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4" r:id="rId5"/>
    <p:sldId id="265" r:id="rId6"/>
    <p:sldId id="266" r:id="rId7"/>
    <p:sldId id="268" r:id="rId8"/>
    <p:sldId id="267" r:id="rId9"/>
    <p:sldId id="272" r:id="rId10"/>
    <p:sldId id="269" r:id="rId11"/>
    <p:sldId id="270" r:id="rId12"/>
    <p:sldId id="271" r:id="rId13"/>
    <p:sldId id="273" r:id="rId14"/>
    <p:sldId id="275" r:id="rId15"/>
    <p:sldId id="277" r:id="rId16"/>
    <p:sldId id="262" r:id="rId17"/>
    <p:sldId id="26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 autoAdjust="0"/>
    <p:restoredTop sz="94660"/>
  </p:normalViewPr>
  <p:slideViewPr>
    <p:cSldViewPr>
      <p:cViewPr varScale="1">
        <p:scale>
          <a:sx n="61" d="100"/>
          <a:sy n="61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136904" cy="1224136"/>
          </a:xfrm>
        </p:spPr>
        <p:txBody>
          <a:bodyPr>
            <a:prstTxWarp prst="textPlain">
              <a:avLst>
                <a:gd name="adj" fmla="val 49834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Особливості розвитку: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32293.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28447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48478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Script" pitchFamily="34" charset="0"/>
              </a:rPr>
              <a:t>Культури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220486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Script" pitchFamily="34" charset="0"/>
              </a:rPr>
              <a:t>Освіти</a:t>
            </a:r>
            <a:endParaRPr lang="uk-UA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63691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Script" pitchFamily="34" charset="0"/>
              </a:rPr>
              <a:t>Науки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805264"/>
            <a:ext cx="5580112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половині ХІХ ст.</a:t>
            </a:r>
            <a:endParaRPr lang="uk-UA" sz="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image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84984"/>
            <a:ext cx="2875777" cy="244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797152"/>
            <a:ext cx="3096344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України у другій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2520280" cy="237626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70648" cy="1143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Середня освіта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179512" y="1556792"/>
            <a:ext cx="5544616" cy="2232248"/>
          </a:xfrm>
          <a:prstGeom prst="wave">
            <a:avLst>
              <a:gd name="adj1" fmla="val 8451"/>
              <a:gd name="adj2" fmla="val 6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Навчання в гімназіях тривало вісім років. Понад 40% усього навчального часу займало вивчення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“класичних”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мов: латинської і грецької. Природознавство і хімія майже не викладалися.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44225405дер освыт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96419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3995936" y="4409728"/>
            <a:ext cx="5148064" cy="2448272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Реальні училища – надавали більшої уваги природничо-математичним дисциплінам. Навчалися в училищах шість років. Вступити до вузів мали право тільки ті учні, які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зканчили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сьомий, додатковий клас.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7761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3873849" cy="270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70648" cy="1143000"/>
          </a:xfrm>
        </p:spPr>
        <p:txBody>
          <a:bodyPr>
            <a:prstTxWarp prst="textChevronInverted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Відкриття нових вищих навчальних закладів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 rot="21354298">
            <a:off x="54467" y="1472346"/>
            <a:ext cx="3744416" cy="1659304"/>
          </a:xfrm>
          <a:prstGeom prst="ellipseRibbon2">
            <a:avLst>
              <a:gd name="adj1" fmla="val 25000"/>
              <a:gd name="adj2" fmla="val 70962"/>
              <a:gd name="adj3" fmla="val 125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 1865 р. в Одесі відкрили Новоросійський університет.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779912" y="3933056"/>
            <a:ext cx="5184576" cy="1080120"/>
          </a:xfrm>
          <a:prstGeom prst="foldedCorner">
            <a:avLst>
              <a:gd name="adj" fmla="val 1894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Навчання було платним, що гальмувало доступ до вищої освіти дітям недостатньо матеріально забезпечених батьків.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1311328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2941">
            <a:off x="748847" y="3026489"/>
            <a:ext cx="2592288" cy="172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dUniverDvorans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4680520" cy="2118551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119523"/>
            <a:ext cx="2915816" cy="173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0" y="5013176"/>
            <a:ext cx="6012160" cy="1844824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 1894 р. була заснована кафедра історії України у Львівському університеті і відіграла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непересічену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роль у патріотичному вихованні українських студентів.  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70648" cy="1143000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Відкриття нових вищих навчальних закладів</a:t>
            </a:r>
            <a:endParaRPr lang="uk-UA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251520" y="1340768"/>
            <a:ext cx="3888432" cy="2448272"/>
          </a:xfrm>
          <a:prstGeom prst="ellipseRibbon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 1875 р. було засновано Чернівецький університет.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5148064" y="4265712"/>
            <a:ext cx="3528392" cy="2592288"/>
          </a:xfrm>
          <a:prstGeom prst="ellipse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 1897 р. у Львові засновано Академію ветеринарної медицини.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1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12776"/>
            <a:ext cx="4536504" cy="269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7956_w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74433"/>
            <a:ext cx="3960440" cy="258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210464"/>
          </a:xfrm>
        </p:spPr>
        <p:txBody>
          <a:bodyPr>
            <a:prstTxWarp prst="textDoubleWave1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Розвиток природничих наук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Alexander_Ljapunow_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1684020" cy="2308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165618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alibri" pitchFamily="34" charset="0"/>
                <a:cs typeface="Calibri" pitchFamily="34" charset="0"/>
              </a:rPr>
              <a:t>(1857-1918)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67744" y="3212976"/>
            <a:ext cx="4032448" cy="1656184"/>
          </a:xfrm>
          <a:prstGeom prst="horizontalScroll">
            <a:avLst>
              <a:gd name="adj" fmla="val 103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Олександр Ляпунов – посідав провідне місце в розробці проблем стійкості й рівноваги руху механічних систем.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79-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484784"/>
            <a:ext cx="1656184" cy="2392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3933056"/>
            <a:ext cx="165618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alibri" pitchFamily="34" charset="0"/>
                <a:cs typeface="Calibri" pitchFamily="34" charset="0"/>
              </a:rPr>
              <a:t>(1829-1918)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339752" y="1628800"/>
            <a:ext cx="4392488" cy="1512168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Юлій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Шимановський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хірург, зажив світової слави своєю працею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“Операції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на поверхні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тіла”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в також винайденням багатьох медичних інструментів.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6247733" y="3337446"/>
            <a:ext cx="792088" cy="54315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 descr="39-7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437112"/>
            <a:ext cx="2088232" cy="1996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4248" y="6457890"/>
            <a:ext cx="20882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alibri" pitchFamily="34" charset="0"/>
                <a:cs typeface="Calibri" pitchFamily="34" charset="0"/>
              </a:rPr>
              <a:t>(1845-1918)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6200000">
            <a:off x="1583668" y="4185084"/>
            <a:ext cx="432048" cy="792088"/>
          </a:xfrm>
          <a:prstGeom prst="bentArrow">
            <a:avLst>
              <a:gd name="adj1" fmla="val 25000"/>
              <a:gd name="adj2" fmla="val 23501"/>
              <a:gd name="adj3" fmla="val 32497"/>
              <a:gd name="adj4" fmla="val 4075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084168" y="5661248"/>
            <a:ext cx="576064" cy="64807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0" y="4941168"/>
            <a:ext cx="6084168" cy="1916832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Іван Пулюй - західноукраїнський фізик, учений світового рівня, в різні роки працював у провідних наукових центрах Європи й відзначився дослідженням рентгенівського випромінювання. Він був знавцем стародавніх мов і у співпраці з П. Кулішем та І. Нечуєм-Левицьким переклав із староєврейської мови Псалтир та з грецької Євангеліє.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84976" cy="99444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Ілля Мечников та Микола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Гумалій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mechni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344610" cy="2815580"/>
          </a:xfrm>
          <a:prstGeom prst="rect">
            <a:avLst/>
          </a:prstGeom>
        </p:spPr>
      </p:pic>
      <p:pic>
        <p:nvPicPr>
          <p:cNvPr id="4" name="Рисунок 3" descr="M-F-Gamal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2322838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980728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Вчитель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93096"/>
            <a:ext cx="230425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(1845-1916)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052736"/>
            <a:ext cx="23042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Учень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4365104"/>
            <a:ext cx="230425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(1859-1949)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9512" y="4769768"/>
            <a:ext cx="4032448" cy="2088232"/>
          </a:xfrm>
          <a:prstGeom prst="horizontalScroll">
            <a:avLst>
              <a:gd name="adj" fmla="val 75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Ілля Мечников – видатний зоолог і анатом, вихованець Харківського університету. Лауреат Нобелівської премії у Парижі за відкриття фагоцитозу.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Выноска со стрелками влево/вправо 11"/>
          <p:cNvSpPr/>
          <p:nvPr/>
        </p:nvSpPr>
        <p:spPr>
          <a:xfrm>
            <a:off x="2699792" y="1484784"/>
            <a:ext cx="3816424" cy="2232248"/>
          </a:xfrm>
          <a:prstGeom prst="leftRightArrowCallout">
            <a:avLst>
              <a:gd name="adj1" fmla="val 18253"/>
              <a:gd name="adj2" fmla="val 16004"/>
              <a:gd name="adj3" fmla="val 13381"/>
              <a:gd name="adj4" fmla="val 798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 1886 р. в Одесі вони разом створили першу в країні, і другу в світі бактеріологічну станцію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14" name="Стрелка углом вверх 13"/>
          <p:cNvSpPr/>
          <p:nvPr/>
        </p:nvSpPr>
        <p:spPr>
          <a:xfrm rot="16200000">
            <a:off x="2987824" y="3861048"/>
            <a:ext cx="936104" cy="792088"/>
          </a:xfrm>
          <a:prstGeom prst="bentUpArrow">
            <a:avLst>
              <a:gd name="adj1" fmla="val 25000"/>
              <a:gd name="adj2" fmla="val 26499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углом 15"/>
          <p:cNvSpPr/>
          <p:nvPr/>
        </p:nvSpPr>
        <p:spPr>
          <a:xfrm>
            <a:off x="5652120" y="3861048"/>
            <a:ext cx="792088" cy="864096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355976" y="4725144"/>
            <a:ext cx="4788024" cy="2132856"/>
          </a:xfrm>
          <a:prstGeom prst="horizontalScroll">
            <a:avLst>
              <a:gd name="adj" fmla="val 86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Микола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Гамалій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зробив великий внесок у боротьбу з такими хворобами, як чума, холера, туберкульоз, сказ, упровадив у практику охорони здоров'я щеплення.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70648" cy="1143000"/>
          </a:xfrm>
        </p:spPr>
        <p:txBody>
          <a:bodyPr>
            <a:prstTxWarp prst="textInflateBottom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Розвиток гуманітарних наук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563888" y="1196752"/>
            <a:ext cx="4320480" cy="720080"/>
          </a:xfrm>
          <a:prstGeom prst="foldedCorner">
            <a:avLst>
              <a:gd name="adj" fmla="val 304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 новий рівень у другій половині ХІХ ст. піднеслися гуманітарні науки.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9041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7"/>
            <a:ext cx="2029921" cy="273630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411760" y="1844824"/>
            <a:ext cx="6408712" cy="2088232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Володимир Антонович – історик, археолог, етнограф,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археограв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справив великий вплив на розвиток історичної науки. Його роботи: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“Про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походження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козацтва”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“Бесіди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про часи козацькі на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Україні.”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1238317327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717032"/>
            <a:ext cx="2483768" cy="2674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232" y="6309320"/>
            <a:ext cx="24837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(1855-1940)</a:t>
            </a:r>
            <a:endParaRPr lang="uk-UA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339752" y="3861048"/>
            <a:ext cx="4320480" cy="2996952"/>
          </a:xfrm>
          <a:prstGeom prst="verticalScroll">
            <a:avLst>
              <a:gd name="adj" fmla="val 63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Дмитро Яворницький - дослідник історії українського багатства.  Його тритомна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“Історія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запорозьких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козаків”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привернула увагу як фахівців, так і широкого читацького загалу багатющим матеріалом і новими підходами до висвітлених питань.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1006280812331017_f0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1840026" cy="299695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70648" cy="1143000"/>
          </a:xfrm>
        </p:spPr>
        <p:txBody>
          <a:bodyPr>
            <a:prstTxWarp prst="textDeflateBottom">
              <a:avLst>
                <a:gd name="adj" fmla="val 45975"/>
              </a:avLst>
            </a:prstTxWarp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Наукові товариства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НТШ_зн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70684"/>
            <a:ext cx="2664296" cy="218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НТШ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473116"/>
            <a:ext cx="2088232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5400600" cy="100811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Наукове товариство ім. Т. Шевченка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987824" y="4509120"/>
            <a:ext cx="3816424" cy="234888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Calibri" pitchFamily="34" charset="0"/>
                <a:cs typeface="Calibri" pitchFamily="34" charset="0"/>
              </a:rPr>
              <a:t>У товаристві діяло понад 20 наукових комісій, що охопили гуманітарію, математику, фізику, хімію, біологію, право та економіку.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main_grushevsk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51699"/>
            <a:ext cx="2016224" cy="279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9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6965" y="1412776"/>
            <a:ext cx="21170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ертикальный свиток 8"/>
          <p:cNvSpPr/>
          <p:nvPr/>
        </p:nvSpPr>
        <p:spPr>
          <a:xfrm>
            <a:off x="2267744" y="1916832"/>
            <a:ext cx="4752528" cy="2592288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Після того як НТШ очолив М. Грушевський, товариство реформували на зразок національних академій. Була забезпечена багатопрофільна наукова робота секцій, розпочалася велика за обсягом видавнича діяльність. Видавалися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“Записки”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“Хроніка”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збірки матеріалів окремих текстів.  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63272" cy="1066448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Наукові організації при університетах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697093_479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08920"/>
            <a:ext cx="3888432" cy="252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98" y="5013176"/>
            <a:ext cx="2457306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ymnas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387806"/>
            <a:ext cx="2736304" cy="147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Круглая лента лицом вверх 13"/>
          <p:cNvSpPr/>
          <p:nvPr/>
        </p:nvSpPr>
        <p:spPr>
          <a:xfrm>
            <a:off x="0" y="3068960"/>
            <a:ext cx="2411760" cy="1512168"/>
          </a:xfrm>
          <a:prstGeom prst="ellipseRibbon2">
            <a:avLst>
              <a:gd name="adj1" fmla="val 23552"/>
              <a:gd name="adj2" fmla="val 69792"/>
              <a:gd name="adj3" fmla="val 17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Товариство дослідників природи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Круглая лента лицом вверх 14"/>
          <p:cNvSpPr/>
          <p:nvPr/>
        </p:nvSpPr>
        <p:spPr>
          <a:xfrm>
            <a:off x="6660232" y="4149080"/>
            <a:ext cx="2304256" cy="1152128"/>
          </a:xfrm>
          <a:prstGeom prst="ellipseRibbon2">
            <a:avLst>
              <a:gd name="adj1" fmla="val 25000"/>
              <a:gd name="adj2" fmla="val 70351"/>
              <a:gd name="adj3" fmla="val 1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Філологічне товариство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Круглая лента лицом вверх 15"/>
          <p:cNvSpPr/>
          <p:nvPr/>
        </p:nvSpPr>
        <p:spPr>
          <a:xfrm rot="402876">
            <a:off x="6080923" y="1582038"/>
            <a:ext cx="2809879" cy="1038179"/>
          </a:xfrm>
          <a:prstGeom prst="ellipseRibbon2">
            <a:avLst>
              <a:gd name="adj1" fmla="val 25000"/>
              <a:gd name="adj2" fmla="val 68848"/>
              <a:gd name="adj3" fmla="val 125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Математичне товариство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Круглая лента лицом вверх 16"/>
          <p:cNvSpPr/>
          <p:nvPr/>
        </p:nvSpPr>
        <p:spPr>
          <a:xfrm>
            <a:off x="6660232" y="2924944"/>
            <a:ext cx="2483768" cy="1078807"/>
          </a:xfrm>
          <a:prstGeom prst="ellipseRibbon2">
            <a:avLst>
              <a:gd name="adj1" fmla="val 25000"/>
              <a:gd name="adj2" fmla="val 66775"/>
              <a:gd name="adj3" fmla="val 125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Історичне товариство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Круглая лента лицом вверх 18"/>
          <p:cNvSpPr/>
          <p:nvPr/>
        </p:nvSpPr>
        <p:spPr>
          <a:xfrm>
            <a:off x="3203848" y="1412776"/>
            <a:ext cx="2520280" cy="1152128"/>
          </a:xfrm>
          <a:prstGeom prst="ellipseRibbon2">
            <a:avLst>
              <a:gd name="adj1" fmla="val 20602"/>
              <a:gd name="adj2" fmla="val 65613"/>
              <a:gd name="adj3" fmla="val 125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Фізико-медичне товариство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Круглая лента лицом вверх 19"/>
          <p:cNvSpPr/>
          <p:nvPr/>
        </p:nvSpPr>
        <p:spPr>
          <a:xfrm rot="20780596">
            <a:off x="407475" y="1575828"/>
            <a:ext cx="2496402" cy="1010028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Психіатричне товариство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Тройная стрелка влево/вправо/вверх 20"/>
          <p:cNvSpPr/>
          <p:nvPr/>
        </p:nvSpPr>
        <p:spPr>
          <a:xfrm>
            <a:off x="2627784" y="5373216"/>
            <a:ext cx="3528392" cy="1484784"/>
          </a:xfrm>
          <a:prstGeom prst="leftRightUpArrow">
            <a:avLst>
              <a:gd name="adj1" fmla="val 47732"/>
              <a:gd name="adj2" fmla="val 39077"/>
              <a:gd name="adj3" fmla="val 1332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Київський (зверху), Одеський (зліва), Харківський (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зправа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) університети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143000"/>
          </a:xfrm>
        </p:spPr>
        <p:txBody>
          <a:bodyPr>
            <a:prstTxWarp prst="textDeflateBottom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 проектом працювали: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1475656" y="1484784"/>
            <a:ext cx="3240360" cy="2448272"/>
          </a:xfrm>
          <a:prstGeom prst="star32">
            <a:avLst>
              <a:gd name="adj" fmla="val 4235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Аністратенко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Крістіна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6012160" y="3933056"/>
            <a:ext cx="2880320" cy="2376264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Загорюк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Ігор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32-конечная звезда 9"/>
          <p:cNvSpPr/>
          <p:nvPr/>
        </p:nvSpPr>
        <p:spPr>
          <a:xfrm>
            <a:off x="0" y="3789040"/>
            <a:ext cx="3168352" cy="2564904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Насонов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Олександр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32-конечная звезда 10"/>
          <p:cNvSpPr/>
          <p:nvPr/>
        </p:nvSpPr>
        <p:spPr>
          <a:xfrm>
            <a:off x="3131840" y="3789040"/>
            <a:ext cx="2808312" cy="2448272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Карабка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Дмитро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4788024" y="1628800"/>
            <a:ext cx="3528392" cy="2448272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Федорюк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Юлія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70648" cy="1143000"/>
          </a:xfr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2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Особливості розвитку</a:t>
            </a:r>
            <a:endParaRPr lang="uk-UA" sz="525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Script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268760"/>
            <a:ext cx="4104456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Calibri" pitchFamily="34" charset="0"/>
              </a:rPr>
              <a:t>культури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79512" y="2204864"/>
            <a:ext cx="3240360" cy="2880320"/>
          </a:xfrm>
          <a:prstGeom prst="foldedCorner">
            <a:avLst>
              <a:gd name="adj" fmla="val 131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Імперські уряди продовжують: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 стримувати розвиток культури;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 перешкоджати прогресу національної освіти. </a:t>
            </a:r>
          </a:p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Можновладцям необхідне вдосконалення економіки, але при цьому вони прагнули зупинити розвиток культури та освіти в Україні.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491880" y="4149080"/>
            <a:ext cx="2160240" cy="259228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Поки українці ще не втратили своєї мови і культури, залишалася надія на їх національно-державне відродження.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3c1fa386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57192"/>
            <a:ext cx="3024336" cy="159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5687616" y="2060848"/>
            <a:ext cx="3456384" cy="2880320"/>
          </a:xfrm>
          <a:prstGeom prst="foldedCorner">
            <a:avLst>
              <a:gd name="adj" fmla="val 1080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Західна Європа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i="1" u="sng" dirty="0" smtClean="0">
                <a:latin typeface="Calibri" pitchFamily="34" charset="0"/>
                <a:cs typeface="Calibri" pitchFamily="34" charset="0"/>
              </a:rPr>
              <a:t>культурі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й </a:t>
            </a:r>
            <a:r>
              <a:rPr lang="uk-UA" i="1" u="sng" dirty="0" smtClean="0">
                <a:latin typeface="Calibri" pitchFamily="34" charset="0"/>
                <a:cs typeface="Calibri" pitchFamily="34" charset="0"/>
              </a:rPr>
              <a:t>освіті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надавалася постійна підтримка як з боку уряду, так і з боку заможних прошарків суспільства – великих землевласників, підприємців та фінансистів.</a:t>
            </a:r>
          </a:p>
          <a:p>
            <a:pPr algn="ctr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Україна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: уряд царської імперії фінансував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виключно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i="1" u="sng" dirty="0" smtClean="0">
                <a:latin typeface="Calibri" pitchFamily="34" charset="0"/>
                <a:cs typeface="Calibri" pitchFamily="34" charset="0"/>
              </a:rPr>
              <a:t>російську культуру й освіту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uk-UA" dirty="0"/>
          </a:p>
        </p:txBody>
      </p:sp>
      <p:pic>
        <p:nvPicPr>
          <p:cNvPr id="1026" name="Picture 2" descr="C:\Users\dima\Desktop\презентація по історії\ukraine belarus lithuania lat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20162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Prioritetnyj-proek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941168"/>
            <a:ext cx="3240360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587313_9cfd2e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764704"/>
            <a:ext cx="8208912" cy="556666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70648" cy="1143000"/>
          </a:xfrm>
        </p:spPr>
        <p:txBody>
          <a:bodyPr>
            <a:prstTxWarp prst="textCurveDown">
              <a:avLst>
                <a:gd name="adj" fmla="val 53250"/>
              </a:avLst>
            </a:prstTxWarp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Посилення ролі освіти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Users\dima\Desktop\презентація по історії\1302531701_di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96752"/>
            <a:ext cx="1829985" cy="188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dima\Desktop\презентація по історії\interne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 со стрелками влево/вправо 5"/>
          <p:cNvSpPr/>
          <p:nvPr/>
        </p:nvSpPr>
        <p:spPr>
          <a:xfrm>
            <a:off x="2267744" y="1556792"/>
            <a:ext cx="4824536" cy="1440160"/>
          </a:xfrm>
          <a:prstGeom prst="leftRightArrowCallout">
            <a:avLst>
              <a:gd name="adj1" fmla="val 31441"/>
              <a:gd name="adj2" fmla="val 27138"/>
              <a:gd name="adj3" fmla="val 16910"/>
              <a:gd name="adj4" fmla="val 8181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Модернізаційні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процеси викликали різке збільшення попиту на освічених людей. Без них був неможливий технічний та соціально-економічний прогрес.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26866"/>
            <a:ext cx="2592288" cy="2031134"/>
          </a:xfrm>
          <a:prstGeom prst="rect">
            <a:avLst/>
          </a:prstGeom>
        </p:spPr>
      </p:pic>
      <p:pic>
        <p:nvPicPr>
          <p:cNvPr id="8" name="Рисунок 7" descr="image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3404" y="4725144"/>
            <a:ext cx="2850596" cy="2132856"/>
          </a:xfrm>
          <a:prstGeom prst="rect">
            <a:avLst/>
          </a:prstGeom>
        </p:spPr>
      </p:pic>
      <p:sp>
        <p:nvSpPr>
          <p:cNvPr id="11" name="Выноска со стрелкой вверх 10"/>
          <p:cNvSpPr/>
          <p:nvPr/>
        </p:nvSpPr>
        <p:spPr>
          <a:xfrm>
            <a:off x="3203848" y="5013176"/>
            <a:ext cx="2376264" cy="1844824"/>
          </a:xfrm>
          <a:prstGeom prst="upArrowCallout">
            <a:avLst>
              <a:gd name="adj1" fmla="val 17084"/>
              <a:gd name="adj2" fmla="val 15765"/>
              <a:gd name="adj3" fmla="val 16654"/>
              <a:gd name="adj4" fmla="val 786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Ті народи, які успішно вирішували освітні проблеми, вели перед у всіх сферах життя.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196169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491" y="3068960"/>
            <a:ext cx="1778597" cy="187220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5580112" y="5877272"/>
            <a:ext cx="648072" cy="648072"/>
          </a:xfrm>
          <a:prstGeom prst="rightArrow">
            <a:avLst>
              <a:gd name="adj1" fmla="val 50000"/>
              <a:gd name="adj2" fmla="val 536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лево 13"/>
          <p:cNvSpPr/>
          <p:nvPr/>
        </p:nvSpPr>
        <p:spPr>
          <a:xfrm>
            <a:off x="2627784" y="5877272"/>
            <a:ext cx="576064" cy="648072"/>
          </a:xfrm>
          <a:prstGeom prst="leftArrow">
            <a:avLst>
              <a:gd name="adj1" fmla="val 46335"/>
              <a:gd name="adj2" fmla="val 520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3059832" y="3789040"/>
            <a:ext cx="504056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5436096" y="3789040"/>
            <a:ext cx="504056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0" y="3212976"/>
            <a:ext cx="2987824" cy="1584176"/>
          </a:xfrm>
          <a:prstGeom prst="round2DiagRect">
            <a:avLst>
              <a:gd name="adj1" fmla="val 18317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Національна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інтелегенція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робила все, щоб освіта в Україні не була засобом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зросійщення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полонізації,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зугорщення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чи румунізації. </a:t>
            </a:r>
          </a:p>
          <a:p>
            <a:pPr algn="ctr"/>
            <a:endParaRPr lang="uk-UA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012160" y="3140968"/>
            <a:ext cx="3131840" cy="151216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Національна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інтелегенція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робила все, щоб освіта в Україні стала знаряддям самозбереження і розвитку української нації.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Умножение 20"/>
          <p:cNvSpPr/>
          <p:nvPr/>
        </p:nvSpPr>
        <p:spPr>
          <a:xfrm>
            <a:off x="-468560" y="2996952"/>
            <a:ext cx="3816424" cy="2016224"/>
          </a:xfrm>
          <a:prstGeom prst="mathMultiply">
            <a:avLst>
              <a:gd name="adj1" fmla="val 176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1210464"/>
          </a:xfrm>
        </p:spPr>
        <p:txBody>
          <a:bodyPr>
            <a:prstTxWarp prst="textDeflate">
              <a:avLst>
                <a:gd name="adj" fmla="val 21693"/>
              </a:avLst>
            </a:prstTxWarp>
            <a:normAutofit fontScale="90000"/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Початкова освіта. Доля недільних шкіл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shco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2813728" cy="184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вно 3"/>
          <p:cNvSpPr/>
          <p:nvPr/>
        </p:nvSpPr>
        <p:spPr>
          <a:xfrm>
            <a:off x="3851920" y="2564904"/>
            <a:ext cx="2304256" cy="1224136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484784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uk-UA" sz="19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 тис. жителів</a:t>
            </a:r>
            <a:endParaRPr lang="uk-UA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 скасування кріпацтва</a:t>
            </a:r>
            <a:endParaRPr lang="uk-U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14908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100 років до кріпацтва (у 1748р.)</a:t>
            </a:r>
            <a:endParaRPr lang="uk-U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0528" y="4149080"/>
            <a:ext cx="11521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uk-UA" sz="19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779912" y="5229200"/>
            <a:ext cx="2592288" cy="1296144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2" name="Рисунок 11" descr="old_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797152"/>
            <a:ext cx="2675234" cy="187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56176" y="4725144"/>
            <a:ext cx="2987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746 осіб; </a:t>
            </a:r>
          </a:p>
          <a:p>
            <a:pPr algn="ctr"/>
            <a:r>
              <a:rPr lang="uk-UA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навчався кожен 29-й мешканець</a:t>
            </a:r>
            <a:endParaRPr lang="uk-UA" sz="3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10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0648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Початкова освіта.</a:t>
            </a:r>
            <a:endParaRPr lang="uk-UA" dirty="0"/>
          </a:p>
        </p:txBody>
      </p:sp>
      <p:sp>
        <p:nvSpPr>
          <p:cNvPr id="3" name="Загнутый угол 2"/>
          <p:cNvSpPr/>
          <p:nvPr/>
        </p:nvSpPr>
        <p:spPr>
          <a:xfrm rot="21350954">
            <a:off x="3338894" y="1758388"/>
            <a:ext cx="2322195" cy="1826002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Після реформи 1861 р. мережа закладів початкової освіти значно розширилася.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 rot="302612">
            <a:off x="156740" y="4007056"/>
            <a:ext cx="3092352" cy="253127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Усього в Україні в 1897 р. налічувалося близько 17 тис. початкових шкіл, які утримувалися державою, громадянами,земствами, церквою, приватними власниками.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 rot="21379471">
            <a:off x="6060422" y="3293646"/>
            <a:ext cx="2567773" cy="1588083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Лише близько 20 % населення України віком старше 10 років у 1897 р. уміли читати.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1310733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291939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25667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728">
            <a:off x="3408031" y="4063794"/>
            <a:ext cx="2499045" cy="255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543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3729">
            <a:off x="6079896" y="1433471"/>
            <a:ext cx="2244564" cy="168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56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011891"/>
            <a:ext cx="2483654" cy="184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70648" cy="1143000"/>
          </a:xfrm>
        </p:spPr>
        <p:txBody>
          <a:bodyPr>
            <a:prstTxWarp prst="textTriangleInverted">
              <a:avLst/>
            </a:prstTxWarp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Початкова освіта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нутый угол 2"/>
          <p:cNvSpPr/>
          <p:nvPr/>
        </p:nvSpPr>
        <p:spPr>
          <a:xfrm rot="300622">
            <a:off x="84723" y="1196535"/>
            <a:ext cx="3384376" cy="2088232"/>
          </a:xfrm>
          <a:prstGeom prst="foldedCorner">
            <a:avLst>
              <a:gd name="adj" fmla="val 1372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Вимагаючи збільшення кількості шкіл, українці обстоювали право навчати дітей рідною мовою, бо учні не сприймали викладання російською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 rot="21449148">
            <a:off x="5800059" y="1484699"/>
            <a:ext cx="3312368" cy="151216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Вимогу навчати дітей національною мовою наприкінці ХІХ ст. ставили сільські громади, земства.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687616" y="5057800"/>
            <a:ext cx="3456384" cy="180020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Батьки ж і широка громадськість добивалася, щоб дітей навчали основам природознавства, хімії, фізики, астрономії, географії, історії.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0" y="5201816"/>
            <a:ext cx="3456384" cy="165618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Траплялися непоодинокі випадки, коли керівництво шкіл вдавалося до послуг поліції, щоб примусити дітей відвідувати уроки.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82309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365104"/>
            <a:ext cx="216024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yt-zdorov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903984" cy="181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9367">
            <a:off x="527691" y="3366723"/>
            <a:ext cx="2232248" cy="1680187"/>
          </a:xfrm>
          <a:prstGeom prst="rect">
            <a:avLst/>
          </a:prstGeom>
        </p:spPr>
      </p:pic>
      <p:pic>
        <p:nvPicPr>
          <p:cNvPr id="11" name="Рисунок 10" descr="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772816"/>
            <a:ext cx="2028056" cy="211931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70648" cy="1143000"/>
          </a:xfrm>
        </p:spPr>
        <p:txBody>
          <a:bodyPr>
            <a:prstTxWarp prst="textWave1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chemeClr val="accent3"/>
                </a:solidFill>
              </a:rPr>
              <a:t>Нестача навчальних закладів</a:t>
            </a:r>
            <a:endParaRPr lang="uk-UA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 rot="21420754">
            <a:off x="275097" y="1371279"/>
            <a:ext cx="3960440" cy="1008112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Кількість гімназій була не значною й не могла прийняти на навчання усіх бажаючих.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716016" y="3284984"/>
            <a:ext cx="3883036" cy="1160650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Наприкінці 90-х років ХІХ ст. на всю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підросійську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Україну існувало лише 129 гімназій.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4481736"/>
            <a:ext cx="4608512" cy="237626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Середню освіту давали також заклади закритого типу – інститути шляхетних дівчат, кадетські корпуси, приватні пансіони, але доступ до них мали виключно діти дворян.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4962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3674434" cy="2061563"/>
          </a:xfrm>
          <a:prstGeom prst="rect">
            <a:avLst/>
          </a:prstGeom>
        </p:spPr>
      </p:pic>
      <p:pic>
        <p:nvPicPr>
          <p:cNvPr id="7" name="Рисунок 6" descr="be7216099cc84dbe076e6aa4fff971c2071efb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672408" cy="1828800"/>
          </a:xfrm>
          <a:prstGeom prst="rect">
            <a:avLst/>
          </a:prstGeom>
        </p:spPr>
      </p:pic>
      <p:pic>
        <p:nvPicPr>
          <p:cNvPr id="8" name="Рисунок 7" descr="300px-Петровський_Полтавський_кадетський_корп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509120"/>
            <a:ext cx="3600400" cy="220824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70648" cy="1143000"/>
          </a:xfrm>
        </p:spPr>
        <p:txBody>
          <a:bodyPr>
            <a:prstTxWarp prst="textWave1">
              <a:avLst>
                <a:gd name="adj1" fmla="val 18734"/>
                <a:gd name="adj2" fmla="val 159"/>
              </a:avLst>
            </a:prstTxWarp>
          </a:bodyPr>
          <a:lstStyle/>
          <a:p>
            <a:pPr algn="ctr"/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Недільні школи</a:t>
            </a:r>
            <a:endParaRPr lang="uk-UA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588224" y="1340768"/>
            <a:ext cx="2555776" cy="5517232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Завдяки безкорисливій діяльності представників демократичної інтелігенції, об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’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єднаних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в різні освітні товариства, комітети, комісії, сформувалася система позашкільної освіти дорослих.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alchevs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84784"/>
            <a:ext cx="3312368" cy="240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0" y="1052736"/>
            <a:ext cx="3347864" cy="3168352"/>
          </a:xfrm>
          <a:prstGeom prst="horizontalScroll">
            <a:avLst>
              <a:gd name="adj" fmla="val 98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Мережа позашкільної освіти  дорослого населення складалася  з недільних шкіл, вечірніх та повторних класів. Найпопулярнішими стали </a:t>
            </a:r>
            <a:r>
              <a:rPr lang="uk-UA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недільні школи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luchiz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365104"/>
            <a:ext cx="5715000" cy="229552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80020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Шкільна реформа на західноукраїнських землях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6-конечная звезда 11"/>
          <p:cNvSpPr/>
          <p:nvPr/>
        </p:nvSpPr>
        <p:spPr>
          <a:xfrm>
            <a:off x="2915816" y="3140968"/>
            <a:ext cx="3456384" cy="2232248"/>
          </a:xfrm>
          <a:prstGeom prst="star16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Шкільна реформа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1869 р.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251520" y="3140968"/>
            <a:ext cx="2448272" cy="2304256"/>
          </a:xfrm>
          <a:prstGeom prst="rightArrowCallout">
            <a:avLst>
              <a:gd name="adj1" fmla="val 14280"/>
              <a:gd name="adj2" fmla="val 15861"/>
              <a:gd name="adj3" fmla="val 19503"/>
              <a:gd name="adj4" fmla="val 699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Обов'язкове початкове навчання дітей віком від 6 до 14 років.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2699792" y="5417840"/>
            <a:ext cx="3528392" cy="1440160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Усі школи передавалися з відання церкви під державну опіку.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6372200" y="2852936"/>
            <a:ext cx="2448272" cy="2736304"/>
          </a:xfrm>
          <a:prstGeom prst="leftArrowCallout">
            <a:avLst>
              <a:gd name="adj1" fmla="val 20451"/>
              <a:gd name="adj2" fmla="val 18745"/>
              <a:gd name="adj3" fmla="val 11920"/>
              <a:gd name="adj4" fmla="val 8260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За шкільним законом 1895 р. діяли нижчі сільські школи, навчання в яких тривало один-три роки, та вищі у містах (4-6 класів).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187624" y="1772816"/>
            <a:ext cx="6624736" cy="136815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Хоч  навчання було обов'язковим, проте через брак шкіл, майже 67% населення Західної України в 1890 р. залишилося не письменним.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559</TotalTime>
  <Words>1069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Особливості розвитку</vt:lpstr>
      <vt:lpstr>Посилення ролі освіти</vt:lpstr>
      <vt:lpstr>Початкова освіта. Доля недільних шкіл</vt:lpstr>
      <vt:lpstr>Початкова освіта.</vt:lpstr>
      <vt:lpstr>Початкова освіта</vt:lpstr>
      <vt:lpstr>Нестача навчальних закладів</vt:lpstr>
      <vt:lpstr>Недільні школи</vt:lpstr>
      <vt:lpstr>Шкільна реформа на західноукраїнських землях</vt:lpstr>
      <vt:lpstr>Середня освіта</vt:lpstr>
      <vt:lpstr>Відкриття нових вищих навчальних закладів</vt:lpstr>
      <vt:lpstr>Відкриття нових вищих навчальних закладів</vt:lpstr>
      <vt:lpstr>Розвиток природничих наук</vt:lpstr>
      <vt:lpstr>Ілля Мечников та Микола Гумалій</vt:lpstr>
      <vt:lpstr>Розвиток гуманітарних наук</vt:lpstr>
      <vt:lpstr>Наукові товариства</vt:lpstr>
      <vt:lpstr>Наукові організації при університетах</vt:lpstr>
      <vt:lpstr>Над проектом працювали: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dima</cp:lastModifiedBy>
  <cp:revision>66</cp:revision>
  <dcterms:modified xsi:type="dcterms:W3CDTF">2012-10-31T20:08:18Z</dcterms:modified>
</cp:coreProperties>
</file>