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8" autoAdjust="0"/>
    <p:restoredTop sz="94660"/>
  </p:normalViewPr>
  <p:slideViewPr>
    <p:cSldViewPr>
      <p:cViewPr varScale="1">
        <p:scale>
          <a:sx n="110" d="100"/>
          <a:sy n="110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D6F9845-3CFD-4B85-AC5A-E9926CC46D0C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1DED816-0761-4AF3-A3F9-58F42F566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mb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9845-3CFD-4B85-AC5A-E9926CC46D0C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D816-0761-4AF3-A3F9-58F42F566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mb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9845-3CFD-4B85-AC5A-E9926CC46D0C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D816-0761-4AF3-A3F9-58F42F566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mb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D6F9845-3CFD-4B85-AC5A-E9926CC46D0C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D816-0761-4AF3-A3F9-58F42F566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mb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D6F9845-3CFD-4B85-AC5A-E9926CC46D0C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1DED816-0761-4AF3-A3F9-58F42F5668D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D6F9845-3CFD-4B85-AC5A-E9926CC46D0C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DED816-0761-4AF3-A3F9-58F42F566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mb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D6F9845-3CFD-4B85-AC5A-E9926CC46D0C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1DED816-0761-4AF3-A3F9-58F42F5668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9845-3CFD-4B85-AC5A-E9926CC46D0C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D816-0761-4AF3-A3F9-58F42F566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mb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D6F9845-3CFD-4B85-AC5A-E9926CC46D0C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DED816-0761-4AF3-A3F9-58F42F566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mb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D6F9845-3CFD-4B85-AC5A-E9926CC46D0C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1DED816-0761-4AF3-A3F9-58F42F5668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D6F9845-3CFD-4B85-AC5A-E9926CC46D0C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1DED816-0761-4AF3-A3F9-58F42F5668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D6F9845-3CFD-4B85-AC5A-E9926CC46D0C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1DED816-0761-4AF3-A3F9-58F42F5668D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mb/>
    <p:sndAc>
      <p:stSnd>
        <p:snd r:embed="rId13" name="chimes.wav" builtIn="1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009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Обрядові страви українців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500306"/>
            <a:ext cx="8174860" cy="28575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1.Весільна </a:t>
            </a:r>
            <a:r>
              <a:rPr lang="ru-RU" sz="4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обрядова</a:t>
            </a:r>
            <a:r>
              <a:rPr lang="ru-RU" sz="4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 </a:t>
            </a:r>
            <a:r>
              <a:rPr lang="ru-RU" sz="4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їжа</a:t>
            </a:r>
            <a:r>
              <a:rPr lang="ru-RU" sz="4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.</a:t>
            </a:r>
          </a:p>
          <a:p>
            <a:pPr algn="ctr"/>
            <a:r>
              <a:rPr lang="ru-RU" sz="4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2.Різдвяні </a:t>
            </a:r>
            <a:r>
              <a:rPr lang="ru-RU" sz="4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обрядові</a:t>
            </a:r>
            <a:r>
              <a:rPr lang="ru-RU" sz="4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 страви.</a:t>
            </a:r>
          </a:p>
          <a:p>
            <a:pPr algn="ctr"/>
            <a:r>
              <a:rPr lang="ru-RU" sz="4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3.Масляна</a:t>
            </a:r>
            <a:r>
              <a:rPr lang="ru-RU" sz="4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.</a:t>
            </a:r>
          </a:p>
          <a:p>
            <a:pPr algn="ctr"/>
            <a:r>
              <a:rPr lang="ru-RU" sz="4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4.Великодні </a:t>
            </a:r>
            <a:r>
              <a:rPr lang="ru-RU" sz="4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страви.</a:t>
            </a:r>
          </a:p>
          <a:p>
            <a:pPr algn="ctr"/>
            <a:r>
              <a:rPr lang="ru-RU" sz="4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5.Страви </a:t>
            </a:r>
            <a:r>
              <a:rPr lang="ru-RU" sz="4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літніх</a:t>
            </a:r>
            <a:r>
              <a:rPr lang="ru-RU" sz="4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 свят.</a:t>
            </a:r>
          </a:p>
          <a:p>
            <a:pPr algn="ctr"/>
            <a:r>
              <a:rPr lang="ru-RU" sz="4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6.Страви </a:t>
            </a:r>
            <a:r>
              <a:rPr lang="ru-RU" sz="4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осінніх</a:t>
            </a:r>
            <a:r>
              <a:rPr lang="ru-RU" sz="4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Verdana" pitchFamily="34" charset="0"/>
                <a:cs typeface="BrowalliaUPC" pitchFamily="34" charset="-34"/>
              </a:rPr>
              <a:t> свят.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7f9d626c60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766" b="12766"/>
          <a:stretch>
            <a:fillRect/>
          </a:stretch>
        </p:blipFill>
        <p:spPr>
          <a:xfrm>
            <a:off x="1571604" y="642918"/>
            <a:ext cx="6357982" cy="3562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500570"/>
            <a:ext cx="7333488" cy="2052630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latin typeface="+mj-lt"/>
              </a:rPr>
              <a:t>Багатством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молочних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страв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відрізнялася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Масляна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dirty="0" err="1" smtClean="0">
                <a:latin typeface="+mj-lt"/>
              </a:rPr>
              <a:t>або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Масниця</a:t>
            </a:r>
            <a:r>
              <a:rPr lang="ru-RU" sz="1600" dirty="0" smtClean="0">
                <a:latin typeface="+mj-lt"/>
              </a:rPr>
              <a:t>. Цей </a:t>
            </a:r>
            <a:r>
              <a:rPr lang="ru-RU" sz="1600" dirty="0" err="1" smtClean="0">
                <a:latin typeface="+mj-lt"/>
              </a:rPr>
              <a:t>тиждень</a:t>
            </a:r>
            <a:r>
              <a:rPr lang="ru-RU" sz="1600" dirty="0" smtClean="0">
                <a:latin typeface="+mj-lt"/>
              </a:rPr>
              <a:t> у </a:t>
            </a:r>
            <a:r>
              <a:rPr lang="ru-RU" sz="1600" dirty="0" err="1" smtClean="0">
                <a:latin typeface="+mj-lt"/>
              </a:rPr>
              <a:t>народі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називався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Сиропусним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dirty="0" err="1" smtClean="0">
                <a:latin typeface="+mj-lt"/>
              </a:rPr>
              <a:t>бо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м’ясні</a:t>
            </a:r>
            <a:r>
              <a:rPr lang="ru-RU" sz="1600" dirty="0" smtClean="0">
                <a:latin typeface="+mj-lt"/>
              </a:rPr>
              <a:t> страви </a:t>
            </a:r>
            <a:r>
              <a:rPr lang="ru-RU" sz="1600" dirty="0" err="1" smtClean="0">
                <a:latin typeface="+mj-lt"/>
              </a:rPr>
              <a:t>виключалися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із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раціону</a:t>
            </a:r>
            <a:r>
              <a:rPr lang="ru-RU" sz="1600" dirty="0" smtClean="0">
                <a:latin typeface="+mj-lt"/>
              </a:rPr>
              <a:t>. </a:t>
            </a:r>
            <a:r>
              <a:rPr lang="ru-RU" sz="1600" dirty="0" err="1" smtClean="0">
                <a:latin typeface="+mj-lt"/>
              </a:rPr>
              <a:t>Після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цього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починався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семитижневий</a:t>
            </a:r>
            <a:r>
              <a:rPr lang="ru-RU" sz="1600" dirty="0" smtClean="0">
                <a:latin typeface="+mj-lt"/>
              </a:rPr>
              <a:t> Великий </a:t>
            </a:r>
            <a:r>
              <a:rPr lang="ru-RU" sz="1600" dirty="0" err="1" smtClean="0">
                <a:latin typeface="+mj-lt"/>
              </a:rPr>
              <a:t>піст</a:t>
            </a:r>
            <a:r>
              <a:rPr lang="ru-RU" sz="1600" dirty="0" smtClean="0">
                <a:latin typeface="+mj-lt"/>
              </a:rPr>
              <a:t>. У </a:t>
            </a:r>
            <a:r>
              <a:rPr lang="ru-RU" sz="1600" dirty="0" err="1" smtClean="0">
                <a:latin typeface="+mj-lt"/>
              </a:rPr>
              <a:t>середохресну</a:t>
            </a:r>
            <a:r>
              <a:rPr lang="ru-RU" sz="1600" dirty="0" smtClean="0">
                <a:latin typeface="+mj-lt"/>
              </a:rPr>
              <a:t> середу, </a:t>
            </a:r>
            <a:r>
              <a:rPr lang="ru-RU" sz="1600" dirty="0" err="1" smtClean="0">
                <a:latin typeface="+mj-lt"/>
              </a:rPr>
              <a:t>тобто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рівно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посередині</a:t>
            </a:r>
            <a:r>
              <a:rPr lang="ru-RU" sz="1600" dirty="0" smtClean="0">
                <a:latin typeface="+mj-lt"/>
              </a:rPr>
              <a:t> посту, </a:t>
            </a:r>
            <a:r>
              <a:rPr lang="ru-RU" sz="1600" dirty="0" err="1" smtClean="0">
                <a:latin typeface="+mj-lt"/>
              </a:rPr>
              <a:t>випікали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хрести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з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тіста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dirty="0" err="1" smtClean="0">
                <a:latin typeface="+mj-lt"/>
              </a:rPr>
              <a:t>які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мали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ритуальний</a:t>
            </a:r>
            <a:r>
              <a:rPr lang="ru-RU" sz="1600" dirty="0" smtClean="0">
                <a:latin typeface="+mj-lt"/>
              </a:rPr>
              <a:t> характер. </a:t>
            </a:r>
            <a:r>
              <a:rPr lang="ru-RU" sz="1600" dirty="0" err="1" smtClean="0">
                <a:latin typeface="+mj-lt"/>
              </a:rPr>
              <a:t>Хрести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зберігали</a:t>
            </a:r>
            <a:r>
              <a:rPr lang="ru-RU" sz="1600" dirty="0" smtClean="0">
                <a:latin typeface="+mj-lt"/>
              </a:rPr>
              <a:t> у </a:t>
            </a:r>
            <a:r>
              <a:rPr lang="ru-RU" sz="1600" dirty="0" err="1" smtClean="0">
                <a:latin typeface="+mj-lt"/>
              </a:rPr>
              <a:t>посівному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зерні</a:t>
            </a:r>
            <a:r>
              <a:rPr lang="ru-RU" sz="1600" dirty="0" smtClean="0">
                <a:latin typeface="+mj-lt"/>
              </a:rPr>
              <a:t>, а </a:t>
            </a:r>
            <a:r>
              <a:rPr lang="ru-RU" sz="1600" dirty="0" err="1" smtClean="0">
                <a:latin typeface="+mj-lt"/>
              </a:rPr>
              <a:t>потім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їх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під</a:t>
            </a:r>
            <a:r>
              <a:rPr lang="ru-RU" sz="1600" dirty="0" smtClean="0">
                <a:latin typeface="+mj-lt"/>
              </a:rPr>
              <a:t> час </a:t>
            </a:r>
            <a:r>
              <a:rPr lang="ru-RU" sz="1600" dirty="0" err="1" smtClean="0">
                <a:latin typeface="+mj-lt"/>
              </a:rPr>
              <a:t>сівби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їли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самі</a:t>
            </a:r>
            <a:r>
              <a:rPr lang="ru-RU" sz="1600" dirty="0" smtClean="0">
                <a:latin typeface="+mj-lt"/>
              </a:rPr>
              <a:t>, давали </a:t>
            </a:r>
            <a:r>
              <a:rPr lang="ru-RU" sz="1600" dirty="0" err="1" smtClean="0">
                <a:latin typeface="+mj-lt"/>
              </a:rPr>
              <a:t>худобі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dirty="0" err="1" smtClean="0">
                <a:latin typeface="+mj-lt"/>
              </a:rPr>
              <a:t>закопували</a:t>
            </a:r>
            <a:r>
              <a:rPr lang="ru-RU" sz="1600" dirty="0" smtClean="0">
                <a:latin typeface="+mj-lt"/>
              </a:rPr>
              <a:t> у землю на кутах </a:t>
            </a:r>
            <a:r>
              <a:rPr lang="ru-RU" sz="1600" dirty="0" err="1" smtClean="0">
                <a:latin typeface="+mj-lt"/>
              </a:rPr>
              <a:t>ниви</a:t>
            </a:r>
            <a:r>
              <a:rPr lang="ru-RU" sz="1600" dirty="0" smtClean="0">
                <a:latin typeface="+mj-lt"/>
              </a:rPr>
              <a:t>. </a:t>
            </a:r>
            <a:r>
              <a:rPr lang="ru-RU" sz="1600" dirty="0" err="1" smtClean="0">
                <a:latin typeface="+mj-lt"/>
              </a:rPr>
              <a:t>Такий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синхретизм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язичництва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і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християнства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взагалі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властивий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трудовій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обрядовості</a:t>
            </a:r>
            <a:r>
              <a:rPr lang="ru-RU" sz="1600" dirty="0" smtClean="0"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ransition spd="med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1399032"/>
          </a:xfrm>
        </p:spPr>
        <p:txBody>
          <a:bodyPr/>
          <a:lstStyle/>
          <a:p>
            <a:pPr algn="ctr"/>
            <a:r>
              <a:rPr lang="uk-UA" i="1" dirty="0" smtClean="0"/>
              <a:t>Великодні страви</a:t>
            </a:r>
            <a:endParaRPr lang="ru-RU" i="1" dirty="0"/>
          </a:p>
        </p:txBody>
      </p:sp>
      <p:pic>
        <p:nvPicPr>
          <p:cNvPr id="3" name="Рисунок 2" descr="4322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17" y="1857364"/>
            <a:ext cx="5471967" cy="4110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3990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>До  </a:t>
            </a:r>
            <a:r>
              <a:rPr lang="ru-RU" sz="1800" dirty="0" err="1" smtClean="0"/>
              <a:t>Великодня</a:t>
            </a:r>
            <a:r>
              <a:rPr lang="ru-RU" sz="1800" dirty="0" smtClean="0"/>
              <a:t> </a:t>
            </a:r>
            <a:r>
              <a:rPr lang="ru-RU" sz="1800" dirty="0" err="1" smtClean="0"/>
              <a:t>готувалося</a:t>
            </a:r>
            <a:r>
              <a:rPr lang="ru-RU" sz="1800" dirty="0" smtClean="0"/>
              <a:t> </a:t>
            </a:r>
            <a:r>
              <a:rPr lang="ru-RU" sz="1800" dirty="0" err="1" smtClean="0"/>
              <a:t>ще</a:t>
            </a:r>
            <a:r>
              <a:rPr lang="ru-RU" sz="1800" dirty="0" smtClean="0"/>
              <a:t> </a:t>
            </a:r>
            <a:r>
              <a:rPr lang="ru-RU" sz="1800" dirty="0" err="1" smtClean="0"/>
              <a:t>пишніше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застілля</a:t>
            </a:r>
            <a:r>
              <a:rPr lang="ru-RU" sz="1800" dirty="0" smtClean="0"/>
              <a:t>,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Різдво</a:t>
            </a:r>
            <a:r>
              <a:rPr lang="ru-RU" sz="1800" dirty="0" smtClean="0"/>
              <a:t>. Пекли  </a:t>
            </a:r>
            <a:r>
              <a:rPr lang="ru-RU" sz="1800" dirty="0" err="1" smtClean="0"/>
              <a:t>паски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пшеничного </a:t>
            </a:r>
            <a:r>
              <a:rPr lang="ru-RU" sz="1800" dirty="0" err="1" smtClean="0"/>
              <a:t>борошна</a:t>
            </a:r>
            <a:r>
              <a:rPr lang="ru-RU" sz="1800" dirty="0" smtClean="0"/>
              <a:t> тонкого помолу, </a:t>
            </a:r>
            <a:r>
              <a:rPr lang="ru-RU" sz="1800" dirty="0" err="1" smtClean="0"/>
              <a:t>фарбували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крашанки</a:t>
            </a:r>
            <a:r>
              <a:rPr lang="ru-RU" sz="1800" dirty="0" smtClean="0"/>
              <a:t>, писали </a:t>
            </a:r>
            <a:r>
              <a:rPr lang="ru-RU" sz="1800" dirty="0" err="1" smtClean="0"/>
              <a:t>писанки</a:t>
            </a:r>
            <a:r>
              <a:rPr lang="ru-RU" sz="1800" dirty="0" smtClean="0"/>
              <a:t>, </a:t>
            </a:r>
            <a:r>
              <a:rPr lang="ru-RU" sz="1800" dirty="0" err="1" smtClean="0"/>
              <a:t>робили</a:t>
            </a:r>
            <a:r>
              <a:rPr lang="ru-RU" sz="1800" dirty="0" smtClean="0"/>
              <a:t> </a:t>
            </a:r>
            <a:r>
              <a:rPr lang="ru-RU" sz="1800" dirty="0" err="1" smtClean="0"/>
              <a:t>ковбаси</a:t>
            </a:r>
            <a:r>
              <a:rPr lang="ru-RU" sz="1800" dirty="0" smtClean="0"/>
              <a:t>, </a:t>
            </a:r>
            <a:r>
              <a:rPr lang="ru-RU" sz="1800" dirty="0" err="1" smtClean="0"/>
              <a:t>смажили</a:t>
            </a:r>
            <a:r>
              <a:rPr lang="ru-RU" sz="1800" dirty="0" smtClean="0"/>
              <a:t> </a:t>
            </a:r>
            <a:r>
              <a:rPr lang="ru-RU" sz="1800" dirty="0" err="1" smtClean="0"/>
              <a:t>кров’янку</a:t>
            </a:r>
            <a:r>
              <a:rPr lang="ru-RU" sz="1800" dirty="0" smtClean="0"/>
              <a:t>, пекли </a:t>
            </a:r>
            <a:r>
              <a:rPr lang="ru-RU" sz="1800" dirty="0" err="1" smtClean="0"/>
              <a:t>книші</a:t>
            </a:r>
            <a:r>
              <a:rPr lang="ru-RU" sz="1800" dirty="0" smtClean="0"/>
              <a:t>, </a:t>
            </a:r>
            <a:r>
              <a:rPr lang="ru-RU" sz="1800" dirty="0" err="1" smtClean="0"/>
              <a:t>калачі</a:t>
            </a:r>
            <a:r>
              <a:rPr lang="ru-RU" sz="1800" dirty="0" smtClean="0"/>
              <a:t>, </a:t>
            </a:r>
            <a:r>
              <a:rPr lang="ru-RU" sz="1800" dirty="0" err="1" smtClean="0"/>
              <a:t>хліб</a:t>
            </a:r>
            <a:r>
              <a:rPr lang="ru-RU" sz="1800" dirty="0" smtClean="0"/>
              <a:t>. </a:t>
            </a:r>
            <a:r>
              <a:rPr lang="ru-RU" sz="1800" dirty="0" err="1" smtClean="0"/>
              <a:t>Годилося</a:t>
            </a:r>
            <a:r>
              <a:rPr lang="ru-RU" sz="1800" dirty="0" smtClean="0"/>
              <a:t> </a:t>
            </a:r>
            <a:r>
              <a:rPr lang="ru-RU" sz="1800" dirty="0" err="1" smtClean="0"/>
              <a:t>святити</a:t>
            </a:r>
            <a:r>
              <a:rPr lang="ru-RU" sz="1800" dirty="0" smtClean="0"/>
              <a:t> у </a:t>
            </a:r>
            <a:r>
              <a:rPr lang="ru-RU" sz="1800" dirty="0" err="1" smtClean="0"/>
              <a:t>церкві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частину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кожної</a:t>
            </a:r>
            <a:r>
              <a:rPr lang="ru-RU" sz="1800" dirty="0" smtClean="0"/>
              <a:t> страви – "</a:t>
            </a:r>
            <a:r>
              <a:rPr lang="ru-RU" sz="1800" dirty="0" err="1" smtClean="0"/>
              <a:t>щоб</a:t>
            </a:r>
            <a:r>
              <a:rPr lang="ru-RU" sz="1800" dirty="0" smtClean="0"/>
              <a:t> </a:t>
            </a:r>
            <a:r>
              <a:rPr lang="ru-RU" sz="1800" dirty="0" err="1" smtClean="0"/>
              <a:t>господарство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велося</a:t>
            </a:r>
            <a:r>
              <a:rPr lang="ru-RU" sz="1800" dirty="0" smtClean="0"/>
              <a:t>".</a:t>
            </a:r>
            <a:endParaRPr lang="ru-RU" sz="1800" dirty="0"/>
          </a:p>
        </p:txBody>
      </p:sp>
      <p:pic>
        <p:nvPicPr>
          <p:cNvPr id="4" name="Содержимое 3" descr="130339658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2355850"/>
            <a:ext cx="6096000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1643074"/>
          </a:xfrm>
        </p:spPr>
        <p:txBody>
          <a:bodyPr/>
          <a:lstStyle/>
          <a:p>
            <a:pPr algn="ctr"/>
            <a:r>
              <a:rPr lang="uk-UA" i="1" dirty="0" smtClean="0"/>
              <a:t>Літні свята: Маковея та Спаса</a:t>
            </a:r>
            <a:endParaRPr lang="ru-RU" i="1" dirty="0"/>
          </a:p>
        </p:txBody>
      </p:sp>
      <p:pic>
        <p:nvPicPr>
          <p:cNvPr id="3" name="Рисунок 2" descr="1305731067_mak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643182"/>
            <a:ext cx="4143404" cy="3107553"/>
          </a:xfrm>
          <a:prstGeom prst="rect">
            <a:avLst/>
          </a:prstGeom>
        </p:spPr>
      </p:pic>
      <p:pic>
        <p:nvPicPr>
          <p:cNvPr id="4" name="Рисунок 3" descr="90617313_4291276_img_eb3789a581b619f4a87d285e86605c52_1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643182"/>
            <a:ext cx="3929090" cy="3071834"/>
          </a:xfrm>
          <a:prstGeom prst="rect">
            <a:avLst/>
          </a:prstGeom>
        </p:spPr>
      </p:pic>
    </p:spTree>
  </p:cSld>
  <p:clrMapOvr>
    <a:masterClrMapping/>
  </p:clrMapOvr>
  <p:transition spd="med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818ff19e7a7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0" b="130"/>
          <a:stretch>
            <a:fillRect/>
          </a:stretch>
        </p:blipFill>
        <p:spPr>
          <a:xfrm>
            <a:off x="1928794" y="214290"/>
            <a:ext cx="5715040" cy="427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786322"/>
            <a:ext cx="7333488" cy="1766878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Літні</a:t>
            </a:r>
            <a:r>
              <a:rPr lang="ru-RU" sz="1800" dirty="0" smtClean="0"/>
              <a:t> свята не </a:t>
            </a:r>
            <a:r>
              <a:rPr lang="ru-RU" sz="1800" dirty="0" err="1" smtClean="0"/>
              <a:t>відзначалися</a:t>
            </a:r>
            <a:r>
              <a:rPr lang="ru-RU" sz="1800" dirty="0" smtClean="0"/>
              <a:t> великими </a:t>
            </a:r>
            <a:r>
              <a:rPr lang="ru-RU" sz="1800" dirty="0" err="1" smtClean="0"/>
              <a:t>застіллями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спеціальними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ритуальними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стравами</a:t>
            </a:r>
            <a:r>
              <a:rPr lang="ru-RU" sz="1800" dirty="0" smtClean="0"/>
              <a:t> – очевидно через </a:t>
            </a:r>
            <a:r>
              <a:rPr lang="ru-RU" sz="1800" dirty="0" err="1" smtClean="0"/>
              <a:t>зайнятість</a:t>
            </a:r>
            <a:r>
              <a:rPr lang="ru-RU" sz="1800" dirty="0" smtClean="0"/>
              <a:t> у </a:t>
            </a:r>
            <a:r>
              <a:rPr lang="ru-RU" sz="1800" dirty="0" err="1" smtClean="0"/>
              <a:t>період</a:t>
            </a:r>
            <a:r>
              <a:rPr lang="ru-RU" sz="1800" dirty="0" smtClean="0"/>
              <a:t> </a:t>
            </a:r>
            <a:r>
              <a:rPr lang="ru-RU" sz="1800" dirty="0" err="1" smtClean="0"/>
              <a:t>косовиці</a:t>
            </a:r>
            <a:r>
              <a:rPr lang="ru-RU" sz="1800" dirty="0" smtClean="0"/>
              <a:t>, жнив, </a:t>
            </a:r>
            <a:r>
              <a:rPr lang="ru-RU" sz="1800" dirty="0" err="1" smtClean="0"/>
              <a:t>городніх</a:t>
            </a:r>
            <a:r>
              <a:rPr lang="ru-RU" sz="1800" dirty="0" smtClean="0"/>
              <a:t> </a:t>
            </a:r>
            <a:r>
              <a:rPr lang="ru-RU" sz="1800" dirty="0" err="1" smtClean="0"/>
              <a:t>робіт</a:t>
            </a:r>
            <a:r>
              <a:rPr lang="ru-RU" sz="1800" dirty="0" smtClean="0"/>
              <a:t>. </a:t>
            </a:r>
            <a:r>
              <a:rPr lang="ru-RU" sz="1800" dirty="0" err="1" smtClean="0"/>
              <a:t>Виняток</a:t>
            </a:r>
            <a:r>
              <a:rPr lang="ru-RU" sz="1800" dirty="0" smtClean="0"/>
              <a:t>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становити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петрівські</a:t>
            </a:r>
            <a:r>
              <a:rPr lang="ru-RU" sz="1800" dirty="0" smtClean="0"/>
              <a:t> </a:t>
            </a:r>
            <a:r>
              <a:rPr lang="ru-RU" sz="1800" dirty="0" err="1" smtClean="0"/>
              <a:t>мандрики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сиру</a:t>
            </a:r>
            <a:r>
              <a:rPr lang="ru-RU" sz="1800" dirty="0" smtClean="0"/>
              <a:t> – </a:t>
            </a:r>
            <a:r>
              <a:rPr lang="ru-RU" sz="1800" dirty="0" err="1" smtClean="0"/>
              <a:t>печиво</a:t>
            </a:r>
            <a:r>
              <a:rPr lang="ru-RU" sz="1800" dirty="0" smtClean="0"/>
              <a:t>, яке </a:t>
            </a:r>
            <a:r>
              <a:rPr lang="ru-RU" sz="1800" dirty="0" err="1" smtClean="0"/>
              <a:t>виготовляли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. </a:t>
            </a:r>
            <a:r>
              <a:rPr lang="ru-RU" sz="1800" dirty="0" err="1" smtClean="0"/>
              <a:t>Наприкінці</a:t>
            </a:r>
            <a:r>
              <a:rPr lang="ru-RU" sz="1800" dirty="0" smtClean="0"/>
              <a:t> </a:t>
            </a:r>
            <a:r>
              <a:rPr lang="ru-RU" sz="1800" dirty="0" err="1" smtClean="0"/>
              <a:t>літа</a:t>
            </a:r>
            <a:r>
              <a:rPr lang="ru-RU" sz="1800" dirty="0" smtClean="0"/>
              <a:t> на </a:t>
            </a:r>
            <a:r>
              <a:rPr lang="ru-RU" sz="1800" dirty="0" err="1" smtClean="0"/>
              <a:t>Маковія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Спаса пекли </a:t>
            </a:r>
            <a:r>
              <a:rPr lang="ru-RU" sz="1800" dirty="0" err="1" smtClean="0"/>
              <a:t>коржі</a:t>
            </a:r>
            <a:r>
              <a:rPr lang="ru-RU" sz="1800" dirty="0" smtClean="0"/>
              <a:t> – </a:t>
            </a:r>
            <a:r>
              <a:rPr lang="ru-RU" sz="1800" dirty="0" err="1" smtClean="0"/>
              <a:t>шулики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їли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маком </a:t>
            </a:r>
            <a:r>
              <a:rPr lang="ru-RU" sz="1800" dirty="0" err="1" smtClean="0"/>
              <a:t>і</a:t>
            </a:r>
            <a:r>
              <a:rPr lang="ru-RU" sz="1800" dirty="0" smtClean="0"/>
              <a:t> медом.</a:t>
            </a:r>
            <a:endParaRPr lang="ru-RU" sz="1800" dirty="0"/>
          </a:p>
        </p:txBody>
      </p:sp>
    </p:spTree>
  </p:cSld>
  <p:clrMapOvr>
    <a:masterClrMapping/>
  </p:clrMapOvr>
  <p:transition spd="med">
    <p:pu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399032"/>
          </a:xfrm>
        </p:spPr>
        <p:txBody>
          <a:bodyPr/>
          <a:lstStyle/>
          <a:p>
            <a:pPr algn="ctr"/>
            <a:r>
              <a:rPr lang="uk-UA" i="1" dirty="0" smtClean="0"/>
              <a:t>Осінні святкові страви</a:t>
            </a:r>
            <a:endParaRPr lang="ru-RU" i="1" dirty="0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571612"/>
            <a:ext cx="5143536" cy="4809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428604"/>
            <a:ext cx="352016" cy="588266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500042"/>
            <a:ext cx="2859908" cy="5943600"/>
          </a:xfrm>
        </p:spPr>
        <p:txBody>
          <a:bodyPr>
            <a:noAutofit/>
          </a:bodyPr>
          <a:lstStyle/>
          <a:p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Осінні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свята проходили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знаком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парубочо-дівочих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гулянь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Одним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найяскравіших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  у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цьому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ряду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свято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Андрія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Дівчата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ворожили на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балабушках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тісто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яких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замішували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воді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принесеній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криниці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ротом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Молодь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грала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калитою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- великим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коржем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який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підвішували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хаті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сволока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Дослідники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слушно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виводили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назву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цього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печива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слова "Коляда",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пов’язуючи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символом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сонця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зі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святом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зимового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сонцестояння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list-129657621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57620" y="500042"/>
            <a:ext cx="4572000" cy="3114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vechornyt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714752"/>
            <a:ext cx="4357718" cy="295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714512"/>
          </a:xfrm>
        </p:spPr>
        <p:txBody>
          <a:bodyPr/>
          <a:lstStyle/>
          <a:p>
            <a:pPr algn="ctr"/>
            <a:r>
              <a:rPr lang="uk-UA" i="1" dirty="0" smtClean="0"/>
              <a:t>Весільна обрядова їжа</a:t>
            </a:r>
            <a:endParaRPr lang="ru-RU" i="1" dirty="0"/>
          </a:p>
        </p:txBody>
      </p:sp>
      <p:pic>
        <p:nvPicPr>
          <p:cNvPr id="3" name="Рисунок 2" descr="Весільна пар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357430"/>
            <a:ext cx="2928958" cy="406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f0ecf31b44f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0" b="130"/>
          <a:stretch>
            <a:fillRect/>
          </a:stretch>
        </p:blipFill>
        <p:spPr>
          <a:xfrm>
            <a:off x="2000232" y="285728"/>
            <a:ext cx="5434027" cy="40653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572008"/>
            <a:ext cx="7333488" cy="19811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весільній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обрядовості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хліб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був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одним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найголовніших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атрибутів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Із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хлібом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ходили старости,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хлібом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благословляли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молодих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на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подружнє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життя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зустрічали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й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проводжали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наречених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ходили до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сватів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тощо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133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На </a:t>
            </a:r>
            <a:r>
              <a:rPr lang="uk-UA" sz="1600" dirty="0" smtClean="0"/>
              <a:t>весілля виготовляли спеціальний хліб – коровай. Ареал поширення короваю охоплює майже всю Україну.</a:t>
            </a:r>
            <a:br>
              <a:rPr lang="uk-UA" sz="1600" dirty="0" smtClean="0"/>
            </a:br>
            <a:r>
              <a:rPr lang="uk-UA" sz="1600" dirty="0" smtClean="0"/>
              <a:t>Коровай виготовляли у обох молодих і ділили під час їх дарування. Він мав глибокий символічний зміст: єднання молодих у сім’ю, єднання двох родин, продовження роду, плодючість. Усе, що стосувалося короваю, набувало магічного значення.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ru-RU" sz="1800" dirty="0"/>
          </a:p>
        </p:txBody>
      </p:sp>
      <p:pic>
        <p:nvPicPr>
          <p:cNvPr id="4" name="Содержимое 3" descr="korovaj_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2285992"/>
            <a:ext cx="2834649" cy="4262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68994722_1_9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428868"/>
            <a:ext cx="3286148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heck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072074"/>
            <a:ext cx="7358090" cy="148112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На святковий весільний стіл подавали такі страви: борщ, різні каші, голубці, тушкована капуста, холодець, пиріжки з різною начинкою, смажене та печене м’ясо і ковбаси, печене сало, юшка з риби, тушкована риба…</a:t>
            </a:r>
          </a:p>
          <a:p>
            <a:r>
              <a:rPr lang="uk-UA" sz="1800" dirty="0" smtClean="0"/>
              <a:t>Пити подавали квас, узвар, сивуху та різні настої і наливки.</a:t>
            </a:r>
          </a:p>
          <a:p>
            <a:endParaRPr lang="ru-RU" dirty="0"/>
          </a:p>
        </p:txBody>
      </p:sp>
      <p:pic>
        <p:nvPicPr>
          <p:cNvPr id="7" name="Рисунок 6" descr="edc2398dfc2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182" r="5182"/>
          <a:stretch>
            <a:fillRect/>
          </a:stretch>
        </p:blipFill>
        <p:spPr>
          <a:xfrm>
            <a:off x="1714480" y="357166"/>
            <a:ext cx="6076969" cy="454636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blind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Різдвяні обрядові страви</a:t>
            </a:r>
            <a:endParaRPr lang="ru-RU" i="1" dirty="0"/>
          </a:p>
        </p:txBody>
      </p:sp>
      <p:pic>
        <p:nvPicPr>
          <p:cNvPr id="4" name="Рисунок 3" descr="sviata-vech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711" y="1857364"/>
            <a:ext cx="6430579" cy="346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399032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Різдвяні</a:t>
            </a:r>
            <a:r>
              <a:rPr lang="ru-RU" sz="2000" dirty="0" smtClean="0"/>
              <a:t> свята </a:t>
            </a:r>
            <a:r>
              <a:rPr lang="ru-RU" sz="2000" dirty="0" err="1" smtClean="0"/>
              <a:t>починалися</a:t>
            </a:r>
            <a:r>
              <a:rPr lang="ru-RU" sz="2000" dirty="0" smtClean="0"/>
              <a:t> Святим </a:t>
            </a:r>
            <a:r>
              <a:rPr lang="ru-RU" sz="2000" dirty="0" err="1" smtClean="0"/>
              <a:t>вечором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останній</a:t>
            </a:r>
            <a:r>
              <a:rPr lang="ru-RU" sz="2000" dirty="0" smtClean="0"/>
              <a:t> день </a:t>
            </a:r>
            <a:r>
              <a:rPr lang="ru-RU" sz="2000" dirty="0" err="1" smtClean="0"/>
              <a:t>Пилипівського</a:t>
            </a:r>
            <a:r>
              <a:rPr lang="ru-RU" sz="2000" dirty="0" smtClean="0"/>
              <a:t> посту, тому за </a:t>
            </a:r>
            <a:r>
              <a:rPr lang="ru-RU" sz="2000" dirty="0" err="1" smtClean="0"/>
              <a:t>звичаєм</a:t>
            </a:r>
            <a:r>
              <a:rPr lang="ru-RU" sz="2000" dirty="0" smtClean="0"/>
              <a:t> </a:t>
            </a:r>
            <a:r>
              <a:rPr lang="ru-RU" sz="2000" dirty="0" err="1" smtClean="0"/>
              <a:t>готували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щедрий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стіл</a:t>
            </a:r>
            <a:r>
              <a:rPr lang="ru-RU" sz="2000" dirty="0" smtClean="0"/>
              <a:t>: </a:t>
            </a:r>
            <a:r>
              <a:rPr lang="ru-RU" sz="2000" dirty="0" err="1" smtClean="0"/>
              <a:t>дванадцять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страв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рибою</a:t>
            </a:r>
            <a:r>
              <a:rPr lang="ru-RU" sz="2000" dirty="0" smtClean="0"/>
              <a:t> та грибами, борщ, кашу, </a:t>
            </a:r>
            <a:r>
              <a:rPr lang="ru-RU" sz="2000" dirty="0" err="1" smtClean="0"/>
              <a:t>книші</a:t>
            </a:r>
            <a:r>
              <a:rPr lang="ru-RU" sz="2000" dirty="0" smtClean="0"/>
              <a:t>, вареники.</a:t>
            </a:r>
            <a:endParaRPr lang="ru-RU" sz="2000" dirty="0"/>
          </a:p>
        </p:txBody>
      </p:sp>
      <p:pic>
        <p:nvPicPr>
          <p:cNvPr id="4" name="Содержимое 3" descr="3465886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143116"/>
            <a:ext cx="5238770" cy="3929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57166"/>
            <a:ext cx="352016" cy="59540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7224" y="367664"/>
            <a:ext cx="2717032" cy="5943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Ритуальними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стравами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були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кутя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вареної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пшениці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медовою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ситою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тертим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маком,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горіхами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узвар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сухих груш,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вишень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яблук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слив.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Кутю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готували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переддень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Водохрещі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а у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деяких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районах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Новий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рік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rizdvjana-kutja-dreamstime_xl_225307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86182" y="428603"/>
            <a:ext cx="5000660" cy="335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yak-variti-kutyu-na-rizdv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3929067"/>
            <a:ext cx="4929222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heck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uk-UA" sz="6000" i="1" dirty="0" smtClean="0"/>
              <a:t>Масляна</a:t>
            </a:r>
            <a:endParaRPr lang="ru-RU" sz="6000" i="1" dirty="0"/>
          </a:p>
        </p:txBody>
      </p:sp>
      <p:pic>
        <p:nvPicPr>
          <p:cNvPr id="3" name="Рисунок 2" descr="a3760e4673a79d97c86cc994711181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857364"/>
            <a:ext cx="4929222" cy="4358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</TotalTime>
  <Words>363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Обрядові страви українців</vt:lpstr>
      <vt:lpstr>Весільна обрядова їжа</vt:lpstr>
      <vt:lpstr>Слайд 3</vt:lpstr>
      <vt:lpstr> На весілля виготовляли спеціальний хліб – коровай. Ареал поширення короваю охоплює майже всю Україну. Коровай виготовляли у обох молодих і ділили під час їх дарування. Він мав глибокий символічний зміст: єднання молодих у сім’ю, єднання двох родин, продовження роду, плодючість. Усе, що стосувалося короваю, набувало магічного значення. </vt:lpstr>
      <vt:lpstr>Слайд 5</vt:lpstr>
      <vt:lpstr>Різдвяні обрядові страви</vt:lpstr>
      <vt:lpstr>Різдвяні свята починалися Святим вечором. Це був останній день Пилипівського посту, тому за звичаєм готували щедрий, але пісний стіл: дванадцять страв з рибою та грибами, борщ, кашу, книші, вареники.</vt:lpstr>
      <vt:lpstr>Слайд 8</vt:lpstr>
      <vt:lpstr>Масляна</vt:lpstr>
      <vt:lpstr>Слайд 10</vt:lpstr>
      <vt:lpstr>Великодні страви</vt:lpstr>
      <vt:lpstr>До  Великодня готувалося ще пишніше застілля, ніж на Різдво. Пекли  паски з пшеничного борошна тонкого помолу, фарбували крашанки, писали писанки, робили ковбаси, смажили кров’янку, пекли книші, калачі, хліб. Годилося святити у церкві частину від кожної страви – "щоб господарство велося".</vt:lpstr>
      <vt:lpstr>Літні свята: Маковея та Спаса</vt:lpstr>
      <vt:lpstr>Слайд 14</vt:lpstr>
      <vt:lpstr>Осінні святкові страви</vt:lpstr>
      <vt:lpstr>Слайд 16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Обрядові страви українців</dc:title>
  <dc:creator>Славик</dc:creator>
  <cp:lastModifiedBy>Славик</cp:lastModifiedBy>
  <cp:revision>8</cp:revision>
  <dcterms:created xsi:type="dcterms:W3CDTF">2012-09-09T10:35:57Z</dcterms:created>
  <dcterms:modified xsi:type="dcterms:W3CDTF">2012-09-09T11:49:52Z</dcterms:modified>
</cp:coreProperties>
</file>