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5" r:id="rId5"/>
    <p:sldId id="260" r:id="rId6"/>
    <p:sldId id="261" r:id="rId7"/>
    <p:sldId id="258" r:id="rId8"/>
    <p:sldId id="262" r:id="rId9"/>
    <p:sldId id="264" r:id="rId10"/>
    <p:sldId id="263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2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79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09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06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0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25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9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33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0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1E3D7-1268-4EF8-9336-2081C9BA1324}" type="datetimeFigureOut">
              <a:rPr lang="ru-RU" smtClean="0"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C9CCD-CE2A-4622-B582-A12285FC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4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1%D0%B0%D0%B2%D0%BE%D0%B2%D0%BD%D0%B8%D0%BA" TargetMode="External"/><Relationship Id="rId3" Type="http://schemas.openxmlformats.org/officeDocument/2006/relationships/hyperlink" Target="http://uk.wikipedia.org/wiki/%D0%90%D0%BD%D0%B3%D0%BB%D1%96%D0%B9%D1%81%D1%8C%D0%BA%D0%B0_%D0%BC%D0%BE%D0%B2%D0%B0" TargetMode="External"/><Relationship Id="rId7" Type="http://schemas.openxmlformats.org/officeDocument/2006/relationships/hyperlink" Target="http://uk.wikipedia.org/wiki/%D0%9D%D0%B0%D1%81%D1%96%D0%BD%D0%B8%D0%BD%D0%B0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A0%D0%BE%D1%81%D0%BB%D0%B8%D0%BD%D0%B8" TargetMode="External"/><Relationship Id="rId11" Type="http://schemas.openxmlformats.org/officeDocument/2006/relationships/hyperlink" Target="http://uk.wikipedia.org/wiki/Gossypium" TargetMode="External"/><Relationship Id="rId5" Type="http://schemas.openxmlformats.org/officeDocument/2006/relationships/hyperlink" Target="http://uk.wikipedia.org/wiki/%D0%92%D0%BE%D0%BB%D0%BE%D0%BA%D0%BD%D0%BE" TargetMode="External"/><Relationship Id="rId10" Type="http://schemas.openxmlformats.org/officeDocument/2006/relationships/hyperlink" Target="http://uk.wikipedia.org/wiki/%D0%A0%D1%96%D0%B4_(%D0%B1%D1%96%D0%BE%D0%BB%D0%BE%D0%B3%D1%96%D1%8F)" TargetMode="External"/><Relationship Id="rId4" Type="http://schemas.openxmlformats.org/officeDocument/2006/relationships/hyperlink" Target="http://uk.wikipedia.org/wiki/%D0%A2%D0%B5%D0%BA%D1%81%D1%82%D0%B8%D0%BB%D1%8C" TargetMode="External"/><Relationship Id="rId9" Type="http://schemas.openxmlformats.org/officeDocument/2006/relationships/hyperlink" Target="http://uk.wikipedia.org/wiki/%D0%9A%D1%83%D1%89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1%D0%B0%D0%B2%D0%BE%D0%B2%D0%BD%D0%B0#cite_note-.D0.9C.D0.B0.D0.BD.D1.83.D1.88.D0.BA.D0.B8.D0.BD-6" TargetMode="External"/><Relationship Id="rId3" Type="http://schemas.openxmlformats.org/officeDocument/2006/relationships/hyperlink" Target="http://uk.wikipedia.org/wiki/%D0%9C%D1%96%D1%86%D0%BD%D1%96%D1%81%D1%82%D1%8C" TargetMode="External"/><Relationship Id="rId7" Type="http://schemas.openxmlformats.org/officeDocument/2006/relationships/hyperlink" Target="http://uk.wikipedia.org/wiki/%D0%9F%D1%80%D1%83%D0%B6%D0%BD%D0%B0_%D0%B4%D0%B5%D1%84%D0%BE%D1%80%D0%BC%D0%B0%D1%86%D1%96%D1%8F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3%D1%96%D0%B3%D1%80%D0%BE%D1%81%D0%BA%D0%BE%D0%BF%D1%96%D1%87%D0%BD%D1%96%D1%81%D1%82%D1%8C" TargetMode="External"/><Relationship Id="rId5" Type="http://schemas.openxmlformats.org/officeDocument/2006/relationships/hyperlink" Target="http://uk.wikipedia.org/wiki/%D0%A2%D0%B5%D0%BF%D0%BB%D0%BE%D1%81%D1%82%D1%96%D0%B9%D0%BA%D1%96%D1%81%D1%82%D1%8C" TargetMode="External"/><Relationship Id="rId10" Type="http://schemas.openxmlformats.org/officeDocument/2006/relationships/hyperlink" Target="http://uk.wikipedia.org/wiki/%D0%9C%D1%96%D0%BA%D1%80%D0%BE%D1%81%D0%BA%D0%BE%D0%BF%D1%96%D1%8F" TargetMode="External"/><Relationship Id="rId4" Type="http://schemas.openxmlformats.org/officeDocument/2006/relationships/hyperlink" Target="http://uk.wikipedia.org/w/index.php?title=%D0%A5%D1%96%D0%BC%D1%96%D1%87%D0%BD%D0%B0_%D1%81%D1%82%D1%96%D0%B9%D0%BA%D1%96%D1%81%D1%82%D1%8C&amp;action=edit&amp;redlink=1" TargetMode="External"/><Relationship Id="rId9" Type="http://schemas.openxmlformats.org/officeDocument/2006/relationships/hyperlink" Target="http://uk.wikipedia.org/wiki/%D0%91%D0%B0%D0%B2%D0%BE%D0%B2%D0%BD%D0%B0#cite_note-.D0.94.D0.84-7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A%D0%B0%D1%80%D0%BE%D1%82%D0%B8%D0%BD" TargetMode="External"/><Relationship Id="rId3" Type="http://schemas.openxmlformats.org/officeDocument/2006/relationships/hyperlink" Target="http://uk.wikipedia.org/wiki/%D0%A0%D0%BE%D1%81%D0%BB%D0%B8%D0%BD%D0%BD%D0%B8%D0%B9_%D1%81%D0%BB%D0%B8%D0%B7" TargetMode="External"/><Relationship Id="rId7" Type="http://schemas.openxmlformats.org/officeDocument/2006/relationships/hyperlink" Target="http://uk.wikipedia.org/wiki/%D0%93%D0%BB%D1%96%D0%BA%D0%BE%D0%B7%D0%B8%D0%B4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A1%D1%82%D0%B5%D0%B0%D1%80%D0%B8%D0%BD%D0%BE%D0%B2%D0%B0_%D0%BA%D0%B8%D1%81%D0%BB%D0%BE%D1%82%D0%B0" TargetMode="External"/><Relationship Id="rId5" Type="http://schemas.openxmlformats.org/officeDocument/2006/relationships/hyperlink" Target="http://uk.wikipedia.org/wiki/%D0%9E%D0%BB%D1%96%D1%8F" TargetMode="External"/><Relationship Id="rId10" Type="http://schemas.openxmlformats.org/officeDocument/2006/relationships/image" Target="../media/image20.jpg"/><Relationship Id="rId4" Type="http://schemas.openxmlformats.org/officeDocument/2006/relationships/hyperlink" Target="http://uk.wikipedia.org/wiki/%D0%9F%D0%B5%D0%BA%D1%82%D0%B8%D0%BD" TargetMode="External"/><Relationship Id="rId9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F%D1%80%D1%8F%D0%B6%D0%B0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/index.php?title=%D0%A1%D0%B5%D1%80%D0%B8%D1%86%D0%B8%D0%BD&amp;action=edit&amp;redlink=1" TargetMode="External"/><Relationship Id="rId3" Type="http://schemas.openxmlformats.org/officeDocument/2006/relationships/hyperlink" Target="http://uk.wikipedia.org/wiki/%D0%93%D1%83%D1%81%D0%B5%D0%BD%D0%B8%D1%86%D1%8F" TargetMode="External"/><Relationship Id="rId7" Type="http://schemas.openxmlformats.org/officeDocument/2006/relationships/hyperlink" Target="http://uk.wikipedia.org/wiki/%D0%A8%D0%BE%D0%B2%D0%BA#cite_note-.D0.94.D0.84-2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/index.php?title=%D0%9A%D0%BE%D0%BA%D0%BE%D0%BD&amp;action=edit&amp;redlink=1" TargetMode="External"/><Relationship Id="rId5" Type="http://schemas.openxmlformats.org/officeDocument/2006/relationships/hyperlink" Target="http://uk.wikipedia.org/wiki/%D0%9C%D0%B5%D1%82%D0%B5%D0%BB%D0%B8%D0%BA" TargetMode="External"/><Relationship Id="rId4" Type="http://schemas.openxmlformats.org/officeDocument/2006/relationships/hyperlink" Target="http://uk.wikipedia.org/wiki/%D0%9B%D1%8F%D0%BB%D0%B5%D1%87%D0%BA%D0%B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86366"/>
            <a:ext cx="10668000" cy="3123597"/>
          </a:xfrm>
        </p:spPr>
        <p:txBody>
          <a:bodyPr/>
          <a:lstStyle/>
          <a:p>
            <a:r>
              <a:rPr lang="uk-UA" dirty="0" smtClean="0"/>
              <a:t>Презентація на </a:t>
            </a:r>
            <a:r>
              <a:rPr lang="uk-UA" dirty="0" smtClean="0"/>
              <a:t>тему:</a:t>
            </a:r>
            <a:br>
              <a:rPr lang="uk-UA" dirty="0" smtClean="0"/>
            </a:br>
            <a:r>
              <a:rPr lang="uk-UA" dirty="0" smtClean="0"/>
              <a:t>Природні волокна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72496" y="4400529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Виконала:</a:t>
            </a:r>
          </a:p>
          <a:p>
            <a:r>
              <a:rPr lang="uk-UA" dirty="0" smtClean="0"/>
              <a:t>Учениця 11ф2 </a:t>
            </a:r>
            <a:r>
              <a:rPr lang="uk-UA" dirty="0" err="1" smtClean="0"/>
              <a:t>классу</a:t>
            </a:r>
            <a:endParaRPr lang="uk-UA" dirty="0" smtClean="0"/>
          </a:p>
          <a:p>
            <a:r>
              <a:rPr lang="uk-UA" dirty="0" smtClean="0"/>
              <a:t>КЗ «Педагогічний ліцей»</a:t>
            </a:r>
          </a:p>
          <a:p>
            <a:r>
              <a:rPr lang="uk-UA" dirty="0" smtClean="0"/>
              <a:t>Васильєва Марина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31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/>
              <a:t>Баво́вна</a:t>
            </a:r>
            <a:r>
              <a:rPr lang="ru-RU" sz="2800" b="1" dirty="0"/>
              <a:t> (</a:t>
            </a:r>
            <a:r>
              <a:rPr lang="ru-RU" sz="2800" b="1" dirty="0">
                <a:hlinkClick r:id="rId3" tooltip="Англійська мова"/>
              </a:rPr>
              <a:t>англ.</a:t>
            </a:r>
            <a:r>
              <a:rPr lang="ru-RU" sz="2800" b="1" dirty="0"/>
              <a:t> </a:t>
            </a:r>
            <a:r>
              <a:rPr lang="ru-RU" sz="2800" b="1" i="1" dirty="0" err="1"/>
              <a:t>cotton</a:t>
            </a:r>
            <a:r>
              <a:rPr lang="ru-RU" sz="2800" b="1" dirty="0"/>
              <a:t>)  — </a:t>
            </a:r>
            <a:r>
              <a:rPr lang="ru-RU" sz="2800" b="1" dirty="0" err="1">
                <a:hlinkClick r:id="rId4" tooltip="Текстиль"/>
              </a:rPr>
              <a:t>текстильне</a:t>
            </a:r>
            <a:r>
              <a:rPr lang="ru-RU" sz="2800" b="1" dirty="0"/>
              <a:t> </a:t>
            </a:r>
            <a:r>
              <a:rPr lang="ru-RU" sz="2800" b="1" dirty="0">
                <a:hlinkClick r:id="rId5" tooltip="Волокно"/>
              </a:rPr>
              <a:t>волокно</a:t>
            </a:r>
            <a:r>
              <a:rPr lang="ru-RU" sz="2800" b="1" dirty="0"/>
              <a:t> </a:t>
            </a:r>
            <a:r>
              <a:rPr lang="ru-RU" sz="2800" b="1" dirty="0" err="1">
                <a:hlinkClick r:id="rId6" tooltip="Рослини"/>
              </a:rPr>
              <a:t>рослинного</a:t>
            </a:r>
            <a:r>
              <a:rPr lang="ru-RU" sz="2800" b="1" dirty="0"/>
              <a:t> </a:t>
            </a:r>
            <a:r>
              <a:rPr lang="ru-RU" sz="2800" b="1" dirty="0" err="1"/>
              <a:t>походження</a:t>
            </a:r>
            <a:r>
              <a:rPr lang="ru-RU" sz="2800" b="1" dirty="0"/>
              <a:t>. Волокно </a:t>
            </a:r>
            <a:r>
              <a:rPr lang="ru-RU" sz="2800" b="1" dirty="0" err="1"/>
              <a:t>являє</a:t>
            </a:r>
            <a:r>
              <a:rPr lang="ru-RU" sz="2800" b="1" dirty="0"/>
              <a:t> собою волоски на </a:t>
            </a:r>
            <a:r>
              <a:rPr lang="ru-RU" sz="2800" b="1" dirty="0" err="1">
                <a:hlinkClick r:id="rId7" tooltip="Насінина"/>
              </a:rPr>
              <a:t>насінинах</a:t>
            </a:r>
            <a:r>
              <a:rPr lang="ru-RU" sz="2800" b="1" dirty="0"/>
              <a:t> </a:t>
            </a:r>
            <a:r>
              <a:rPr lang="ru-RU" sz="2800" b="1" dirty="0" err="1">
                <a:hlinkClick r:id="rId8" tooltip="Бавовник"/>
              </a:rPr>
              <a:t>бавовника</a:t>
            </a:r>
            <a:r>
              <a:rPr lang="ru-RU" sz="2800" b="1" dirty="0"/>
              <a:t> — </a:t>
            </a:r>
            <a:r>
              <a:rPr lang="ru-RU" sz="2800" b="1" dirty="0" err="1">
                <a:hlinkClick r:id="rId9" tooltip="Кущ"/>
              </a:rPr>
              <a:t>кущоподібної</a:t>
            </a:r>
            <a:r>
              <a:rPr lang="ru-RU" sz="2800" b="1" dirty="0"/>
              <a:t> </a:t>
            </a:r>
            <a:r>
              <a:rPr lang="ru-RU" sz="2800" b="1" dirty="0" err="1"/>
              <a:t>рослини</a:t>
            </a:r>
            <a:r>
              <a:rPr lang="ru-RU" sz="2800" b="1" dirty="0"/>
              <a:t> </a:t>
            </a:r>
            <a:r>
              <a:rPr lang="ru-RU" sz="2800" b="1" dirty="0">
                <a:hlinkClick r:id="rId10" tooltip="Рід (біологія)"/>
              </a:rPr>
              <a:t>роду</a:t>
            </a:r>
            <a:r>
              <a:rPr lang="ru-RU" sz="2800" b="1" dirty="0"/>
              <a:t> </a:t>
            </a:r>
            <a:r>
              <a:rPr lang="ru-RU" sz="2800" b="1" i="1" dirty="0" err="1">
                <a:hlinkClick r:id="rId11" tooltip="Gossypium"/>
              </a:rPr>
              <a:t>Gossypium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501" y="1980172"/>
            <a:ext cx="5472448" cy="4485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dirty="0" smtClean="0"/>
              <a:t>Переваги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err="1" smtClean="0"/>
              <a:t>М'якість</a:t>
            </a:r>
            <a:endParaRPr lang="ru-RU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Хороша </a:t>
            </a:r>
            <a:r>
              <a:rPr lang="ru-RU" sz="3200" dirty="0" err="1"/>
              <a:t>поглинаюча</a:t>
            </a:r>
            <a:r>
              <a:rPr lang="ru-RU" sz="3200" dirty="0"/>
              <a:t> </a:t>
            </a:r>
            <a:r>
              <a:rPr lang="ru-RU" sz="3200" dirty="0" err="1"/>
              <a:t>здатність</a:t>
            </a:r>
            <a:r>
              <a:rPr lang="ru-RU" sz="3200" dirty="0"/>
              <a:t> в теплу пору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err="1"/>
              <a:t>Легкість</a:t>
            </a:r>
            <a:r>
              <a:rPr lang="ru-RU" sz="3200" dirty="0"/>
              <a:t> </a:t>
            </a:r>
            <a:r>
              <a:rPr lang="ru-RU" sz="3200" dirty="0" err="1"/>
              <a:t>фарбування</a:t>
            </a:r>
            <a:endParaRPr lang="ru-RU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Здоровий, </a:t>
            </a:r>
            <a:r>
              <a:rPr lang="ru-RU" sz="3200" dirty="0" err="1"/>
              <a:t>натуральний</a:t>
            </a:r>
            <a:r>
              <a:rPr lang="ru-RU" sz="3200" dirty="0"/>
              <a:t> </a:t>
            </a:r>
            <a:r>
              <a:rPr lang="ru-RU" sz="3200" dirty="0" err="1"/>
              <a:t>матеріал</a:t>
            </a:r>
            <a:endParaRPr lang="ru-RU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Не </a:t>
            </a:r>
            <a:r>
              <a:rPr lang="ru-RU" sz="3200" dirty="0" err="1"/>
              <a:t>шкідливе</a:t>
            </a:r>
            <a:r>
              <a:rPr lang="ru-RU" sz="3200" dirty="0"/>
              <a:t> для </a:t>
            </a:r>
            <a:r>
              <a:rPr lang="ru-RU" sz="3200" dirty="0" err="1"/>
              <a:t>здоров'я</a:t>
            </a:r>
            <a:endParaRPr lang="ru-RU" sz="3200" dirty="0"/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64440" y="2806911"/>
            <a:ext cx="463639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Недоліки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/>
              <a:t>Легко </a:t>
            </a:r>
            <a:r>
              <a:rPr lang="ru-RU" sz="3200" dirty="0" err="1"/>
              <a:t>мнеться</a:t>
            </a:r>
            <a:endParaRPr lang="ru-RU" sz="3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err="1"/>
              <a:t>Має</a:t>
            </a:r>
            <a:r>
              <a:rPr lang="ru-RU" sz="3200" dirty="0"/>
              <a:t> </a:t>
            </a:r>
            <a:r>
              <a:rPr lang="ru-RU" sz="3200" dirty="0" err="1"/>
              <a:t>тенденцію</a:t>
            </a:r>
            <a:r>
              <a:rPr lang="ru-RU" sz="3200" dirty="0"/>
              <a:t> до усадки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err="1"/>
              <a:t>Жовтіє</a:t>
            </a:r>
            <a:r>
              <a:rPr lang="ru-RU" sz="3200" dirty="0"/>
              <a:t> на </a:t>
            </a:r>
            <a:r>
              <a:rPr lang="ru-RU" sz="3200" dirty="0" err="1"/>
              <a:t>світлі</a:t>
            </a:r>
            <a:endParaRPr lang="ru-RU" sz="32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09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8200" y="283336"/>
            <a:ext cx="10515600" cy="817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5155"/>
            <a:ext cx="10515600" cy="5661808"/>
          </a:xfrm>
        </p:spPr>
        <p:txBody>
          <a:bodyPr>
            <a:normAutofit/>
          </a:bodyPr>
          <a:lstStyle/>
          <a:p>
            <a:r>
              <a:rPr lang="ru-RU" dirty="0"/>
              <a:t>Для </a:t>
            </a:r>
            <a:r>
              <a:rPr lang="ru-RU" dirty="0" err="1"/>
              <a:t>бавовни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висока</a:t>
            </a:r>
            <a:r>
              <a:rPr lang="ru-RU" dirty="0"/>
              <a:t> </a:t>
            </a:r>
            <a:r>
              <a:rPr lang="ru-RU" dirty="0" err="1">
                <a:hlinkClick r:id="rId3" tooltip="Міцність"/>
              </a:rPr>
              <a:t>міцність</a:t>
            </a:r>
            <a:r>
              <a:rPr lang="ru-RU" dirty="0"/>
              <a:t>, </a:t>
            </a:r>
            <a:r>
              <a:rPr lang="ru-RU" dirty="0" err="1">
                <a:hlinkClick r:id="rId4" tooltip="Хімічна стійкість (ще не написана)"/>
              </a:rPr>
              <a:t>хімічна</a:t>
            </a:r>
            <a:r>
              <a:rPr lang="ru-RU" dirty="0">
                <a:hlinkClick r:id="rId4" tooltip="Хімічна стійкість (ще не написана)"/>
              </a:rPr>
              <a:t> </a:t>
            </a:r>
            <a:r>
              <a:rPr lang="ru-RU" dirty="0" err="1">
                <a:hlinkClick r:id="rId4" tooltip="Хімічна стійкість (ще не написана)"/>
              </a:rPr>
              <a:t>стійкість</a:t>
            </a:r>
            <a:r>
              <a:rPr lang="ru-RU" dirty="0"/>
              <a:t> (волокно </a:t>
            </a:r>
            <a:r>
              <a:rPr lang="ru-RU" dirty="0" err="1"/>
              <a:t>довгий</a:t>
            </a:r>
            <a:r>
              <a:rPr lang="ru-RU" dirty="0"/>
              <a:t> час не </a:t>
            </a:r>
            <a:r>
              <a:rPr lang="ru-RU" dirty="0" err="1"/>
              <a:t>руйнується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води і </a:t>
            </a:r>
            <a:r>
              <a:rPr lang="ru-RU" dirty="0" err="1"/>
              <a:t>світла</a:t>
            </a:r>
            <a:r>
              <a:rPr lang="ru-RU" dirty="0"/>
              <a:t>), </a:t>
            </a:r>
            <a:r>
              <a:rPr lang="ru-RU" dirty="0" err="1">
                <a:hlinkClick r:id="rId5" tooltip="Теплостійкість"/>
              </a:rPr>
              <a:t>теплостійкість</a:t>
            </a:r>
            <a:r>
              <a:rPr lang="ru-RU" dirty="0"/>
              <a:t> (130–140 °</a:t>
            </a:r>
            <a:r>
              <a:rPr lang="en-US" dirty="0"/>
              <a:t>C), </a:t>
            </a:r>
            <a:r>
              <a:rPr lang="ru-RU" dirty="0" err="1" smtClean="0"/>
              <a:t>середня</a:t>
            </a:r>
            <a:r>
              <a:rPr lang="ru-RU" dirty="0" smtClean="0"/>
              <a:t> </a:t>
            </a:r>
            <a:r>
              <a:rPr lang="ru-RU" dirty="0" err="1" smtClean="0">
                <a:hlinkClick r:id="rId6" tooltip="Гігроскопічність"/>
              </a:rPr>
              <a:t>гігроскопічність</a:t>
            </a:r>
            <a:r>
              <a:rPr lang="ru-RU" dirty="0"/>
              <a:t> (18-20%) і мала </a:t>
            </a:r>
            <a:r>
              <a:rPr lang="ru-RU" dirty="0" err="1"/>
              <a:t>частка</a:t>
            </a:r>
            <a:r>
              <a:rPr lang="ru-RU" dirty="0"/>
              <a:t> </a:t>
            </a:r>
            <a:r>
              <a:rPr lang="ru-RU" dirty="0" err="1">
                <a:hlinkClick r:id="rId7" tooltip="Пружна деформація"/>
              </a:rPr>
              <a:t>пружної</a:t>
            </a:r>
            <a:r>
              <a:rPr lang="ru-RU" dirty="0">
                <a:hlinkClick r:id="rId7" tooltip="Пружна деформація"/>
              </a:rPr>
              <a:t> </a:t>
            </a:r>
            <a:r>
              <a:rPr lang="ru-RU" dirty="0" err="1">
                <a:hlinkClick r:id="rId7" tooltip="Пружна деформація"/>
              </a:rPr>
              <a:t>деформації</a:t>
            </a:r>
            <a:r>
              <a:rPr lang="ru-RU" dirty="0"/>
              <a:t>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вироби</a:t>
            </a:r>
            <a:r>
              <a:rPr lang="ru-RU" dirty="0"/>
              <a:t> з </a:t>
            </a:r>
            <a:r>
              <a:rPr lang="ru-RU" dirty="0" err="1"/>
              <a:t>бавовни</a:t>
            </a:r>
            <a:r>
              <a:rPr lang="ru-RU" dirty="0"/>
              <a:t> сильно </a:t>
            </a:r>
            <a:r>
              <a:rPr lang="ru-RU" dirty="0" err="1"/>
              <a:t>мнуться</a:t>
            </a:r>
            <a:r>
              <a:rPr lang="ru-RU" dirty="0"/>
              <a:t>. </a:t>
            </a:r>
            <a:r>
              <a:rPr lang="ru-RU" dirty="0" err="1"/>
              <a:t>Стійкість</a:t>
            </a:r>
            <a:r>
              <a:rPr lang="ru-RU" dirty="0"/>
              <a:t> </a:t>
            </a:r>
            <a:r>
              <a:rPr lang="ru-RU" dirty="0" err="1"/>
              <a:t>бавовни</a:t>
            </a:r>
            <a:r>
              <a:rPr lang="ru-RU" dirty="0"/>
              <a:t> до </a:t>
            </a:r>
            <a:r>
              <a:rPr lang="ru-RU" dirty="0" err="1"/>
              <a:t>стирання</a:t>
            </a:r>
            <a:r>
              <a:rPr lang="ru-RU" dirty="0"/>
              <a:t> невелика.</a:t>
            </a:r>
          </a:p>
          <a:p>
            <a:r>
              <a:rPr lang="ru-RU" dirty="0"/>
              <a:t>На </a:t>
            </a:r>
            <a:r>
              <a:rPr lang="ru-RU" dirty="0" err="1"/>
              <a:t>одній</a:t>
            </a:r>
            <a:r>
              <a:rPr lang="ru-RU" dirty="0"/>
              <a:t> і </a:t>
            </a:r>
            <a:r>
              <a:rPr lang="ru-RU" dirty="0" err="1"/>
              <a:t>тій</a:t>
            </a:r>
            <a:r>
              <a:rPr lang="ru-RU" dirty="0"/>
              <a:t> </a:t>
            </a:r>
            <a:r>
              <a:rPr lang="ru-RU" dirty="0" err="1"/>
              <a:t>самій</a:t>
            </a:r>
            <a:r>
              <a:rPr lang="ru-RU" dirty="0"/>
              <a:t> </a:t>
            </a:r>
            <a:r>
              <a:rPr lang="ru-RU" dirty="0" err="1"/>
              <a:t>насінині</a:t>
            </a:r>
            <a:r>
              <a:rPr lang="ru-RU" dirty="0"/>
              <a:t> </a:t>
            </a:r>
            <a:r>
              <a:rPr lang="ru-RU" dirty="0" err="1"/>
              <a:t>бавовника</a:t>
            </a:r>
            <a:r>
              <a:rPr lang="ru-RU" dirty="0"/>
              <a:t> волокна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різну</a:t>
            </a:r>
            <a:r>
              <a:rPr lang="ru-RU" dirty="0"/>
              <a:t> </a:t>
            </a:r>
            <a:r>
              <a:rPr lang="ru-RU" dirty="0" err="1"/>
              <a:t>довжину</a:t>
            </a:r>
            <a:r>
              <a:rPr lang="ru-RU" dirty="0"/>
              <a:t> і </a:t>
            </a:r>
            <a:r>
              <a:rPr lang="ru-RU" dirty="0" err="1"/>
              <a:t>властивості</a:t>
            </a:r>
            <a:r>
              <a:rPr lang="ru-RU" dirty="0"/>
              <a:t>.</a:t>
            </a:r>
            <a:r>
              <a:rPr lang="ru-RU" baseline="30000" dirty="0">
                <a:hlinkClick r:id="rId8"/>
              </a:rPr>
              <a:t>[6]</a:t>
            </a:r>
            <a:r>
              <a:rPr lang="ru-RU" dirty="0"/>
              <a:t> </a:t>
            </a:r>
            <a:r>
              <a:rPr lang="ru-RU" dirty="0" err="1"/>
              <a:t>Довжина</a:t>
            </a:r>
            <a:r>
              <a:rPr lang="ru-RU" dirty="0"/>
              <a:t> волокон </a:t>
            </a:r>
            <a:r>
              <a:rPr lang="ru-RU" dirty="0" err="1"/>
              <a:t>бавовни</a:t>
            </a:r>
            <a:r>
              <a:rPr lang="ru-RU" dirty="0"/>
              <a:t> </a:t>
            </a:r>
            <a:r>
              <a:rPr lang="ru-RU" dirty="0" err="1"/>
              <a:t>різна</a:t>
            </a:r>
            <a:r>
              <a:rPr lang="ru-RU" dirty="0"/>
              <a:t> — </a:t>
            </a:r>
            <a:r>
              <a:rPr lang="ru-RU" dirty="0" err="1"/>
              <a:t>від</a:t>
            </a:r>
            <a:r>
              <a:rPr lang="ru-RU" dirty="0"/>
              <a:t> 10,3 до 60 мм.</a:t>
            </a:r>
            <a:r>
              <a:rPr lang="ru-RU" baseline="30000" dirty="0">
                <a:hlinkClick r:id="rId9"/>
              </a:rPr>
              <a:t>[7]</a:t>
            </a:r>
            <a:r>
              <a:rPr lang="ru-RU" dirty="0"/>
              <a:t> </a:t>
            </a:r>
            <a:r>
              <a:rPr lang="ru-RU" dirty="0" err="1"/>
              <a:t>Бавовняне</a:t>
            </a:r>
            <a:r>
              <a:rPr lang="ru-RU" dirty="0"/>
              <a:t> волокно </a:t>
            </a:r>
            <a:r>
              <a:rPr lang="ru-RU" dirty="0" err="1"/>
              <a:t>тонке</a:t>
            </a:r>
            <a:r>
              <a:rPr lang="ru-RU" dirty="0"/>
              <a:t> ,</a:t>
            </a:r>
            <a:r>
              <a:rPr lang="ru-RU" dirty="0" smtClean="0"/>
              <a:t>але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міцне</a:t>
            </a:r>
            <a:r>
              <a:rPr lang="ru-RU" dirty="0"/>
              <a:t> (</a:t>
            </a:r>
            <a:r>
              <a:rPr lang="ru-RU" dirty="0" err="1"/>
              <a:t>витримує</a:t>
            </a:r>
            <a:r>
              <a:rPr lang="ru-RU" dirty="0"/>
              <a:t> </a:t>
            </a:r>
            <a:r>
              <a:rPr lang="ru-RU" dirty="0" err="1"/>
              <a:t>навантаження</a:t>
            </a:r>
            <a:r>
              <a:rPr lang="ru-RU" dirty="0"/>
              <a:t> 4,5-5г).</a:t>
            </a:r>
            <a:r>
              <a:rPr lang="ru-RU" baseline="30000" dirty="0">
                <a:hlinkClick r:id="rId9"/>
              </a:rPr>
              <a:t>[7]</a:t>
            </a:r>
            <a:r>
              <a:rPr lang="ru-RU" dirty="0"/>
              <a:t> 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дешеве</a:t>
            </a:r>
            <a:r>
              <a:rPr lang="ru-RU" dirty="0"/>
              <a:t>, добре </a:t>
            </a:r>
            <a:r>
              <a:rPr lang="ru-RU" dirty="0" err="1"/>
              <a:t>фарбується</a:t>
            </a:r>
            <a:r>
              <a:rPr lang="ru-RU" dirty="0"/>
              <a:t>.</a:t>
            </a:r>
            <a:r>
              <a:rPr lang="ru-RU" baseline="30000" dirty="0">
                <a:hlinkClick r:id="rId9"/>
              </a:rPr>
              <a:t>[7]</a:t>
            </a:r>
            <a:endParaRPr lang="ru-RU" dirty="0"/>
          </a:p>
          <a:p>
            <a:r>
              <a:rPr lang="ru-RU" dirty="0"/>
              <a:t>У волокна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певне</a:t>
            </a:r>
            <a:r>
              <a:rPr lang="ru-RU" dirty="0"/>
              <a:t> </a:t>
            </a:r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зовнішнім</a:t>
            </a:r>
            <a:r>
              <a:rPr lang="ru-RU" dirty="0"/>
              <a:t> </a:t>
            </a:r>
            <a:r>
              <a:rPr lang="ru-RU" dirty="0" err="1"/>
              <a:t>виглядом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віком</a:t>
            </a:r>
            <a:r>
              <a:rPr lang="ru-RU" dirty="0"/>
              <a:t>. На </a:t>
            </a:r>
            <a:r>
              <a:rPr lang="ru-RU" dirty="0" err="1"/>
              <a:t>цьому</a:t>
            </a:r>
            <a:r>
              <a:rPr lang="ru-RU" dirty="0"/>
              <a:t> засновано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зрілості</a:t>
            </a:r>
            <a:r>
              <a:rPr lang="ru-RU" dirty="0"/>
              <a:t> </a:t>
            </a:r>
            <a:r>
              <a:rPr lang="ru-RU" dirty="0" err="1"/>
              <a:t>бавовняного</a:t>
            </a:r>
            <a:r>
              <a:rPr lang="ru-RU" dirty="0"/>
              <a:t> волокна шляхом </a:t>
            </a:r>
            <a:r>
              <a:rPr lang="ru-RU" dirty="0" err="1">
                <a:hlinkClick r:id="rId10" tooltip="Мікроскопія"/>
              </a:rPr>
              <a:t>мікроскопі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06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65" y="394438"/>
            <a:ext cx="8980041" cy="616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15944" y="2511380"/>
            <a:ext cx="19976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 smtClean="0"/>
              <a:t>Льон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79538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7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89397"/>
            <a:ext cx="10515600" cy="5687566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Латинська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 </a:t>
            </a:r>
            <a:r>
              <a:rPr lang="en-US" i="1" dirty="0" err="1"/>
              <a:t>usitatissimum</a:t>
            </a:r>
            <a:r>
              <a:rPr lang="en-US" dirty="0"/>
              <a:t> </a:t>
            </a:r>
            <a:r>
              <a:rPr lang="ru-RU" dirty="0"/>
              <a:t>в </a:t>
            </a:r>
            <a:r>
              <a:rPr lang="ru-RU" dirty="0" err="1"/>
              <a:t>перекладі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«</a:t>
            </a:r>
            <a:r>
              <a:rPr lang="ru-RU" i="1" dirty="0" err="1"/>
              <a:t>найкорисніший</a:t>
            </a:r>
            <a:r>
              <a:rPr lang="ru-RU" dirty="0"/>
              <a:t>».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 </a:t>
            </a:r>
            <a:r>
              <a:rPr lang="ru-RU" i="1" dirty="0" err="1"/>
              <a:t>довгунець</a:t>
            </a:r>
            <a:r>
              <a:rPr lang="ru-RU" dirty="0"/>
              <a:t> </a:t>
            </a:r>
            <a:r>
              <a:rPr lang="ru-RU" dirty="0" err="1"/>
              <a:t>вказує</a:t>
            </a:r>
            <a:r>
              <a:rPr lang="ru-RU" dirty="0"/>
              <a:t> на </a:t>
            </a:r>
            <a:r>
              <a:rPr lang="ru-RU" dirty="0" err="1"/>
              <a:t>довгі</a:t>
            </a:r>
            <a:r>
              <a:rPr lang="ru-RU" dirty="0"/>
              <a:t> волокна,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видобувають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стебел</a:t>
            </a:r>
            <a:r>
              <a:rPr lang="ru-RU" dirty="0"/>
              <a:t> і </a:t>
            </a:r>
            <a:r>
              <a:rPr lang="ru-RU" dirty="0" err="1"/>
              <a:t>використовують</a:t>
            </a:r>
            <a:r>
              <a:rPr lang="ru-RU" dirty="0"/>
              <a:t> для </a:t>
            </a:r>
            <a:r>
              <a:rPr lang="ru-RU" dirty="0" err="1"/>
              <a:t>прядіння</a:t>
            </a:r>
            <a:r>
              <a:rPr lang="ru-RU" dirty="0"/>
              <a:t> ниток. </a:t>
            </a:r>
            <a:r>
              <a:rPr lang="ru-RU" dirty="0" err="1"/>
              <a:t>Олійні</a:t>
            </a:r>
            <a:r>
              <a:rPr lang="ru-RU" dirty="0"/>
              <a:t> </a:t>
            </a:r>
            <a:r>
              <a:rPr lang="ru-RU" dirty="0" err="1"/>
              <a:t>сорти</a:t>
            </a:r>
            <a:r>
              <a:rPr lang="ru-RU" dirty="0"/>
              <a:t> </a:t>
            </a:r>
            <a:r>
              <a:rPr lang="ru-RU" dirty="0" err="1"/>
              <a:t>відрізняються</a:t>
            </a:r>
            <a:r>
              <a:rPr lang="ru-RU" dirty="0"/>
              <a:t> короткими волокнами, не </a:t>
            </a:r>
            <a:r>
              <a:rPr lang="ru-RU" dirty="0" err="1"/>
              <a:t>придатними</a:t>
            </a:r>
            <a:r>
              <a:rPr lang="ru-RU" dirty="0"/>
              <a:t> для </a:t>
            </a:r>
            <a:r>
              <a:rPr lang="ru-RU" dirty="0" err="1"/>
              <a:t>розчісування</a:t>
            </a:r>
            <a:r>
              <a:rPr lang="ru-RU" dirty="0"/>
              <a:t> і </a:t>
            </a:r>
            <a:r>
              <a:rPr lang="ru-RU" dirty="0" err="1"/>
              <a:t>прядіння</a:t>
            </a:r>
            <a:r>
              <a:rPr lang="ru-RU" dirty="0"/>
              <a:t>, тому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 </a:t>
            </a:r>
            <a:r>
              <a:rPr lang="ru-RU" i="1" dirty="0" err="1"/>
              <a:t>льон-кучерявець</a:t>
            </a:r>
            <a:r>
              <a:rPr lang="ru-RU" dirty="0"/>
              <a:t> </a:t>
            </a:r>
            <a:r>
              <a:rPr lang="ru-RU" dirty="0" err="1"/>
              <a:t>або</a:t>
            </a:r>
            <a:r>
              <a:rPr lang="ru-RU" dirty="0"/>
              <a:t> </a:t>
            </a:r>
            <a:r>
              <a:rPr lang="ru-RU" i="1" dirty="0" err="1"/>
              <a:t>льон-кудрявець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6411" y="3129975"/>
            <a:ext cx="70080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Насіння</a:t>
            </a:r>
            <a:r>
              <a:rPr lang="ru-RU" sz="2400" dirty="0"/>
              <a:t> </a:t>
            </a:r>
            <a:r>
              <a:rPr lang="ru-RU" sz="2400" dirty="0" err="1"/>
              <a:t>містить</a:t>
            </a:r>
            <a:r>
              <a:rPr lang="ru-RU" sz="2400" dirty="0"/>
              <a:t> </a:t>
            </a:r>
            <a:r>
              <a:rPr lang="ru-RU" sz="2400" dirty="0" err="1">
                <a:hlinkClick r:id="rId3" tooltip="Рослинний слиз"/>
              </a:rPr>
              <a:t>слизові</a:t>
            </a:r>
            <a:r>
              <a:rPr lang="ru-RU" sz="2400" dirty="0"/>
              <a:t> </a:t>
            </a:r>
            <a:r>
              <a:rPr lang="ru-RU" sz="2400" dirty="0" err="1"/>
              <a:t>речовини</a:t>
            </a:r>
            <a:r>
              <a:rPr lang="ru-RU" sz="2400" dirty="0"/>
              <a:t> (</a:t>
            </a:r>
            <a:r>
              <a:rPr lang="ru-RU" sz="2400" dirty="0" err="1"/>
              <a:t>близько</a:t>
            </a:r>
            <a:r>
              <a:rPr lang="ru-RU" sz="2400" dirty="0"/>
              <a:t> 12%), </a:t>
            </a:r>
            <a:r>
              <a:rPr lang="ru-RU" sz="2400" dirty="0">
                <a:hlinkClick r:id="rId4" tooltip="Пектин"/>
              </a:rPr>
              <a:t>пектин</a:t>
            </a:r>
            <a:r>
              <a:rPr lang="ru-RU" sz="2400" dirty="0"/>
              <a:t>, </a:t>
            </a:r>
            <a:r>
              <a:rPr lang="ru-RU" sz="2400" dirty="0" err="1"/>
              <a:t>жирну</a:t>
            </a:r>
            <a:r>
              <a:rPr lang="ru-RU" sz="2400" dirty="0"/>
              <a:t> </a:t>
            </a:r>
            <a:r>
              <a:rPr lang="ru-RU" sz="2400" dirty="0" err="1">
                <a:hlinkClick r:id="rId5" tooltip="Олія"/>
              </a:rPr>
              <a:t>олію</a:t>
            </a:r>
            <a:r>
              <a:rPr lang="ru-RU" sz="2400" dirty="0"/>
              <a:t> (30-40%), </a:t>
            </a:r>
            <a:r>
              <a:rPr lang="ru-RU" sz="2400" dirty="0" err="1"/>
              <a:t>складену</a:t>
            </a:r>
            <a:r>
              <a:rPr lang="ru-RU" sz="2400" dirty="0"/>
              <a:t> з </a:t>
            </a:r>
            <a:r>
              <a:rPr lang="ru-RU" sz="2400" dirty="0" err="1"/>
              <a:t>гліцеридів</a:t>
            </a:r>
            <a:r>
              <a:rPr lang="ru-RU" sz="2400" dirty="0"/>
              <a:t> </a:t>
            </a:r>
            <a:r>
              <a:rPr lang="ru-RU" sz="2400" dirty="0" err="1"/>
              <a:t>ліноловатої</a:t>
            </a:r>
            <a:r>
              <a:rPr lang="ru-RU" sz="2400" dirty="0"/>
              <a:t> (35—40%), </a:t>
            </a:r>
            <a:r>
              <a:rPr lang="ru-RU" sz="2400" dirty="0" err="1"/>
              <a:t>ліноленової</a:t>
            </a:r>
            <a:r>
              <a:rPr lang="ru-RU" sz="2400" dirty="0"/>
              <a:t> (25—35%), </a:t>
            </a:r>
            <a:r>
              <a:rPr lang="ru-RU" sz="2400" dirty="0" err="1"/>
              <a:t>олеїнової</a:t>
            </a:r>
            <a:r>
              <a:rPr lang="ru-RU" sz="2400" dirty="0"/>
              <a:t> (15-20%), </a:t>
            </a:r>
            <a:r>
              <a:rPr lang="ru-RU" sz="2400" dirty="0" err="1"/>
              <a:t>пальмітинової</a:t>
            </a:r>
            <a:r>
              <a:rPr lang="ru-RU" sz="2400" dirty="0"/>
              <a:t> та </a:t>
            </a:r>
            <a:r>
              <a:rPr lang="ru-RU" sz="2400" dirty="0" err="1">
                <a:hlinkClick r:id="rId6" tooltip="Стеаринова кислота"/>
              </a:rPr>
              <a:t>стеаринової</a:t>
            </a:r>
            <a:r>
              <a:rPr lang="ru-RU" sz="2400" dirty="0"/>
              <a:t> кислот, </a:t>
            </a:r>
            <a:r>
              <a:rPr lang="ru-RU" sz="2400" dirty="0" err="1"/>
              <a:t>ціаногеновий</a:t>
            </a:r>
            <a:r>
              <a:rPr lang="ru-RU" sz="2400" dirty="0"/>
              <a:t> </a:t>
            </a:r>
            <a:r>
              <a:rPr lang="ru-RU" sz="2400" dirty="0" err="1">
                <a:hlinkClick r:id="rId7" tooltip="Глікозид"/>
              </a:rPr>
              <a:t>глікозид</a:t>
            </a:r>
            <a:r>
              <a:rPr lang="ru-RU" sz="2400" dirty="0"/>
              <a:t> </a:t>
            </a:r>
            <a:r>
              <a:rPr lang="ru-RU" sz="2400" dirty="0" err="1"/>
              <a:t>лінамарин</a:t>
            </a:r>
            <a:r>
              <a:rPr lang="ru-RU" sz="2400" dirty="0"/>
              <a:t> (1.5%), </a:t>
            </a:r>
            <a:r>
              <a:rPr lang="ru-RU" sz="2400" dirty="0" err="1"/>
              <a:t>ензим</a:t>
            </a:r>
            <a:r>
              <a:rPr lang="ru-RU" sz="2400" dirty="0"/>
              <a:t> </a:t>
            </a:r>
            <a:r>
              <a:rPr lang="ru-RU" sz="2400" dirty="0" err="1"/>
              <a:t>лінамаразу</a:t>
            </a:r>
            <a:r>
              <a:rPr lang="ru-RU" sz="2400" dirty="0"/>
              <a:t>, </a:t>
            </a:r>
            <a:r>
              <a:rPr lang="ru-RU" sz="2400" dirty="0" err="1"/>
              <a:t>протеїни</a:t>
            </a:r>
            <a:r>
              <a:rPr lang="ru-RU" sz="2400" dirty="0"/>
              <a:t> (&lt; 20-25%), </a:t>
            </a:r>
            <a:r>
              <a:rPr lang="ru-RU" sz="2400" dirty="0" err="1"/>
              <a:t>цукри</a:t>
            </a:r>
            <a:r>
              <a:rPr lang="ru-RU" sz="2400" dirty="0"/>
              <a:t>, </a:t>
            </a:r>
            <a:r>
              <a:rPr lang="ru-RU" sz="2400" dirty="0">
                <a:hlinkClick r:id="rId8" tooltip="Каротин"/>
              </a:rPr>
              <a:t>каротин</a:t>
            </a:r>
            <a:r>
              <a:rPr lang="ru-RU" sz="2400" dirty="0"/>
              <a:t> </a:t>
            </a:r>
            <a:r>
              <a:rPr lang="ru-RU" sz="2400" dirty="0" err="1"/>
              <a:t>тощо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33" y="3111964"/>
            <a:ext cx="2282175" cy="3417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4" y="3333180"/>
            <a:ext cx="1862139" cy="29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2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5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4" name="Как делают ткань из льн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0895" y="200234"/>
            <a:ext cx="8590209" cy="5945323"/>
          </a:xfrm>
        </p:spPr>
      </p:pic>
    </p:spTree>
    <p:extLst>
      <p:ext uri="{BB962C8B-B14F-4D97-AF65-F5344CB8AC3E}">
        <p14:creationId xmlns:p14="http://schemas.microsoft.com/office/powerpoint/2010/main" val="54341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796"/>
            <a:ext cx="9845641" cy="6432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8214" y="2416480"/>
            <a:ext cx="3973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dirty="0" smtClean="0"/>
              <a:t>Вовна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95630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228" y="365124"/>
            <a:ext cx="7507310" cy="6383406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 err="1"/>
              <a:t>Вовняні</a:t>
            </a:r>
            <a:r>
              <a:rPr lang="ru-RU" sz="3100" dirty="0"/>
              <a:t> волокна, по </a:t>
            </a:r>
            <a:r>
              <a:rPr lang="ru-RU" sz="3100" dirty="0" err="1"/>
              <a:t>суті</a:t>
            </a:r>
            <a:r>
              <a:rPr lang="ru-RU" sz="3100" dirty="0"/>
              <a:t>, </a:t>
            </a:r>
            <a:r>
              <a:rPr lang="ru-RU" sz="3100" dirty="0" err="1"/>
              <a:t>складаються</a:t>
            </a:r>
            <a:r>
              <a:rPr lang="ru-RU" sz="3100" dirty="0"/>
              <a:t> з </a:t>
            </a:r>
            <a:r>
              <a:rPr lang="ru-RU" sz="3100" dirty="0" err="1"/>
              <a:t>білка</a:t>
            </a:r>
            <a:r>
              <a:rPr lang="ru-RU" sz="3100" dirty="0"/>
              <a:t> типу кератину і </a:t>
            </a:r>
            <a:r>
              <a:rPr lang="ru-RU" sz="3100" dirty="0" err="1"/>
              <a:t>мають</a:t>
            </a:r>
            <a:r>
              <a:rPr lang="ru-RU" sz="3100" dirty="0"/>
              <a:t> </a:t>
            </a:r>
            <a:r>
              <a:rPr lang="ru-RU" sz="3100" dirty="0" err="1"/>
              <a:t>властиву</a:t>
            </a:r>
            <a:r>
              <a:rPr lang="ru-RU" sz="3100" dirty="0"/>
              <a:t> </a:t>
            </a:r>
            <a:r>
              <a:rPr lang="ru-RU" sz="3100" dirty="0" err="1"/>
              <a:t>лускату</a:t>
            </a:r>
            <a:r>
              <a:rPr lang="ru-RU" sz="3100" dirty="0"/>
              <a:t> </a:t>
            </a:r>
            <a:r>
              <a:rPr lang="ru-RU" sz="3100" dirty="0" err="1"/>
              <a:t>поверхню</a:t>
            </a:r>
            <a:r>
              <a:rPr lang="ru-RU" sz="3100" dirty="0"/>
              <a:t>. Вони </a:t>
            </a:r>
            <a:r>
              <a:rPr lang="ru-RU" sz="3100" dirty="0" err="1"/>
              <a:t>еластичні</a:t>
            </a:r>
            <a:r>
              <a:rPr lang="ru-RU" sz="3100" dirty="0"/>
              <a:t>, </a:t>
            </a:r>
            <a:r>
              <a:rPr lang="ru-RU" sz="3100" dirty="0" err="1"/>
              <a:t>дуже</a:t>
            </a:r>
            <a:r>
              <a:rPr lang="ru-RU" sz="3100" dirty="0"/>
              <a:t> </a:t>
            </a:r>
            <a:r>
              <a:rPr lang="ru-RU" sz="3100" dirty="0" err="1"/>
              <a:t>гігроскопічні</a:t>
            </a:r>
            <a:r>
              <a:rPr lang="ru-RU" sz="3100" dirty="0"/>
              <a:t> (</a:t>
            </a:r>
            <a:r>
              <a:rPr lang="ru-RU" sz="3100" dirty="0" err="1"/>
              <a:t>поглинають</a:t>
            </a:r>
            <a:r>
              <a:rPr lang="ru-RU" sz="3100" dirty="0"/>
              <a:t> </a:t>
            </a:r>
            <a:r>
              <a:rPr lang="ru-RU" sz="3100" dirty="0" err="1"/>
              <a:t>вологу</a:t>
            </a:r>
            <a:r>
              <a:rPr lang="ru-RU" sz="3100" dirty="0"/>
              <a:t> з </a:t>
            </a:r>
            <a:r>
              <a:rPr lang="ru-RU" sz="3100" dirty="0" err="1"/>
              <a:t>повітря</a:t>
            </a:r>
            <a:r>
              <a:rPr lang="ru-RU" sz="3100" dirty="0"/>
              <a:t>) і, як правило, </a:t>
            </a:r>
            <a:r>
              <a:rPr lang="ru-RU" sz="3100" dirty="0" err="1"/>
              <a:t>мають</a:t>
            </a:r>
            <a:r>
              <a:rPr lang="ru-RU" sz="3100" dirty="0"/>
              <a:t> </a:t>
            </a:r>
            <a:r>
              <a:rPr lang="ru-RU" sz="3100" dirty="0" err="1"/>
              <a:t>помітні</a:t>
            </a:r>
            <a:r>
              <a:rPr lang="ru-RU" sz="3100" dirty="0"/>
              <a:t> </a:t>
            </a:r>
            <a:r>
              <a:rPr lang="ru-RU" sz="3100" dirty="0" err="1"/>
              <a:t>властивості</a:t>
            </a:r>
            <a:r>
              <a:rPr lang="ru-RU" sz="3100" dirty="0"/>
              <a:t> </a:t>
            </a:r>
            <a:r>
              <a:rPr lang="ru-RU" sz="3100" dirty="0" err="1"/>
              <a:t>звалюватися</a:t>
            </a:r>
            <a:r>
              <a:rPr lang="ru-RU" sz="3100" dirty="0"/>
              <a:t>. </a:t>
            </a:r>
            <a:r>
              <a:rPr lang="ru-RU" sz="3100" dirty="0" err="1"/>
              <a:t>Вовна</a:t>
            </a:r>
            <a:r>
              <a:rPr lang="ru-RU" sz="3100" dirty="0"/>
              <a:t> </a:t>
            </a:r>
            <a:r>
              <a:rPr lang="ru-RU" sz="3100" dirty="0" err="1"/>
              <a:t>важко</a:t>
            </a:r>
            <a:r>
              <a:rPr lang="ru-RU" sz="3100" dirty="0"/>
              <a:t> </a:t>
            </a:r>
            <a:r>
              <a:rPr lang="ru-RU" sz="3100" dirty="0" err="1" smtClean="0"/>
              <a:t>займається,але</a:t>
            </a:r>
            <a:r>
              <a:rPr lang="ru-RU" sz="3100" dirty="0" smtClean="0"/>
              <a:t> </a:t>
            </a:r>
            <a:r>
              <a:rPr lang="ru-RU" sz="3100" dirty="0" err="1"/>
              <a:t>обвуглюючись</a:t>
            </a:r>
            <a:r>
              <a:rPr lang="ru-RU" sz="3100" dirty="0"/>
              <a:t>, </a:t>
            </a:r>
            <a:r>
              <a:rPr lang="ru-RU" sz="3100" dirty="0" err="1"/>
              <a:t>виділяє</a:t>
            </a:r>
            <a:r>
              <a:rPr lang="ru-RU" sz="3100" dirty="0"/>
              <a:t> запах, </a:t>
            </a:r>
            <a:r>
              <a:rPr lang="ru-RU" sz="3100" dirty="0" err="1"/>
              <a:t>подібний</a:t>
            </a:r>
            <a:r>
              <a:rPr lang="ru-RU" sz="3100" dirty="0"/>
              <a:t> до запаху паленого рога.</a:t>
            </a:r>
          </a:p>
          <a:p>
            <a:r>
              <a:rPr lang="ru-RU" sz="3100" dirty="0" err="1"/>
              <a:t>Виробляється</a:t>
            </a:r>
            <a:r>
              <a:rPr lang="ru-RU" sz="3100" dirty="0"/>
              <a:t> з </a:t>
            </a:r>
            <a:r>
              <a:rPr lang="ru-RU" sz="3100" dirty="0" err="1"/>
              <a:t>вовни</a:t>
            </a:r>
            <a:r>
              <a:rPr lang="ru-RU" sz="3100" dirty="0"/>
              <a:t> </a:t>
            </a:r>
            <a:r>
              <a:rPr lang="ru-RU" sz="3100" dirty="0" err="1"/>
              <a:t>домашньої</a:t>
            </a:r>
            <a:r>
              <a:rPr lang="ru-RU" sz="3100" dirty="0"/>
              <a:t> </a:t>
            </a:r>
            <a:r>
              <a:rPr lang="ru-RU" sz="3100" dirty="0" err="1"/>
              <a:t>вівці</a:t>
            </a:r>
            <a:r>
              <a:rPr lang="ru-RU" sz="3100" dirty="0"/>
              <a:t>. </a:t>
            </a:r>
            <a:r>
              <a:rPr lang="ru-RU" sz="3100" dirty="0">
                <a:hlinkClick r:id="rId3" tooltip="Пряжа"/>
              </a:rPr>
              <a:t>Пряжа</a:t>
            </a:r>
            <a:r>
              <a:rPr lang="ru-RU" sz="3100" dirty="0"/>
              <a:t> </a:t>
            </a:r>
            <a:r>
              <a:rPr lang="ru-RU" sz="3100" dirty="0" err="1"/>
              <a:t>буває</a:t>
            </a:r>
            <a:r>
              <a:rPr lang="ru-RU" sz="3100" dirty="0"/>
              <a:t> </a:t>
            </a:r>
            <a:r>
              <a:rPr lang="ru-RU" sz="3100" dirty="0" err="1"/>
              <a:t>різної</a:t>
            </a:r>
            <a:r>
              <a:rPr lang="ru-RU" sz="3100" dirty="0"/>
              <a:t> </a:t>
            </a:r>
            <a:r>
              <a:rPr lang="ru-RU" sz="3100" dirty="0" err="1"/>
              <a:t>якості</a:t>
            </a:r>
            <a:r>
              <a:rPr lang="ru-RU" sz="3100" dirty="0"/>
              <a:t>, але в </a:t>
            </a:r>
            <a:r>
              <a:rPr lang="ru-RU" sz="3100" dirty="0" err="1"/>
              <a:t>порівнянні</a:t>
            </a:r>
            <a:r>
              <a:rPr lang="ru-RU" sz="3100" dirty="0"/>
              <a:t> з </a:t>
            </a:r>
            <a:r>
              <a:rPr lang="ru-RU" sz="3100" dirty="0" err="1"/>
              <a:t>іншими</a:t>
            </a:r>
            <a:r>
              <a:rPr lang="ru-RU" sz="3100" dirty="0"/>
              <a:t> видами </a:t>
            </a:r>
            <a:r>
              <a:rPr lang="ru-RU" sz="3100" dirty="0" err="1"/>
              <a:t>пряжі</a:t>
            </a:r>
            <a:r>
              <a:rPr lang="ru-RU" sz="3100" dirty="0"/>
              <a:t> </a:t>
            </a:r>
            <a:r>
              <a:rPr lang="ru-RU" sz="3100" dirty="0" err="1"/>
              <a:t>від</a:t>
            </a:r>
            <a:r>
              <a:rPr lang="ru-RU" sz="3100" dirty="0"/>
              <a:t> </a:t>
            </a:r>
            <a:r>
              <a:rPr lang="ru-RU" sz="3100" dirty="0" err="1"/>
              <a:t>домашніх</a:t>
            </a:r>
            <a:r>
              <a:rPr lang="ru-RU" sz="3100" dirty="0"/>
              <a:t> </a:t>
            </a:r>
            <a:r>
              <a:rPr lang="ru-RU" sz="3100" dirty="0" err="1"/>
              <a:t>тварин</a:t>
            </a:r>
            <a:r>
              <a:rPr lang="ru-RU" sz="3100" dirty="0"/>
              <a:t>, </a:t>
            </a:r>
            <a:r>
              <a:rPr lang="ru-RU" sz="3100" dirty="0" err="1"/>
              <a:t>її</a:t>
            </a:r>
            <a:r>
              <a:rPr lang="ru-RU" sz="3100" dirty="0"/>
              <a:t> характеристики </a:t>
            </a:r>
            <a:r>
              <a:rPr lang="ru-RU" sz="3100" dirty="0" err="1"/>
              <a:t>більш</a:t>
            </a:r>
            <a:r>
              <a:rPr lang="ru-RU" sz="3100" dirty="0"/>
              <a:t> </a:t>
            </a:r>
            <a:r>
              <a:rPr lang="ru-RU" sz="3100" dirty="0" err="1"/>
              <a:t>однорідні</a:t>
            </a:r>
            <a:r>
              <a:rPr lang="ru-RU" sz="3100" dirty="0"/>
              <a:t>. Для </a:t>
            </a:r>
            <a:r>
              <a:rPr lang="ru-RU" sz="3100" dirty="0" err="1"/>
              <a:t>пряжі</a:t>
            </a:r>
            <a:r>
              <a:rPr lang="ru-RU" sz="3100" dirty="0"/>
              <a:t> з </a:t>
            </a:r>
            <a:r>
              <a:rPr lang="ru-RU" sz="3100" dirty="0" err="1"/>
              <a:t>вовни</a:t>
            </a:r>
            <a:r>
              <a:rPr lang="ru-RU" sz="3100" dirty="0"/>
              <a:t> </a:t>
            </a:r>
            <a:r>
              <a:rPr lang="ru-RU" sz="3100" dirty="0" err="1"/>
              <a:t>домашньої</a:t>
            </a:r>
            <a:r>
              <a:rPr lang="ru-RU" sz="3100" dirty="0"/>
              <a:t> </a:t>
            </a:r>
            <a:r>
              <a:rPr lang="ru-RU" sz="3100" dirty="0" err="1"/>
              <a:t>вівці</a:t>
            </a:r>
            <a:r>
              <a:rPr lang="ru-RU" sz="3100" dirty="0"/>
              <a:t> </a:t>
            </a:r>
            <a:r>
              <a:rPr lang="ru-RU" sz="3100" dirty="0" err="1"/>
              <a:t>дуже</a:t>
            </a:r>
            <a:r>
              <a:rPr lang="ru-RU" sz="3100" dirty="0"/>
              <a:t> </a:t>
            </a:r>
            <a:r>
              <a:rPr lang="ru-RU" sz="3100" dirty="0" err="1"/>
              <a:t>важливим</a:t>
            </a:r>
            <a:r>
              <a:rPr lang="ru-RU" sz="3100" dirty="0"/>
              <a:t> </a:t>
            </a:r>
            <a:r>
              <a:rPr lang="ru-RU" sz="3100" dirty="0" err="1"/>
              <a:t>скоріше</a:t>
            </a:r>
            <a:r>
              <a:rPr lang="ru-RU" sz="3100" dirty="0"/>
              <a:t> є не </a:t>
            </a:r>
            <a:r>
              <a:rPr lang="ru-RU" sz="3100" dirty="0" err="1"/>
              <a:t>походження</a:t>
            </a:r>
            <a:r>
              <a:rPr lang="ru-RU" sz="3100" dirty="0"/>
              <a:t>, а </a:t>
            </a:r>
            <a:r>
              <a:rPr lang="ru-RU" sz="3100" dirty="0" err="1"/>
              <a:t>обробка</a:t>
            </a:r>
            <a:r>
              <a:rPr lang="ru-RU" sz="3100" dirty="0"/>
              <a:t>. </a:t>
            </a:r>
            <a:r>
              <a:rPr lang="ru-RU" sz="3100" dirty="0" err="1"/>
              <a:t>Овець</a:t>
            </a:r>
            <a:r>
              <a:rPr lang="ru-RU" sz="3100" dirty="0"/>
              <a:t> </a:t>
            </a:r>
            <a:r>
              <a:rPr lang="ru-RU" sz="3100" dirty="0" err="1"/>
              <a:t>стрижуть</a:t>
            </a:r>
            <a:r>
              <a:rPr lang="ru-RU" sz="3100" dirty="0"/>
              <a:t> у </a:t>
            </a:r>
            <a:r>
              <a:rPr lang="ru-RU" sz="3100" dirty="0" err="1"/>
              <a:t>чітко</a:t>
            </a:r>
            <a:r>
              <a:rPr lang="ru-RU" sz="3100" dirty="0"/>
              <a:t> </a:t>
            </a:r>
            <a:r>
              <a:rPr lang="ru-RU" sz="3100" dirty="0" err="1"/>
              <a:t>визначений</a:t>
            </a:r>
            <a:r>
              <a:rPr lang="ru-RU" sz="3100" dirty="0"/>
              <a:t> сезон, </a:t>
            </a:r>
            <a:r>
              <a:rPr lang="ru-RU" sz="3100" dirty="0" err="1"/>
              <a:t>потім</a:t>
            </a:r>
            <a:r>
              <a:rPr lang="ru-RU" sz="3100" dirty="0"/>
              <a:t>, </a:t>
            </a:r>
            <a:r>
              <a:rPr lang="ru-RU" sz="3100" dirty="0" err="1"/>
              <a:t>вовну</a:t>
            </a:r>
            <a:r>
              <a:rPr lang="ru-RU" sz="3100" dirty="0"/>
              <a:t> </a:t>
            </a:r>
            <a:r>
              <a:rPr lang="ru-RU" sz="3100" dirty="0" err="1"/>
              <a:t>миють</a:t>
            </a:r>
            <a:r>
              <a:rPr lang="ru-RU" sz="3100" dirty="0"/>
              <a:t>, </a:t>
            </a:r>
            <a:r>
              <a:rPr lang="ru-RU" sz="3100" dirty="0" err="1"/>
              <a:t>очищають</a:t>
            </a:r>
            <a:r>
              <a:rPr lang="ru-RU" sz="3100" dirty="0"/>
              <a:t> </a:t>
            </a:r>
            <a:r>
              <a:rPr lang="ru-RU" sz="3100" dirty="0" err="1"/>
              <a:t>від</a:t>
            </a:r>
            <a:r>
              <a:rPr lang="ru-RU" sz="3100" dirty="0"/>
              <a:t> </a:t>
            </a:r>
            <a:r>
              <a:rPr lang="ru-RU" sz="3100" dirty="0" err="1"/>
              <a:t>сторонніх</a:t>
            </a:r>
            <a:r>
              <a:rPr lang="ru-RU" sz="3100" dirty="0"/>
              <a:t> </a:t>
            </a:r>
            <a:r>
              <a:rPr lang="ru-RU" sz="3100" dirty="0" err="1"/>
              <a:t>тіл</a:t>
            </a:r>
            <a:r>
              <a:rPr lang="ru-RU" sz="3100" dirty="0"/>
              <a:t>, </a:t>
            </a:r>
            <a:r>
              <a:rPr lang="ru-RU" sz="3100" dirty="0" err="1"/>
              <a:t>фарбують</a:t>
            </a:r>
            <a:r>
              <a:rPr lang="ru-RU" sz="3100" dirty="0"/>
              <a:t> і </a:t>
            </a:r>
            <a:r>
              <a:rPr lang="ru-RU" sz="3100" dirty="0" err="1"/>
              <a:t>прядуть</a:t>
            </a:r>
            <a:r>
              <a:rPr lang="ru-RU" sz="3100" dirty="0"/>
              <a:t>. В </a:t>
            </a:r>
            <a:r>
              <a:rPr lang="ru-RU" sz="3100" dirty="0" err="1"/>
              <a:t>усіх</a:t>
            </a:r>
            <a:r>
              <a:rPr lang="ru-RU" sz="3100" dirty="0"/>
              <a:t> </a:t>
            </a:r>
            <a:r>
              <a:rPr lang="ru-RU" sz="3100" dirty="0" err="1"/>
              <a:t>цих</a:t>
            </a:r>
            <a:r>
              <a:rPr lang="ru-RU" sz="3100" dirty="0"/>
              <a:t> </a:t>
            </a:r>
            <a:r>
              <a:rPr lang="ru-RU" sz="3100" dirty="0" err="1"/>
              <a:t>процесах</a:t>
            </a:r>
            <a:r>
              <a:rPr lang="ru-RU" sz="3100" dirty="0"/>
              <a:t> є </a:t>
            </a:r>
            <a:r>
              <a:rPr lang="ru-RU" sz="3100" dirty="0" err="1"/>
              <a:t>свої</a:t>
            </a:r>
            <a:r>
              <a:rPr lang="ru-RU" sz="3100" dirty="0"/>
              <a:t> </a:t>
            </a:r>
            <a:r>
              <a:rPr lang="ru-RU" sz="3100" dirty="0" err="1"/>
              <a:t>особливості</a:t>
            </a:r>
            <a:r>
              <a:rPr lang="ru-RU" sz="3100" dirty="0"/>
              <a:t>, </a:t>
            </a:r>
            <a:r>
              <a:rPr lang="ru-RU" sz="3100" dirty="0" err="1"/>
              <a:t>які</a:t>
            </a:r>
            <a:r>
              <a:rPr lang="ru-RU" sz="3100" dirty="0"/>
              <a:t> </a:t>
            </a:r>
            <a:r>
              <a:rPr lang="ru-RU" sz="3100" dirty="0" err="1"/>
              <a:t>додають</a:t>
            </a:r>
            <a:r>
              <a:rPr lang="ru-RU" sz="3100" dirty="0"/>
              <a:t> </a:t>
            </a:r>
            <a:r>
              <a:rPr lang="ru-RU" sz="3100" dirty="0" err="1"/>
              <a:t>вовняній</a:t>
            </a:r>
            <a:r>
              <a:rPr lang="ru-RU" sz="3100" dirty="0"/>
              <a:t> </a:t>
            </a:r>
            <a:r>
              <a:rPr lang="ru-RU" sz="3100" dirty="0" err="1"/>
              <a:t>пряжі</a:t>
            </a:r>
            <a:r>
              <a:rPr lang="ru-RU" sz="3100" dirty="0"/>
              <a:t> </a:t>
            </a:r>
            <a:r>
              <a:rPr lang="ru-RU" sz="3100" dirty="0" err="1"/>
              <a:t>різних</a:t>
            </a:r>
            <a:r>
              <a:rPr lang="ru-RU" sz="3100" dirty="0"/>
              <a:t> </a:t>
            </a:r>
            <a:r>
              <a:rPr lang="ru-RU" sz="3100" dirty="0" err="1"/>
              <a:t>якісних</a:t>
            </a:r>
            <a:r>
              <a:rPr lang="ru-RU" sz="3100" dirty="0"/>
              <a:t> характеристик. </a:t>
            </a:r>
            <a:r>
              <a:rPr lang="ru-RU" sz="3100" dirty="0" err="1"/>
              <a:t>Вовняна</a:t>
            </a:r>
            <a:r>
              <a:rPr lang="ru-RU" sz="3100" dirty="0"/>
              <a:t> пряжа </a:t>
            </a:r>
            <a:r>
              <a:rPr lang="ru-RU" sz="3100" dirty="0" err="1"/>
              <a:t>легкіша</a:t>
            </a:r>
            <a:r>
              <a:rPr lang="ru-RU" sz="3100" dirty="0"/>
              <a:t>, </a:t>
            </a:r>
            <a:r>
              <a:rPr lang="ru-RU" sz="3100" dirty="0" err="1"/>
              <a:t>ніж</a:t>
            </a:r>
            <a:r>
              <a:rPr lang="ru-RU" sz="3100" dirty="0"/>
              <a:t> </a:t>
            </a:r>
            <a:r>
              <a:rPr lang="ru-RU" sz="3100" dirty="0" err="1"/>
              <a:t>рослинна</a:t>
            </a:r>
            <a:r>
              <a:rPr lang="ru-RU" sz="3100" dirty="0"/>
              <a:t> й </a:t>
            </a:r>
            <a:r>
              <a:rPr lang="ru-RU" sz="3100" dirty="0" err="1"/>
              <a:t>еластичніша</a:t>
            </a:r>
            <a:r>
              <a:rPr lang="ru-RU" sz="3100" dirty="0"/>
              <a:t>, вона </a:t>
            </a:r>
            <a:r>
              <a:rPr lang="ru-RU" sz="3100" dirty="0" err="1"/>
              <a:t>краще</a:t>
            </a:r>
            <a:r>
              <a:rPr lang="ru-RU" sz="3100" dirty="0"/>
              <a:t> </a:t>
            </a:r>
            <a:r>
              <a:rPr lang="ru-RU" sz="3100" dirty="0" err="1"/>
              <a:t>утримує</a:t>
            </a:r>
            <a:r>
              <a:rPr lang="ru-RU" sz="3100" dirty="0"/>
              <a:t> тепло. Не так </a:t>
            </a:r>
            <a:r>
              <a:rPr lang="ru-RU" sz="3100" dirty="0" err="1"/>
              <a:t>швидко</a:t>
            </a:r>
            <a:r>
              <a:rPr lang="ru-RU" sz="3100" dirty="0"/>
              <a:t> </a:t>
            </a:r>
            <a:r>
              <a:rPr lang="ru-RU" sz="3100" dirty="0" err="1"/>
              <a:t>намокає</a:t>
            </a:r>
            <a:r>
              <a:rPr lang="ru-RU" sz="3100" dirty="0"/>
              <a:t> у </a:t>
            </a:r>
            <a:r>
              <a:rPr lang="ru-RU" sz="3100" dirty="0" err="1"/>
              <a:t>вологому</a:t>
            </a:r>
            <a:r>
              <a:rPr lang="ru-RU" sz="3100" dirty="0"/>
              <a:t> </a:t>
            </a:r>
            <a:r>
              <a:rPr lang="ru-RU" sz="3100" dirty="0" err="1"/>
              <a:t>середовищі</a:t>
            </a:r>
            <a:r>
              <a:rPr lang="ru-RU" sz="3100" dirty="0"/>
              <a:t>, як </a:t>
            </a:r>
            <a:r>
              <a:rPr lang="ru-RU" sz="3100" dirty="0" err="1"/>
              <a:t>бавовна</a:t>
            </a:r>
            <a:r>
              <a:rPr lang="ru-RU" sz="3100" dirty="0"/>
              <a:t>, </a:t>
            </a:r>
            <a:r>
              <a:rPr lang="ru-RU" sz="3100" dirty="0" err="1"/>
              <a:t>проте</a:t>
            </a:r>
            <a:r>
              <a:rPr lang="ru-RU" sz="3100" dirty="0"/>
              <a:t> </a:t>
            </a:r>
            <a:r>
              <a:rPr lang="ru-RU" sz="3100" dirty="0" err="1"/>
              <a:t>менш</a:t>
            </a:r>
            <a:r>
              <a:rPr lang="ru-RU" sz="3100" dirty="0"/>
              <a:t> </a:t>
            </a:r>
            <a:r>
              <a:rPr lang="ru-RU" sz="3100" dirty="0" err="1"/>
              <a:t>міцна</a:t>
            </a:r>
            <a:r>
              <a:rPr lang="ru-RU" sz="3100" dirty="0"/>
              <a:t>. До </a:t>
            </a:r>
            <a:r>
              <a:rPr lang="ru-RU" sz="3100" dirty="0" err="1"/>
              <a:t>недоліків</a:t>
            </a:r>
            <a:r>
              <a:rPr lang="ru-RU" sz="3100" dirty="0"/>
              <a:t> </a:t>
            </a:r>
            <a:r>
              <a:rPr lang="ru-RU" sz="3100" dirty="0" err="1"/>
              <a:t>вовняної</a:t>
            </a:r>
            <a:r>
              <a:rPr lang="ru-RU" sz="3100" dirty="0"/>
              <a:t> </a:t>
            </a:r>
            <a:r>
              <a:rPr lang="ru-RU" sz="3100" dirty="0" err="1"/>
              <a:t>пряжі</a:t>
            </a:r>
            <a:r>
              <a:rPr lang="ru-RU" sz="3100" dirty="0"/>
              <a:t> </a:t>
            </a:r>
            <a:r>
              <a:rPr lang="ru-RU" sz="3100" dirty="0" err="1"/>
              <a:t>можна</a:t>
            </a:r>
            <a:r>
              <a:rPr lang="ru-RU" sz="3100" dirty="0"/>
              <a:t> </a:t>
            </a:r>
            <a:r>
              <a:rPr lang="ru-RU" sz="3100" dirty="0" err="1"/>
              <a:t>віднести</a:t>
            </a:r>
            <a:r>
              <a:rPr lang="ru-RU" sz="3100" dirty="0"/>
              <a:t> </a:t>
            </a:r>
            <a:r>
              <a:rPr lang="ru-RU" sz="3100" dirty="0" err="1"/>
              <a:t>її</a:t>
            </a:r>
            <a:r>
              <a:rPr lang="ru-RU" sz="3100" dirty="0"/>
              <a:t> </a:t>
            </a:r>
            <a:r>
              <a:rPr lang="ru-RU" sz="3100" dirty="0" err="1"/>
              <a:t>звалюваність</a:t>
            </a:r>
            <a:r>
              <a:rPr lang="ru-RU" sz="3100" dirty="0"/>
              <a:t> й </a:t>
            </a:r>
            <a:r>
              <a:rPr lang="ru-RU" sz="3100" dirty="0" err="1"/>
              <a:t>утворення</a:t>
            </a:r>
            <a:r>
              <a:rPr lang="ru-RU" sz="3100" dirty="0"/>
              <a:t> на </a:t>
            </a:r>
            <a:r>
              <a:rPr lang="ru-RU" sz="3100" dirty="0" err="1"/>
              <a:t>ній</a:t>
            </a:r>
            <a:r>
              <a:rPr lang="ru-RU" sz="3100" dirty="0"/>
              <a:t> </a:t>
            </a:r>
            <a:r>
              <a:rPr lang="ru-RU" sz="3100" dirty="0" err="1"/>
              <a:t>скочувань</a:t>
            </a:r>
            <a:r>
              <a:rPr lang="ru-RU" sz="3100" dirty="0"/>
              <a:t> при </a:t>
            </a:r>
            <a:r>
              <a:rPr lang="ru-RU" sz="3100" dirty="0" err="1"/>
              <a:t>терті</a:t>
            </a:r>
            <a:r>
              <a:rPr lang="ru-RU" sz="3100" dirty="0"/>
              <a:t>. </a:t>
            </a:r>
            <a:r>
              <a:rPr lang="ru-RU" sz="3100" dirty="0" err="1"/>
              <a:t>Причому</a:t>
            </a:r>
            <a:r>
              <a:rPr lang="ru-RU" sz="3100" dirty="0"/>
              <a:t>, </a:t>
            </a:r>
            <a:r>
              <a:rPr lang="ru-RU" sz="3100" dirty="0" err="1"/>
              <a:t>чим</a:t>
            </a:r>
            <a:r>
              <a:rPr lang="ru-RU" sz="3100" dirty="0"/>
              <a:t> </a:t>
            </a:r>
            <a:r>
              <a:rPr lang="ru-RU" sz="3100" dirty="0" err="1"/>
              <a:t>слабкіше</a:t>
            </a:r>
            <a:r>
              <a:rPr lang="ru-RU" sz="3100" dirty="0"/>
              <a:t> скручена пряжа, </a:t>
            </a:r>
            <a:r>
              <a:rPr lang="ru-RU" sz="3100" dirty="0" err="1"/>
              <a:t>тим</a:t>
            </a:r>
            <a:r>
              <a:rPr lang="ru-RU" sz="3100" dirty="0"/>
              <a:t> </a:t>
            </a:r>
            <a:r>
              <a:rPr lang="ru-RU" sz="3100" dirty="0" err="1"/>
              <a:t>сильніше</a:t>
            </a:r>
            <a:r>
              <a:rPr lang="ru-RU" sz="3100" dirty="0"/>
              <a:t> </a:t>
            </a:r>
            <a:r>
              <a:rPr lang="ru-RU" sz="3100" dirty="0" err="1"/>
              <a:t>виявляються</a:t>
            </a:r>
            <a:r>
              <a:rPr lang="ru-RU" sz="3100" dirty="0"/>
              <a:t> </a:t>
            </a:r>
            <a:r>
              <a:rPr lang="ru-RU" sz="3100" dirty="0" err="1"/>
              <a:t>ці</a:t>
            </a:r>
            <a:r>
              <a:rPr lang="ru-RU" sz="3100" dirty="0"/>
              <a:t> </a:t>
            </a:r>
            <a:r>
              <a:rPr lang="ru-RU" sz="3100" dirty="0" err="1"/>
              <a:t>недоліки</a:t>
            </a:r>
            <a:r>
              <a:rPr lang="ru-RU" sz="3100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81" y="3476334"/>
            <a:ext cx="3614671" cy="2711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81" y="676677"/>
            <a:ext cx="26955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 smtClean="0"/>
              <a:t>вовни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err="1"/>
              <a:t>Мериносова</a:t>
            </a:r>
            <a:r>
              <a:rPr lang="ru-RU" b="1" dirty="0"/>
              <a:t> </a:t>
            </a:r>
            <a:r>
              <a:rPr lang="ru-RU" b="1" dirty="0" err="1" smtClean="0"/>
              <a:t>вовна</a:t>
            </a:r>
            <a:r>
              <a:rPr lang="ru-RU" b="1" dirty="0" smtClean="0"/>
              <a:t> (</a:t>
            </a:r>
            <a:r>
              <a:rPr lang="ru-RU" dirty="0"/>
              <a:t>з </a:t>
            </a:r>
            <a:r>
              <a:rPr lang="ru-RU" dirty="0" err="1"/>
              <a:t>тонкорунних</a:t>
            </a:r>
            <a:r>
              <a:rPr lang="ru-RU" dirty="0"/>
              <a:t> </a:t>
            </a:r>
            <a:r>
              <a:rPr lang="ru-RU" dirty="0" err="1"/>
              <a:t>мериносових</a:t>
            </a:r>
            <a:r>
              <a:rPr lang="ru-RU" dirty="0"/>
              <a:t> </a:t>
            </a:r>
            <a:r>
              <a:rPr lang="ru-RU" dirty="0" err="1" smtClean="0"/>
              <a:t>овець</a:t>
            </a:r>
            <a:r>
              <a:rPr lang="ru-RU" dirty="0" smtClean="0"/>
              <a:t>)</a:t>
            </a:r>
            <a:endParaRPr lang="ru-RU" b="1" dirty="0"/>
          </a:p>
          <a:p>
            <a:r>
              <a:rPr lang="ru-RU" b="1" dirty="0" smtClean="0"/>
              <a:t>Мохер (</a:t>
            </a:r>
            <a:r>
              <a:rPr lang="ru-RU" dirty="0" err="1" smtClean="0"/>
              <a:t>одержують</a:t>
            </a:r>
            <a:r>
              <a:rPr lang="ru-RU" dirty="0"/>
              <a:t> </a:t>
            </a:r>
            <a:r>
              <a:rPr lang="ru-RU" dirty="0" smtClean="0"/>
              <a:t>з </a:t>
            </a:r>
            <a:r>
              <a:rPr lang="ru-RU" dirty="0" err="1" smtClean="0"/>
              <a:t>вовни</a:t>
            </a:r>
            <a:r>
              <a:rPr lang="ru-RU" dirty="0" smtClean="0"/>
              <a:t> </a:t>
            </a:r>
            <a:r>
              <a:rPr lang="ru-RU" dirty="0" err="1" smtClean="0"/>
              <a:t>ангорської</a:t>
            </a:r>
            <a:r>
              <a:rPr lang="ru-RU" dirty="0" smtClean="0"/>
              <a:t> </a:t>
            </a:r>
            <a:r>
              <a:rPr lang="ru-RU" dirty="0" err="1" smtClean="0"/>
              <a:t>кози</a:t>
            </a:r>
            <a:r>
              <a:rPr lang="ru-RU" dirty="0" smtClean="0"/>
              <a:t>)</a:t>
            </a:r>
            <a:endParaRPr lang="ru-RU" b="1" dirty="0"/>
          </a:p>
          <a:p>
            <a:r>
              <a:rPr lang="ru-RU" b="1" dirty="0" err="1" smtClean="0"/>
              <a:t>Ангора</a:t>
            </a:r>
            <a:r>
              <a:rPr lang="ru-RU" b="1" dirty="0" smtClean="0"/>
              <a:t> (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ангорських</a:t>
            </a:r>
            <a:r>
              <a:rPr lang="ru-RU" b="1" dirty="0" smtClean="0"/>
              <a:t> </a:t>
            </a:r>
            <a:r>
              <a:rPr lang="ru-RU" b="1" dirty="0" err="1" smtClean="0"/>
              <a:t>кролів</a:t>
            </a:r>
            <a:r>
              <a:rPr lang="ru-RU" b="1" dirty="0" smtClean="0"/>
              <a:t>)</a:t>
            </a:r>
            <a:endParaRPr lang="ru-RU" b="1" dirty="0"/>
          </a:p>
          <a:p>
            <a:r>
              <a:rPr lang="ru-RU" b="1" dirty="0" err="1"/>
              <a:t>Верблюжа</a:t>
            </a:r>
            <a:r>
              <a:rPr lang="ru-RU" b="1" dirty="0"/>
              <a:t> </a:t>
            </a:r>
            <a:r>
              <a:rPr lang="ru-RU" b="1" dirty="0" err="1" smtClean="0"/>
              <a:t>вовна</a:t>
            </a:r>
            <a:r>
              <a:rPr lang="ru-RU" b="1" dirty="0" smtClean="0"/>
              <a:t> (з </a:t>
            </a:r>
            <a:r>
              <a:rPr lang="ru-RU" b="1" dirty="0" err="1" smtClean="0"/>
              <a:t>двогорбого</a:t>
            </a:r>
            <a:r>
              <a:rPr lang="ru-RU" b="1" dirty="0" smtClean="0"/>
              <a:t> верблюда (</a:t>
            </a:r>
            <a:r>
              <a:rPr lang="ru-RU" b="1" dirty="0" err="1" smtClean="0"/>
              <a:t>бактріана</a:t>
            </a:r>
            <a:r>
              <a:rPr lang="ru-RU" b="1" dirty="0" smtClean="0"/>
              <a:t>) )</a:t>
            </a:r>
            <a:endParaRPr lang="ru-RU" b="1" dirty="0"/>
          </a:p>
          <a:p>
            <a:r>
              <a:rPr lang="ru-RU" b="1" dirty="0" err="1" smtClean="0"/>
              <a:t>Кашемір</a:t>
            </a:r>
            <a:r>
              <a:rPr lang="ru-RU" b="1" dirty="0" smtClean="0"/>
              <a:t> (</a:t>
            </a:r>
            <a:r>
              <a:rPr lang="ru-RU" dirty="0"/>
              <a:t> </a:t>
            </a:r>
            <a:r>
              <a:rPr lang="ru-RU" dirty="0" smtClean="0"/>
              <a:t> з </a:t>
            </a:r>
            <a:r>
              <a:rPr lang="ru-RU" dirty="0" err="1" smtClean="0"/>
              <a:t>підшерстя</a:t>
            </a:r>
            <a:r>
              <a:rPr lang="ru-RU" dirty="0" smtClean="0"/>
              <a:t> </a:t>
            </a:r>
            <a:r>
              <a:rPr lang="ru-RU" dirty="0" err="1" smtClean="0"/>
              <a:t>Кашмірської</a:t>
            </a:r>
            <a:r>
              <a:rPr lang="ru-RU" dirty="0" smtClean="0"/>
              <a:t> </a:t>
            </a:r>
            <a:r>
              <a:rPr lang="ru-RU" dirty="0" err="1" smtClean="0"/>
              <a:t>кози</a:t>
            </a:r>
            <a:r>
              <a:rPr lang="ru-RU" dirty="0" smtClean="0"/>
              <a:t>)</a:t>
            </a:r>
            <a:endParaRPr lang="ru-RU" b="1" dirty="0"/>
          </a:p>
          <a:p>
            <a:r>
              <a:rPr lang="ru-RU" b="1" dirty="0"/>
              <a:t>Лама й </a:t>
            </a:r>
            <a:r>
              <a:rPr lang="ru-RU" b="1" dirty="0" smtClean="0"/>
              <a:t>альпака (</a:t>
            </a:r>
            <a:r>
              <a:rPr lang="ru-RU" dirty="0"/>
              <a:t>Альпака – </a:t>
            </a:r>
            <a:r>
              <a:rPr lang="ru-RU" dirty="0" err="1"/>
              <a:t>це</a:t>
            </a:r>
            <a:r>
              <a:rPr lang="ru-RU" dirty="0"/>
              <a:t> родич </a:t>
            </a:r>
            <a:r>
              <a:rPr lang="ru-RU" dirty="0" err="1" smtClean="0"/>
              <a:t>лами</a:t>
            </a:r>
            <a:r>
              <a:rPr lang="ru-RU" dirty="0"/>
              <a:t>,</a:t>
            </a:r>
            <a:r>
              <a:rPr lang="ru-RU" dirty="0" smtClean="0"/>
              <a:t> </a:t>
            </a:r>
            <a:r>
              <a:rPr lang="ru-RU" dirty="0"/>
              <a:t>але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вовна</a:t>
            </a:r>
            <a:r>
              <a:rPr lang="ru-RU" dirty="0"/>
              <a:t> </a:t>
            </a:r>
            <a:r>
              <a:rPr lang="ru-RU" dirty="0" err="1"/>
              <a:t>цінується</a:t>
            </a:r>
            <a:r>
              <a:rPr lang="ru-RU" dirty="0"/>
              <a:t> </a:t>
            </a:r>
            <a:r>
              <a:rPr lang="ru-RU" dirty="0" err="1" smtClean="0"/>
              <a:t>дорожче</a:t>
            </a:r>
            <a:r>
              <a:rPr lang="ru-RU" dirty="0" smtClean="0"/>
              <a:t>)</a:t>
            </a:r>
            <a:endParaRPr lang="ru-RU" b="1" dirty="0"/>
          </a:p>
          <a:p>
            <a:r>
              <a:rPr lang="ru-RU" b="1" dirty="0" err="1" smtClean="0"/>
              <a:t>Вікунья</a:t>
            </a:r>
            <a:r>
              <a:rPr lang="ru-RU" b="1" dirty="0" smtClean="0"/>
              <a:t> (</a:t>
            </a:r>
            <a:r>
              <a:rPr lang="ru-RU" dirty="0" err="1"/>
              <a:t>Вовна</a:t>
            </a:r>
            <a:r>
              <a:rPr lang="ru-RU" dirty="0"/>
              <a:t> верблюда </a:t>
            </a:r>
            <a:r>
              <a:rPr lang="ru-RU" dirty="0" err="1" smtClean="0"/>
              <a:t>вікунья</a:t>
            </a:r>
            <a:r>
              <a:rPr lang="ru-RU" dirty="0" smtClean="0"/>
              <a:t>,</a:t>
            </a:r>
            <a:r>
              <a:rPr lang="ru-RU" dirty="0"/>
              <a:t> </a:t>
            </a:r>
            <a:r>
              <a:rPr lang="ru-RU" dirty="0" err="1" smtClean="0"/>
              <a:t>найтонша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 smtClean="0"/>
              <a:t>вовну</a:t>
            </a:r>
            <a:r>
              <a:rPr lang="ru-RU" dirty="0" smtClean="0"/>
              <a:t>)</a:t>
            </a:r>
            <a:endParaRPr lang="ru-RU" b="1" dirty="0"/>
          </a:p>
          <a:p>
            <a:r>
              <a:rPr lang="ru-RU" b="1" dirty="0" err="1" smtClean="0"/>
              <a:t>Ківіут</a:t>
            </a:r>
            <a:r>
              <a:rPr lang="ru-RU" b="1" dirty="0" smtClean="0"/>
              <a:t> (</a:t>
            </a:r>
            <a:r>
              <a:rPr lang="ru-RU" dirty="0" err="1"/>
              <a:t>одержують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з </a:t>
            </a:r>
            <a:r>
              <a:rPr lang="ru-RU" dirty="0" err="1"/>
              <a:t>підшерстя</a:t>
            </a:r>
            <a:r>
              <a:rPr lang="ru-RU" dirty="0"/>
              <a:t> мускусного </a:t>
            </a:r>
            <a:r>
              <a:rPr lang="ru-RU" dirty="0" err="1" smtClean="0"/>
              <a:t>бика</a:t>
            </a:r>
            <a:r>
              <a:rPr lang="ru-RU" dirty="0" smtClean="0"/>
              <a:t>(</a:t>
            </a:r>
            <a:r>
              <a:rPr lang="ru-RU" dirty="0" err="1" smtClean="0"/>
              <a:t>вівцебика</a:t>
            </a:r>
            <a:r>
              <a:rPr lang="ru-RU" dirty="0" smtClean="0"/>
              <a:t>))</a:t>
            </a:r>
            <a:endParaRPr lang="ru-RU" b="1" dirty="0"/>
          </a:p>
          <a:p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63323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5" y="53528"/>
            <a:ext cx="10131600" cy="675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92451" y="2575775"/>
            <a:ext cx="21627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 smtClean="0"/>
              <a:t>Шовк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31246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566" y="365125"/>
            <a:ext cx="10515600" cy="909883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шовку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532" y="1275008"/>
            <a:ext cx="10515600" cy="5185290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Натуральний</a:t>
            </a:r>
            <a:r>
              <a:rPr lang="ru-RU" dirty="0"/>
              <a:t> </a:t>
            </a:r>
            <a:r>
              <a:rPr lang="ru-RU" dirty="0" err="1"/>
              <a:t>шовк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 так: коли </a:t>
            </a:r>
            <a:r>
              <a:rPr lang="ru-RU" dirty="0" err="1">
                <a:hlinkClick r:id="rId3" tooltip="Гусениця"/>
              </a:rPr>
              <a:t>гусениці</a:t>
            </a:r>
            <a:r>
              <a:rPr lang="ru-RU" dirty="0"/>
              <a:t> </a:t>
            </a:r>
            <a:r>
              <a:rPr lang="ru-RU" dirty="0" err="1"/>
              <a:t>шовковичного</a:t>
            </a:r>
            <a:r>
              <a:rPr lang="ru-RU" dirty="0"/>
              <a:t> </a:t>
            </a:r>
            <a:r>
              <a:rPr lang="ru-RU" dirty="0" err="1"/>
              <a:t>шовкопряда</a:t>
            </a:r>
            <a:r>
              <a:rPr lang="ru-RU" dirty="0"/>
              <a:t> приходить час </a:t>
            </a:r>
            <a:r>
              <a:rPr lang="ru-RU" dirty="0" err="1"/>
              <a:t>перетворюватися</a:t>
            </a:r>
            <a:r>
              <a:rPr lang="ru-RU" dirty="0"/>
              <a:t> на </a:t>
            </a:r>
            <a:r>
              <a:rPr lang="ru-RU" dirty="0" err="1">
                <a:hlinkClick r:id="rId4" tooltip="Лялечка"/>
              </a:rPr>
              <a:t>лялечку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потім</a:t>
            </a:r>
            <a:r>
              <a:rPr lang="ru-RU" dirty="0"/>
              <a:t> стати </a:t>
            </a:r>
            <a:r>
              <a:rPr lang="ru-RU" dirty="0" err="1">
                <a:hlinkClick r:id="rId5" tooltip="Метелик"/>
              </a:rPr>
              <a:t>метеликом</a:t>
            </a:r>
            <a:r>
              <a:rPr lang="ru-RU" dirty="0"/>
              <a:t>, вона </a:t>
            </a:r>
            <a:r>
              <a:rPr lang="ru-RU" dirty="0" err="1"/>
              <a:t>випускає</a:t>
            </a:r>
            <a:r>
              <a:rPr lang="ru-RU" dirty="0"/>
              <a:t> з себе </a:t>
            </a:r>
            <a:r>
              <a:rPr lang="ru-RU" dirty="0" err="1"/>
              <a:t>тоненьку</a:t>
            </a:r>
            <a:r>
              <a:rPr lang="ru-RU" dirty="0"/>
              <a:t> нитку, </a:t>
            </a:r>
            <a:r>
              <a:rPr lang="ru-RU" dirty="0" err="1"/>
              <a:t>прикріплює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до </a:t>
            </a:r>
            <a:r>
              <a:rPr lang="ru-RU" dirty="0" err="1"/>
              <a:t>сухої</a:t>
            </a:r>
            <a:r>
              <a:rPr lang="ru-RU" dirty="0"/>
              <a:t> </a:t>
            </a:r>
            <a:r>
              <a:rPr lang="ru-RU" dirty="0" err="1"/>
              <a:t>гілочки</a:t>
            </a:r>
            <a:r>
              <a:rPr lang="ru-RU" dirty="0"/>
              <a:t> і </a:t>
            </a:r>
            <a:r>
              <a:rPr lang="ru-RU" dirty="0" err="1"/>
              <a:t>сплітає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з </a:t>
            </a:r>
            <a:r>
              <a:rPr lang="ru-RU" dirty="0" err="1"/>
              <a:t>цієї</a:t>
            </a:r>
            <a:r>
              <a:rPr lang="ru-RU" dirty="0"/>
              <a:t> нитки </a:t>
            </a:r>
            <a:r>
              <a:rPr lang="ru-RU" dirty="0" err="1"/>
              <a:t>гніздо</a:t>
            </a:r>
            <a:r>
              <a:rPr lang="ru-RU" dirty="0"/>
              <a:t> — </a:t>
            </a:r>
            <a:r>
              <a:rPr lang="ru-RU" dirty="0">
                <a:hlinkClick r:id="rId6" tooltip="Кокон (ще не написана)"/>
              </a:rPr>
              <a:t>кокон</a:t>
            </a:r>
            <a:r>
              <a:rPr lang="ru-RU" dirty="0"/>
              <a:t>.</a:t>
            </a:r>
            <a:r>
              <a:rPr lang="ru-RU" baseline="30000" dirty="0">
                <a:hlinkClick r:id="rId7"/>
              </a:rPr>
              <a:t>[2]</a:t>
            </a:r>
            <a:r>
              <a:rPr lang="ru-RU" dirty="0"/>
              <a:t> Ось з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найтонших</a:t>
            </a:r>
            <a:r>
              <a:rPr lang="ru-RU" dirty="0"/>
              <a:t> </a:t>
            </a:r>
            <a:r>
              <a:rPr lang="ru-RU" dirty="0" err="1"/>
              <a:t>ниточок</a:t>
            </a:r>
            <a:r>
              <a:rPr lang="ru-RU" dirty="0"/>
              <a:t> і </a:t>
            </a:r>
            <a:r>
              <a:rPr lang="ru-RU" dirty="0" err="1"/>
              <a:t>роблять</a:t>
            </a:r>
            <a:r>
              <a:rPr lang="ru-RU" dirty="0"/>
              <a:t> </a:t>
            </a:r>
            <a:r>
              <a:rPr lang="ru-RU" dirty="0" err="1"/>
              <a:t>шовк</a:t>
            </a:r>
            <a:r>
              <a:rPr lang="ru-RU" dirty="0"/>
              <a:t>.</a:t>
            </a:r>
          </a:p>
          <a:p>
            <a:r>
              <a:rPr lang="ru-RU" dirty="0" err="1"/>
              <a:t>Шовкові</a:t>
            </a:r>
            <a:r>
              <a:rPr lang="ru-RU" dirty="0"/>
              <a:t> </a:t>
            </a:r>
            <a:r>
              <a:rPr lang="ru-RU" dirty="0" err="1"/>
              <a:t>коконні</a:t>
            </a:r>
            <a:r>
              <a:rPr lang="ru-RU" dirty="0"/>
              <a:t> нитки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шовковинок</a:t>
            </a:r>
            <a:r>
              <a:rPr lang="ru-RU" dirty="0"/>
              <a:t>, </a:t>
            </a:r>
            <a:r>
              <a:rPr lang="ru-RU" dirty="0" err="1"/>
              <a:t>склеєних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особливою </a:t>
            </a:r>
            <a:r>
              <a:rPr lang="ru-RU" dirty="0" err="1"/>
              <a:t>речовиною</a:t>
            </a:r>
            <a:r>
              <a:rPr lang="ru-RU" dirty="0"/>
              <a:t> — </a:t>
            </a:r>
            <a:r>
              <a:rPr lang="ru-RU" dirty="0" err="1">
                <a:hlinkClick r:id="rId8" tooltip="Серицин (ще не написана)"/>
              </a:rPr>
              <a:t>серицином</a:t>
            </a:r>
            <a:r>
              <a:rPr lang="ru-RU" dirty="0"/>
              <a:t>.</a:t>
            </a:r>
            <a:r>
              <a:rPr lang="ru-RU" baseline="30000" dirty="0">
                <a:hlinkClick r:id="rId7"/>
              </a:rPr>
              <a:t>[2]</a:t>
            </a:r>
            <a:r>
              <a:rPr lang="ru-RU" dirty="0"/>
              <a:t> В </a:t>
            </a:r>
            <a:r>
              <a:rPr lang="ru-RU" dirty="0" err="1"/>
              <a:t>коконі</a:t>
            </a:r>
            <a:r>
              <a:rPr lang="ru-RU" dirty="0"/>
              <a:t> нитки </a:t>
            </a:r>
            <a:r>
              <a:rPr lang="ru-RU" dirty="0" err="1"/>
              <a:t>укладені</a:t>
            </a:r>
            <a:r>
              <a:rPr lang="ru-RU" dirty="0"/>
              <a:t> в 40-45 </a:t>
            </a:r>
            <a:r>
              <a:rPr lang="ru-RU" dirty="0" err="1"/>
              <a:t>шарів</a:t>
            </a:r>
            <a:r>
              <a:rPr lang="ru-RU" dirty="0"/>
              <a:t>,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досягає</a:t>
            </a:r>
            <a:r>
              <a:rPr lang="ru-RU" dirty="0"/>
              <a:t> 700 - 800 м.</a:t>
            </a:r>
            <a:r>
              <a:rPr lang="ru-RU" baseline="30000" dirty="0">
                <a:hlinkClick r:id="rId7"/>
              </a:rPr>
              <a:t>[2]</a:t>
            </a:r>
            <a:r>
              <a:rPr lang="ru-RU" dirty="0"/>
              <a:t> 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лялечці</a:t>
            </a:r>
            <a:r>
              <a:rPr lang="ru-RU" dirty="0"/>
              <a:t> </a:t>
            </a:r>
            <a:r>
              <a:rPr lang="ru-RU" dirty="0" err="1"/>
              <a:t>перетворитися</a:t>
            </a:r>
            <a:r>
              <a:rPr lang="ru-RU" dirty="0"/>
              <a:t> в </a:t>
            </a:r>
            <a:r>
              <a:rPr lang="ru-RU" dirty="0" err="1"/>
              <a:t>метелика</a:t>
            </a:r>
            <a:r>
              <a:rPr lang="ru-RU" dirty="0"/>
              <a:t> і </a:t>
            </a:r>
            <a:r>
              <a:rPr lang="ru-RU" dirty="0" err="1"/>
              <a:t>вийти</a:t>
            </a:r>
            <a:r>
              <a:rPr lang="ru-RU" dirty="0"/>
              <a:t> з кокона, в </a:t>
            </a:r>
            <a:r>
              <a:rPr lang="ru-RU" dirty="0" err="1"/>
              <a:t>шовкових</a:t>
            </a:r>
            <a:r>
              <a:rPr lang="ru-RU" dirty="0"/>
              <a:t> </a:t>
            </a:r>
            <a:r>
              <a:rPr lang="ru-RU" dirty="0" err="1"/>
              <a:t>оболонках</a:t>
            </a:r>
            <a:r>
              <a:rPr lang="ru-RU" dirty="0"/>
              <a:t> </a:t>
            </a:r>
            <a:r>
              <a:rPr lang="ru-RU" dirty="0" err="1"/>
              <a:t>з'являться</a:t>
            </a:r>
            <a:r>
              <a:rPr lang="ru-RU" dirty="0"/>
              <a:t> </a:t>
            </a:r>
            <a:r>
              <a:rPr lang="ru-RU" dirty="0" err="1"/>
              <a:t>дірочки</a:t>
            </a:r>
            <a:r>
              <a:rPr lang="ru-RU" dirty="0"/>
              <a:t>.</a:t>
            </a:r>
            <a:r>
              <a:rPr lang="ru-RU" baseline="30000" dirty="0">
                <a:hlinkClick r:id="rId7"/>
              </a:rPr>
              <a:t>[2]</a:t>
            </a:r>
            <a:r>
              <a:rPr lang="ru-RU" dirty="0"/>
              <a:t> 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кокони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розмотувати</a:t>
            </a:r>
            <a:r>
              <a:rPr lang="ru-RU" dirty="0"/>
              <a:t>. Тому </a:t>
            </a:r>
            <a:r>
              <a:rPr lang="ru-RU" dirty="0" err="1"/>
              <a:t>лялечку</a:t>
            </a:r>
            <a:r>
              <a:rPr lang="ru-RU" dirty="0"/>
              <a:t> </a:t>
            </a:r>
            <a:r>
              <a:rPr lang="ru-RU" dirty="0" err="1"/>
              <a:t>умертвляють</a:t>
            </a:r>
            <a:r>
              <a:rPr lang="ru-RU" dirty="0"/>
              <a:t>, </a:t>
            </a:r>
            <a:r>
              <a:rPr lang="ru-RU" dirty="0" err="1"/>
              <a:t>обробляючи</a:t>
            </a:r>
            <a:r>
              <a:rPr lang="ru-RU" dirty="0"/>
              <a:t> </a:t>
            </a:r>
            <a:r>
              <a:rPr lang="ru-RU" dirty="0" err="1"/>
              <a:t>кокони</a:t>
            </a:r>
            <a:r>
              <a:rPr lang="ru-RU" dirty="0"/>
              <a:t> </a:t>
            </a:r>
            <a:r>
              <a:rPr lang="ru-RU" dirty="0" err="1"/>
              <a:t>гарячим</a:t>
            </a:r>
            <a:r>
              <a:rPr lang="ru-RU" dirty="0"/>
              <a:t> </a:t>
            </a:r>
            <a:r>
              <a:rPr lang="ru-RU" dirty="0" err="1"/>
              <a:t>повітрям</a:t>
            </a:r>
            <a:r>
              <a:rPr lang="ru-RU" dirty="0"/>
              <a:t>, а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вони не гнили, </a:t>
            </a:r>
            <a:r>
              <a:rPr lang="ru-RU" dirty="0" err="1"/>
              <a:t>сушать</a:t>
            </a:r>
            <a:r>
              <a:rPr lang="ru-RU" dirty="0"/>
              <a:t>.</a:t>
            </a:r>
            <a:r>
              <a:rPr lang="ru-RU" baseline="30000" dirty="0">
                <a:hlinkClick r:id="rId7"/>
              </a:rPr>
              <a:t>[2]</a:t>
            </a:r>
            <a:r>
              <a:rPr lang="ru-RU" dirty="0"/>
              <a:t> Так як </a:t>
            </a:r>
            <a:r>
              <a:rPr lang="ru-RU" dirty="0" err="1"/>
              <a:t>шовкова</a:t>
            </a:r>
            <a:r>
              <a:rPr lang="ru-RU" dirty="0"/>
              <a:t> нитка </a:t>
            </a:r>
            <a:r>
              <a:rPr lang="ru-RU" dirty="0" err="1"/>
              <a:t>дуже</a:t>
            </a:r>
            <a:r>
              <a:rPr lang="ru-RU" dirty="0"/>
              <a:t> тонка (</a:t>
            </a:r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товщина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25-30 </a:t>
            </a:r>
            <a:r>
              <a:rPr lang="ru-RU" dirty="0" err="1"/>
              <a:t>мк</a:t>
            </a:r>
            <a:r>
              <a:rPr lang="ru-RU" dirty="0"/>
              <a:t>), при </a:t>
            </a:r>
            <a:r>
              <a:rPr lang="ru-RU" dirty="0" err="1"/>
              <a:t>розмотуванні</a:t>
            </a:r>
            <a:r>
              <a:rPr lang="ru-RU" dirty="0"/>
              <a:t> </a:t>
            </a:r>
            <a:r>
              <a:rPr lang="ru-RU" dirty="0" err="1"/>
              <a:t>з'єднують</a:t>
            </a:r>
            <a:r>
              <a:rPr lang="ru-RU" dirty="0"/>
              <a:t> нитки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коконів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3 до 10).</a:t>
            </a:r>
            <a:r>
              <a:rPr lang="ru-RU" baseline="30000" dirty="0">
                <a:hlinkClick r:id="rId7"/>
              </a:rPr>
              <a:t>[2]</a:t>
            </a:r>
            <a:r>
              <a:rPr lang="ru-RU" dirty="0"/>
              <a:t> При </a:t>
            </a:r>
            <a:r>
              <a:rPr lang="ru-RU" dirty="0" err="1"/>
              <a:t>цьому</a:t>
            </a:r>
            <a:r>
              <a:rPr lang="ru-RU" dirty="0"/>
              <a:t> нитки </a:t>
            </a:r>
            <a:r>
              <a:rPr lang="ru-RU" dirty="0" err="1"/>
              <a:t>міцно</a:t>
            </a:r>
            <a:r>
              <a:rPr lang="ru-RU" dirty="0"/>
              <a:t> </a:t>
            </a:r>
            <a:r>
              <a:rPr lang="ru-RU" dirty="0" err="1"/>
              <a:t>склеюються</a:t>
            </a:r>
            <a:r>
              <a:rPr lang="ru-RU" dirty="0"/>
              <a:t> </a:t>
            </a:r>
            <a:r>
              <a:rPr lang="ru-RU" dirty="0" err="1"/>
              <a:t>серицином</a:t>
            </a:r>
            <a:r>
              <a:rPr lang="ru-RU" dirty="0"/>
              <a:t>. </a:t>
            </a:r>
            <a:r>
              <a:rPr lang="ru-RU" dirty="0" err="1"/>
              <a:t>Таку</a:t>
            </a:r>
            <a:r>
              <a:rPr lang="ru-RU" dirty="0"/>
              <a:t> нитку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шовком-сирцем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4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321" y="699976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Волокна</a:t>
            </a:r>
            <a:r>
              <a:rPr lang="ru-RU" dirty="0"/>
              <a:t> – </a:t>
            </a:r>
            <a:r>
              <a:rPr lang="ru-RU" dirty="0" err="1"/>
              <a:t>довгі</a:t>
            </a:r>
            <a:r>
              <a:rPr lang="ru-RU" dirty="0"/>
              <a:t> </a:t>
            </a:r>
            <a:r>
              <a:rPr lang="ru-RU" dirty="0" err="1"/>
              <a:t>гнучкі</a:t>
            </a:r>
            <a:r>
              <a:rPr lang="ru-RU" dirty="0"/>
              <a:t> нитки,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виробляють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синтетичних</a:t>
            </a:r>
            <a:r>
              <a:rPr lang="ru-RU" dirty="0"/>
              <a:t> </a:t>
            </a:r>
            <a:r>
              <a:rPr lang="ru-RU" dirty="0" err="1"/>
              <a:t>полімерів</a:t>
            </a:r>
            <a:r>
              <a:rPr lang="ru-RU" dirty="0"/>
              <a:t> і </a:t>
            </a:r>
            <a:r>
              <a:rPr lang="ru-RU" dirty="0" err="1"/>
              <a:t>використовують</a:t>
            </a:r>
            <a:r>
              <a:rPr lang="ru-RU" dirty="0"/>
              <a:t> 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пряжі</a:t>
            </a:r>
            <a:r>
              <a:rPr lang="ru-RU" dirty="0"/>
              <a:t> та </a:t>
            </a:r>
            <a:r>
              <a:rPr lang="ru-RU" dirty="0" err="1"/>
              <a:t>текстильних</a:t>
            </a:r>
            <a:r>
              <a:rPr lang="ru-RU" dirty="0"/>
              <a:t> </a:t>
            </a:r>
            <a:r>
              <a:rPr lang="ru-RU" dirty="0" err="1"/>
              <a:t>виробів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46" y="2160476"/>
            <a:ext cx="5145365" cy="4296380"/>
          </a:xfrm>
        </p:spPr>
      </p:pic>
    </p:spTree>
    <p:extLst>
      <p:ext uri="{BB962C8B-B14F-4D97-AF65-F5344CB8AC3E}">
        <p14:creationId xmlns:p14="http://schemas.microsoft.com/office/powerpoint/2010/main" val="215718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3343"/>
            <a:ext cx="10515600" cy="4351338"/>
          </a:xfrm>
        </p:spPr>
        <p:txBody>
          <a:bodyPr/>
          <a:lstStyle/>
          <a:p>
            <a:r>
              <a:rPr lang="ru-RU" dirty="0" err="1" smtClean="0"/>
              <a:t>Шовкопряд</a:t>
            </a:r>
            <a:r>
              <a:rPr lang="ru-RU" dirty="0" smtClean="0"/>
              <a:t> за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дає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один кокон — 0,5 г </a:t>
            </a:r>
            <a:r>
              <a:rPr lang="ru-RU" dirty="0" err="1" smtClean="0"/>
              <a:t>шовкової</a:t>
            </a:r>
            <a:r>
              <a:rPr lang="ru-RU" dirty="0" smtClean="0"/>
              <a:t> нитки 700 м </a:t>
            </a:r>
            <a:r>
              <a:rPr lang="ru-RU" dirty="0" err="1" smtClean="0"/>
              <a:t>довжиною</a:t>
            </a:r>
            <a:endParaRPr lang="ru-RU" dirty="0" smtClean="0"/>
          </a:p>
          <a:p>
            <a:r>
              <a:rPr lang="ru-RU" dirty="0" err="1"/>
              <a:t>Шовк</a:t>
            </a:r>
            <a:r>
              <a:rPr lang="ru-RU" dirty="0"/>
              <a:t> — </a:t>
            </a:r>
            <a:r>
              <a:rPr lang="ru-RU" dirty="0" err="1"/>
              <a:t>єдина</a:t>
            </a:r>
            <a:r>
              <a:rPr lang="ru-RU" dirty="0"/>
              <a:t> тканина, в </a:t>
            </a:r>
            <a:r>
              <a:rPr lang="ru-RU" dirty="0" err="1"/>
              <a:t>якій</a:t>
            </a:r>
            <a:r>
              <a:rPr lang="ru-RU" dirty="0"/>
              <a:t> не </a:t>
            </a:r>
            <a:r>
              <a:rPr lang="ru-RU" dirty="0" err="1"/>
              <a:t>живуть</a:t>
            </a:r>
            <a:r>
              <a:rPr lang="ru-RU" dirty="0"/>
              <a:t> </a:t>
            </a:r>
            <a:r>
              <a:rPr lang="ru-RU" dirty="0" err="1"/>
              <a:t>комахи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2" y="2219369"/>
            <a:ext cx="4761905" cy="2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39" y="3229681"/>
            <a:ext cx="4822974" cy="3406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05" y="2034365"/>
            <a:ext cx="3585946" cy="23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9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95" y="704910"/>
            <a:ext cx="8965009" cy="5537966"/>
          </a:xfrm>
        </p:spPr>
      </p:pic>
    </p:spTree>
    <p:extLst>
      <p:ext uri="{BB962C8B-B14F-4D97-AF65-F5344CB8AC3E}">
        <p14:creationId xmlns:p14="http://schemas.microsoft.com/office/powerpoint/2010/main" val="78439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40" b="33924"/>
          <a:stretch/>
        </p:blipFill>
        <p:spPr>
          <a:xfrm>
            <a:off x="1506827" y="684609"/>
            <a:ext cx="8422783" cy="5510129"/>
          </a:xfrm>
        </p:spPr>
      </p:pic>
    </p:spTree>
    <p:extLst>
      <p:ext uri="{BB962C8B-B14F-4D97-AF65-F5344CB8AC3E}">
        <p14:creationId xmlns:p14="http://schemas.microsoft.com/office/powerpoint/2010/main" val="273143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820"/>
            <a:ext cx="10515600" cy="1325563"/>
          </a:xfrm>
        </p:spPr>
        <p:txBody>
          <a:bodyPr/>
          <a:lstStyle/>
          <a:p>
            <a:r>
              <a:rPr lang="uk-UA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533" y="8572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err="1" smtClean="0"/>
              <a:t>Рослинними</a:t>
            </a:r>
            <a:r>
              <a:rPr lang="ru-RU" sz="3200" b="1" dirty="0" smtClean="0"/>
              <a:t>-</a:t>
            </a:r>
            <a:r>
              <a:rPr lang="ru-RU" sz="3200" dirty="0"/>
              <a:t> </a:t>
            </a:r>
            <a:r>
              <a:rPr lang="ru-RU" sz="3200" dirty="0" err="1"/>
              <a:t>називають</a:t>
            </a:r>
            <a:r>
              <a:rPr lang="ru-RU" sz="3200" dirty="0"/>
              <a:t> волокна </a:t>
            </a:r>
            <a:r>
              <a:rPr lang="ru-RU" sz="3200" dirty="0" err="1"/>
              <a:t>утворені</a:t>
            </a:r>
            <a:r>
              <a:rPr lang="ru-RU" sz="3200" dirty="0"/>
              <a:t>  у </a:t>
            </a:r>
            <a:r>
              <a:rPr lang="ru-RU" sz="3200" dirty="0" err="1"/>
              <a:t>стеблах</a:t>
            </a:r>
            <a:r>
              <a:rPr lang="ru-RU" sz="3200" dirty="0"/>
              <a:t>, </a:t>
            </a:r>
            <a:r>
              <a:rPr lang="ru-RU" sz="3200" dirty="0" err="1"/>
              <a:t>листі</a:t>
            </a:r>
            <a:r>
              <a:rPr lang="ru-RU" sz="3200" dirty="0"/>
              <a:t> (</a:t>
            </a:r>
            <a:r>
              <a:rPr lang="ru-RU" sz="3200" dirty="0" err="1"/>
              <a:t>льону</a:t>
            </a:r>
            <a:r>
              <a:rPr lang="ru-RU" sz="3200" dirty="0"/>
              <a:t>, </a:t>
            </a:r>
            <a:r>
              <a:rPr lang="ru-RU" sz="3200" dirty="0" err="1"/>
              <a:t>коноплі</a:t>
            </a:r>
            <a:r>
              <a:rPr lang="ru-RU" sz="3200" dirty="0"/>
              <a:t>), у </a:t>
            </a:r>
            <a:r>
              <a:rPr lang="ru-RU" sz="3200" dirty="0" err="1"/>
              <a:t>насінні</a:t>
            </a:r>
            <a:r>
              <a:rPr lang="ru-RU" sz="3200" dirty="0"/>
              <a:t> (</a:t>
            </a:r>
            <a:r>
              <a:rPr lang="ru-RU" sz="3200" dirty="0" err="1"/>
              <a:t>бавовнику</a:t>
            </a:r>
            <a:r>
              <a:rPr lang="ru-RU" sz="3200" dirty="0"/>
              <a:t>) </a:t>
            </a:r>
            <a:r>
              <a:rPr lang="ru-RU" sz="3200" dirty="0" err="1"/>
              <a:t>рослин</a:t>
            </a:r>
            <a:r>
              <a:rPr lang="ru-RU" sz="3200" dirty="0"/>
              <a:t>. </a:t>
            </a:r>
            <a:r>
              <a:rPr lang="ru-RU" sz="3200" dirty="0" err="1"/>
              <a:t>Їхня</a:t>
            </a:r>
            <a:r>
              <a:rPr lang="ru-RU" sz="3200" dirty="0"/>
              <a:t> основа – </a:t>
            </a:r>
            <a:r>
              <a:rPr lang="ru-RU" sz="3200" dirty="0" err="1"/>
              <a:t>целюлоза</a:t>
            </a:r>
            <a:r>
              <a:rPr lang="ru-RU" sz="3200" dirty="0"/>
              <a:t>. </a:t>
            </a:r>
            <a:r>
              <a:rPr lang="ru-RU" sz="3200" dirty="0" err="1"/>
              <a:t>Рослинні</a:t>
            </a:r>
            <a:r>
              <a:rPr lang="ru-RU" sz="3200" dirty="0"/>
              <a:t> волокна </a:t>
            </a:r>
            <a:r>
              <a:rPr lang="ru-RU" sz="3200" dirty="0" err="1"/>
              <a:t>мають</a:t>
            </a:r>
            <a:r>
              <a:rPr lang="ru-RU" sz="3200" dirty="0"/>
              <a:t> </a:t>
            </a:r>
            <a:r>
              <a:rPr lang="ru-RU" sz="3200" dirty="0" err="1"/>
              <a:t>хороші</a:t>
            </a:r>
            <a:r>
              <a:rPr lang="ru-RU" sz="3200" dirty="0"/>
              <a:t> </a:t>
            </a:r>
            <a:r>
              <a:rPr lang="ru-RU" sz="3200" dirty="0" err="1"/>
              <a:t>механічні</a:t>
            </a:r>
            <a:r>
              <a:rPr lang="ru-RU" sz="3200" dirty="0"/>
              <a:t> </a:t>
            </a:r>
            <a:r>
              <a:rPr lang="ru-RU" sz="3200" dirty="0" err="1"/>
              <a:t>властивості</a:t>
            </a:r>
            <a:r>
              <a:rPr lang="ru-RU" sz="3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2" y="3290452"/>
            <a:ext cx="4435725" cy="3147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07" y="3527739"/>
            <a:ext cx="3168202" cy="316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18" y="3290452"/>
            <a:ext cx="3960765" cy="329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56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290" y="102790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/>
              <a:t>Тваринними</a:t>
            </a:r>
            <a:r>
              <a:rPr lang="ru-RU" b="1" dirty="0" smtClean="0"/>
              <a:t>-</a:t>
            </a:r>
            <a:r>
              <a:rPr lang="ru-RU" dirty="0"/>
              <a:t> волокнами є </a:t>
            </a:r>
            <a:r>
              <a:rPr lang="ru-RU" dirty="0" err="1"/>
              <a:t>білкові</a:t>
            </a:r>
            <a:r>
              <a:rPr lang="ru-RU" dirty="0"/>
              <a:t> </a:t>
            </a:r>
            <a:r>
              <a:rPr lang="ru-RU" dirty="0" err="1"/>
              <a:t>полімери</a:t>
            </a:r>
            <a:r>
              <a:rPr lang="ru-RU" dirty="0"/>
              <a:t> (</a:t>
            </a:r>
            <a:r>
              <a:rPr lang="ru-RU" dirty="0" err="1"/>
              <a:t>вовна</a:t>
            </a:r>
            <a:r>
              <a:rPr lang="ru-RU" dirty="0"/>
              <a:t>, </a:t>
            </a:r>
            <a:r>
              <a:rPr lang="ru-RU" dirty="0" err="1"/>
              <a:t>шовкові</a:t>
            </a:r>
            <a:r>
              <a:rPr lang="ru-RU" dirty="0"/>
              <a:t> нитки – </a:t>
            </a:r>
            <a:r>
              <a:rPr lang="ru-RU" dirty="0" err="1"/>
              <a:t>виділення</a:t>
            </a:r>
            <a:r>
              <a:rPr lang="ru-RU" dirty="0"/>
              <a:t> тутового </a:t>
            </a:r>
            <a:r>
              <a:rPr lang="ru-RU" dirty="0" err="1"/>
              <a:t>шовкопряда</a:t>
            </a:r>
            <a:r>
              <a:rPr lang="ru-RU" dirty="0"/>
              <a:t>). </a:t>
            </a:r>
            <a:r>
              <a:rPr lang="ru-RU" dirty="0" err="1"/>
              <a:t>Вовняне</a:t>
            </a:r>
            <a:r>
              <a:rPr lang="ru-RU" dirty="0"/>
              <a:t> волокно </a:t>
            </a:r>
            <a:r>
              <a:rPr lang="ru-RU" dirty="0" err="1"/>
              <a:t>високоеластичне</a:t>
            </a:r>
            <a:r>
              <a:rPr lang="ru-RU" dirty="0"/>
              <a:t>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теплоізоляційні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, </a:t>
            </a:r>
            <a:r>
              <a:rPr lang="ru-RU" dirty="0" err="1"/>
              <a:t>шовкове</a:t>
            </a:r>
            <a:r>
              <a:rPr lang="ru-RU" dirty="0"/>
              <a:t> – </a:t>
            </a:r>
            <a:r>
              <a:rPr lang="ru-RU" dirty="0" err="1"/>
              <a:t>характерний</a:t>
            </a:r>
            <a:r>
              <a:rPr lang="ru-RU" dirty="0"/>
              <a:t> </a:t>
            </a:r>
            <a:r>
              <a:rPr lang="ru-RU" dirty="0" err="1"/>
              <a:t>блиск</a:t>
            </a:r>
            <a:r>
              <a:rPr lang="ru-RU" dirty="0"/>
              <a:t> і </a:t>
            </a:r>
            <a:r>
              <a:rPr lang="ru-RU" dirty="0" err="1"/>
              <a:t>міцність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90" y="2656809"/>
            <a:ext cx="4159135" cy="280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4253322"/>
            <a:ext cx="3052362" cy="2487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35" y="2696733"/>
            <a:ext cx="4133894" cy="283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88" y="3747931"/>
            <a:ext cx="3399509" cy="289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656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90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7239"/>
          <a:stretch/>
        </p:blipFill>
        <p:spPr>
          <a:xfrm>
            <a:off x="1231055" y="185243"/>
            <a:ext cx="9373237" cy="591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501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8301" y="89834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err="1"/>
              <a:t>Мінеральне</a:t>
            </a:r>
            <a:r>
              <a:rPr lang="ru-RU" sz="3200" b="1" dirty="0"/>
              <a:t> волокно</a:t>
            </a:r>
            <a:r>
              <a:rPr lang="ru-RU" sz="3200" dirty="0"/>
              <a:t> – </a:t>
            </a:r>
            <a:r>
              <a:rPr lang="ru-RU" sz="3200" dirty="0" err="1"/>
              <a:t>азбестове</a:t>
            </a:r>
            <a:r>
              <a:rPr lang="ru-RU" sz="3200" dirty="0"/>
              <a:t>.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нього</a:t>
            </a:r>
            <a:r>
              <a:rPr lang="ru-RU" sz="3200" dirty="0"/>
              <a:t> </a:t>
            </a:r>
            <a:r>
              <a:rPr lang="ru-RU" sz="3200" dirty="0" err="1"/>
              <a:t>виготовляють</a:t>
            </a:r>
            <a:r>
              <a:rPr lang="ru-RU" sz="3200" dirty="0"/>
              <a:t> </a:t>
            </a:r>
            <a:r>
              <a:rPr lang="ru-RU" sz="3200" dirty="0" err="1"/>
              <a:t>фільти</a:t>
            </a:r>
            <a:r>
              <a:rPr lang="ru-RU" sz="3200" dirty="0"/>
              <a:t>, брезент, </a:t>
            </a:r>
            <a:r>
              <a:rPr lang="ru-RU" sz="3200" dirty="0" err="1"/>
              <a:t>тканини</a:t>
            </a:r>
            <a:r>
              <a:rPr lang="ru-RU" sz="3200" dirty="0"/>
              <a:t> для </a:t>
            </a:r>
            <a:r>
              <a:rPr lang="ru-RU" sz="3200" dirty="0" err="1"/>
              <a:t>захисного</a:t>
            </a:r>
            <a:r>
              <a:rPr lang="ru-RU" sz="3200" dirty="0"/>
              <a:t> </a:t>
            </a:r>
            <a:r>
              <a:rPr lang="ru-RU" sz="3200" dirty="0" err="1"/>
              <a:t>одягу</a:t>
            </a:r>
            <a:r>
              <a:rPr lang="ru-RU" sz="3200" dirty="0"/>
              <a:t>, шифер, </a:t>
            </a:r>
            <a:r>
              <a:rPr lang="ru-RU" sz="3200" dirty="0" err="1"/>
              <a:t>спеціальні</a:t>
            </a:r>
            <a:r>
              <a:rPr lang="ru-RU" sz="3200" dirty="0"/>
              <a:t> </a:t>
            </a:r>
            <a:r>
              <a:rPr lang="ru-RU" sz="3200" dirty="0" err="1"/>
              <a:t>папір</a:t>
            </a:r>
            <a:r>
              <a:rPr lang="ru-RU" sz="3200" dirty="0"/>
              <a:t> і картон, тепло- та </a:t>
            </a:r>
            <a:r>
              <a:rPr lang="ru-RU" sz="3200" dirty="0" err="1"/>
              <a:t>ізоляційні</a:t>
            </a:r>
            <a:r>
              <a:rPr lang="ru-RU" sz="3200" dirty="0"/>
              <a:t> </a:t>
            </a:r>
            <a:r>
              <a:rPr lang="ru-RU" sz="3200" dirty="0" err="1"/>
              <a:t>покриття</a:t>
            </a:r>
            <a:r>
              <a:rPr lang="ru-RU" sz="3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87" y="3571147"/>
            <a:ext cx="3470748" cy="2605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1" y="3571147"/>
            <a:ext cx="4498214" cy="299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917"/>
            <a:ext cx="9915305" cy="661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486413" y="365125"/>
            <a:ext cx="37946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Бавовна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03553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198</Words>
  <Application>Microsoft Office PowerPoint</Application>
  <PresentationFormat>Широкоэкранный</PresentationFormat>
  <Paragraphs>60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Тема Office</vt:lpstr>
      <vt:lpstr>Презентація на тему: Природні волокна</vt:lpstr>
      <vt:lpstr>Волокна – довгі гнучкі нитки, які виробляють із природних або синтетичних полімерів і використовують для виготовлення пряжі та текстильних виробів</vt:lpstr>
      <vt:lpstr>    </vt:lpstr>
      <vt:lpstr>  </vt:lpstr>
      <vt:lpstr>  </vt:lpstr>
      <vt:lpstr>    </vt:lpstr>
      <vt:lpstr>    </vt:lpstr>
      <vt:lpstr>   </vt:lpstr>
      <vt:lpstr>     </vt:lpstr>
      <vt:lpstr>Баво́вна (англ. cotton)  — текстильне волокно рослинного походження. Волокно являє собою волоски на насінинах бавовника — кущоподібної рослини роду Gossypium</vt:lpstr>
      <vt:lpstr>   </vt:lpstr>
      <vt:lpstr>   </vt:lpstr>
      <vt:lpstr>   </vt:lpstr>
      <vt:lpstr>  </vt:lpstr>
      <vt:lpstr>   </vt:lpstr>
      <vt:lpstr>   </vt:lpstr>
      <vt:lpstr>Види вовни: </vt:lpstr>
      <vt:lpstr>  </vt:lpstr>
      <vt:lpstr>Виробництво шовку </vt:lpstr>
      <vt:lpstr>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Природні волокна</dc:title>
  <dc:creator>Asus</dc:creator>
  <cp:lastModifiedBy>Asus</cp:lastModifiedBy>
  <cp:revision>10</cp:revision>
  <dcterms:created xsi:type="dcterms:W3CDTF">2014-12-23T16:34:10Z</dcterms:created>
  <dcterms:modified xsi:type="dcterms:W3CDTF">2014-12-23T18:02:10Z</dcterms:modified>
</cp:coreProperties>
</file>