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56" r:id="rId3"/>
    <p:sldId id="266" r:id="rId4"/>
    <p:sldId id="257" r:id="rId5"/>
    <p:sldId id="259" r:id="rId6"/>
    <p:sldId id="261" r:id="rId7"/>
    <p:sldId id="265" r:id="rId8"/>
    <p:sldId id="262" r:id="rId9"/>
    <p:sldId id="273" r:id="rId10"/>
    <p:sldId id="271" r:id="rId11"/>
    <p:sldId id="272" r:id="rId12"/>
    <p:sldId id="260" r:id="rId13"/>
    <p:sldId id="263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7" d="100"/>
          <a:sy n="77" d="100"/>
        </p:scale>
        <p:origin x="-1176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EBD0-147D-441D-83F9-4EB19F239A2B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FFA25-5EFD-4C9A-A6A1-BA2B306F83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23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B04555-5749-498C-86AE-C4B82FC97EAF}" type="slidenum">
              <a:rPr lang="de-DE"/>
              <a:pPr/>
              <a:t>9</a:t>
            </a:fld>
            <a:endParaRPr lang="de-DE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9CACCB-954F-4A5C-9F21-FE97710D20E7}" type="slidenum">
              <a:rPr lang="de-DE"/>
              <a:pPr/>
              <a:t>10</a:t>
            </a:fld>
            <a:endParaRPr lang="de-DE"/>
          </a:p>
        </p:txBody>
      </p:sp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F0FE7CD-FD6E-4307-AE63-865601536254}" type="slidenum">
              <a:rPr lang="de-DE"/>
              <a:pPr/>
              <a:t>11</a:t>
            </a:fld>
            <a:endParaRPr lang="de-DE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4096" cy="411242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98112"/>
            <a:ext cx="8222400" cy="11535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6480" y="1604329"/>
            <a:ext cx="4042080" cy="219335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6480" y="3935934"/>
            <a:ext cx="4042080" cy="219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36801" y="1604329"/>
            <a:ext cx="4042080" cy="452495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idx="10"/>
          </p:nvPr>
        </p:nvSpPr>
        <p:spPr>
          <a:xfrm>
            <a:off x="456480" y="6051515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idx="11"/>
          </p:nvPr>
        </p:nvSpPr>
        <p:spPr>
          <a:xfrm>
            <a:off x="3127680" y="6051515"/>
            <a:ext cx="2892960" cy="466609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2"/>
          </p:nvPr>
        </p:nvSpPr>
        <p:spPr>
          <a:xfrm>
            <a:off x="6556320" y="6051515"/>
            <a:ext cx="2124000" cy="466609"/>
          </a:xfrm>
        </p:spPr>
        <p:txBody>
          <a:bodyPr/>
          <a:lstStyle>
            <a:lvl1pPr>
              <a:defRPr/>
            </a:lvl1pPr>
          </a:lstStyle>
          <a:p>
            <a:fld id="{8EF98044-BC43-40B6-BD07-F460A9ECC992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8%D0%BB%D1%83%D0%BD%D0%BE%D0%BA" TargetMode="External"/><Relationship Id="rId3" Type="http://schemas.openxmlformats.org/officeDocument/2006/relationships/hyperlink" Target="http://uk.wikipedia.org/wiki/%D0%97%D0%B1%D1%80%D0%BE%D1%8F_%D0%BC%D0%B0%D1%81%D0%BE%D0%B2%D0%BE%D0%B3%D0%BE_%D1%83%D1%80%D0%B0%D0%B6%D0%B5%D0%BD%D0%BD%D1%8F" TargetMode="External"/><Relationship Id="rId7" Type="http://schemas.openxmlformats.org/officeDocument/2006/relationships/hyperlink" Target="http://uk.wikipedia.org/wiki/%D0%9D%D0%B5%D1%80%D0%B2%D0%BE%D0%B2%D0%B0_%D1%81%D0%B8%D1%81%D1%82%D0%B5%D0%BC%D0%B0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5%D1%80%D1%86" TargetMode="External"/><Relationship Id="rId5" Type="http://schemas.openxmlformats.org/officeDocument/2006/relationships/hyperlink" Target="http://uk.wikipedia.org/wiki/%D0%86%D0%BD%D1%84%D1%80%D0%B0%D0%B7%D0%B2%D1%83%D0%BA" TargetMode="External"/><Relationship Id="rId4" Type="http://schemas.openxmlformats.org/officeDocument/2006/relationships/hyperlink" Target="http://uk.wikipedia.org/wiki/%D0%92%D0%B8%D0%BF%D1%80%D0%BE%D0%BC%D1%96%D0%BD%D1%8E%D0%B2%D0%B0%D0%BD%D0%BD%D1%8F" TargetMode="Externa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E%D0%B3%D0%BD%D0%B5%D0%BF%D0%B0%D0%BB%D1%8C%D0%BD%D0%B0_%D0%B7%D0%B1%D1%80%D0%BE%D1%8F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21.jpeg"/><Relationship Id="rId7" Type="http://schemas.openxmlformats.org/officeDocument/2006/relationships/hyperlink" Target="http://uk.wikipedia.org/wiki/%D0%92%D0%B8%D0%B1%D1%83%D1%85%D0%BE%D0%B2%D1%96_%D1%80%D0%B5%D1%87%D0%BE%D0%B2%D0%B8%D0%BD%D0%B8" TargetMode="External"/><Relationship Id="rId12" Type="http://schemas.openxmlformats.org/officeDocument/2006/relationships/hyperlink" Target="http://uk.wikipedia.org/w/index.php?title=%D0%97%D0%B1%D1%80%D0%BE%D1%8F_%D0%BD%D0%B5%D0%BB%D0%B5%D1%82%D0%B0%D0%BB%D1%8C%D0%BD%D0%BE%D1%97_%D0%B4%D1%96%D1%97&amp;action=edit&amp;redlink=1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%D0%95%D0%BD%D0%B5%D1%80%D0%B3%D1%96%D1%8F_%D0%B5%D0%BB%D0%B5%D0%BA%D1%82%D1%80%D0%BE%D0%BC%D0%B0%D0%B3%D0%BD%D1%96%D1%82%D0%BD%D0%BE%D0%B3%D0%BE_%D0%B2%D0%B8%D0%BF%D1%80%D0%BE%D0%BC%D1%96%D0%BD%D1%8E%D0%B2%D0%B0%D0%BD%D0%BD%D1%8F&amp;action=edit&amp;redlink=1" TargetMode="External"/><Relationship Id="rId11" Type="http://schemas.openxmlformats.org/officeDocument/2006/relationships/hyperlink" Target="http://uk.wikipedia.org/wiki/%D0%9B%D1%8E%D0%B4%D0%B8%D0%BD%D0%B0" TargetMode="External"/><Relationship Id="rId5" Type="http://schemas.openxmlformats.org/officeDocument/2006/relationships/hyperlink" Target="http://uk.wikipedia.org/wiki/%D0%9C%D0%B0%D0%B3%D0%BD%D1%96%D1%82%D0%BD%D0%B5_%D0%BF%D0%BE%D0%BB%D0%B5" TargetMode="External"/><Relationship Id="rId10" Type="http://schemas.openxmlformats.org/officeDocument/2006/relationships/hyperlink" Target="http://uk.wikipedia.org/w/index.php?title=%D0%92%D0%B8%D1%81%D0%BE%D0%BA%D1%96_%D0%BD%D0%B0%D0%BF%D1%80%D1%83%D0%B3%D0%B8&amp;action=edit&amp;redlink=1" TargetMode="External"/><Relationship Id="rId4" Type="http://schemas.openxmlformats.org/officeDocument/2006/relationships/hyperlink" Target="http://uk.wikipedia.org/wiki/%D0%97%D0%B1%D1%80%D0%BE%D1%8F" TargetMode="External"/><Relationship Id="rId9" Type="http://schemas.openxmlformats.org/officeDocument/2006/relationships/hyperlink" Target="http://uk.wikipedia.org/wiki/%D0%A1%D1%82%D1%80%D1%83%D0%BC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eg"/><Relationship Id="rId7" Type="http://schemas.openxmlformats.org/officeDocument/2006/relationships/hyperlink" Target="http://uk.wikipedia.org/w/index.php?title=%D0%96%D0%B5%D0%BD%D0%B5%D0%B2%D1%81%D1%8C%D0%BA%D0%B8%D0%B9_%D0%BF%D1%80%D0%BE%D1%82%D0%BE%D0%BA%D0%BE%D0%BB_(1925)&amp;action=edit&amp;redlink=1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1%D1%96%D0%BE%D0%BB%D0%BE%D0%B3%D1%96%D1%87%D0%BD%D0%B0_%D0%B7%D0%B1%D1%80%D0%BE%D1%8F" TargetMode="External"/><Relationship Id="rId5" Type="http://schemas.openxmlformats.org/officeDocument/2006/relationships/hyperlink" Target="http://uk.wikipedia.org/wiki/%D0%97%D0%B1%D1%80%D0%BE%D1%8F_%D0%BC%D0%B0%D1%81%D0%BE%D0%B2%D0%BE%D0%B3%D0%BE_%D1%83%D1%80%D0%B0%D0%B6%D0%B5%D0%BD%D0%BD%D1%8F" TargetMode="Externa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uk.wikipedia.org/wiki/%D0%92%D1%96%D0%B9%D1%81%D1%8C%D0%BA%D0%B0" TargetMode="External"/><Relationship Id="rId7" Type="http://schemas.openxmlformats.org/officeDocument/2006/relationships/hyperlink" Target="http://uk.wikipedia.org/wiki/%D0%A5%D1%96%D0%BC%D1%96%D1%87%D0%BD%D0%B0_%D0%BF%D1%80%D0%BE%D0%BC%D0%B8%D1%81%D0%BB%D0%BE%D0%B2%D1%96%D1%81%D1%82%D1%8C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k.wikipedia.org/wiki/%D0%94%D0%B0%D0%BC%D0%B1%D0%B0" TargetMode="External"/><Relationship Id="rId5" Type="http://schemas.openxmlformats.org/officeDocument/2006/relationships/hyperlink" Target="http://uk.wikipedia.org/wiki/%D0%90%D0%95%D0%A1" TargetMode="External"/><Relationship Id="rId4" Type="http://schemas.openxmlformats.org/officeDocument/2006/relationships/hyperlink" Target="http://uk.wikipedia.org/wiki/%D0%9D%D0%B0%D1%81%D0%B5%D0%BB%D0%B5%D0%BD%D0%BD%D1%8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7%D0%B1%D1%80%D0%BE%D1%8F_%D0%BC%D0%B0%D1%81%D0%BE%D0%B2%D0%BE%D0%B3%D0%BE_%D1%83%D1%80%D0%B0%D0%B6%D0%B5%D0%BD%D0%BD%D1%8F" TargetMode="External"/><Relationship Id="rId5" Type="http://schemas.openxmlformats.org/officeDocument/2006/relationships/hyperlink" Target="http://uk.wikipedia.org/wiki/%D0%AF%D0%B4%D0%B5%D1%80%D0%BD%D0%B0_%D1%80%D0%B5%D0%B0%D0%BA%D1%86%D1%96%D1%8F" TargetMode="External"/><Relationship Id="rId4" Type="http://schemas.openxmlformats.org/officeDocument/2006/relationships/hyperlink" Target="http://uk.wikipedia.org/wiki/%D0%95%D0%BD%D0%B5%D1%80%D0%B3%D1%96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png"/><Relationship Id="rId2" Type="http://schemas.openxmlformats.org/officeDocument/2006/relationships/hyperlink" Target="http://uk.wikipedia.org/wiki/%D0%A4%D0%B0%D0%B9%D0%BB:Castle_Rome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uk.wikipedia.org/wiki/%D0%A4%D0%B0%D0%B9%D0%BB:Nagasakibomb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0%D0%BA%D1%82%D0%B5%D1%80%D1%96%D1%97" TargetMode="External"/><Relationship Id="rId3" Type="http://schemas.openxmlformats.org/officeDocument/2006/relationships/hyperlink" Target="http://uk.wikipedia.org/wiki/%D0%97%D0%B1%D1%80%D0%BE%D1%8F_%D0%BC%D0%B0%D1%81%D0%BE%D0%B2%D0%BE%D0%B3%D0%BE_%D1%83%D1%80%D0%B0%D0%B6%D0%B5%D0%BD%D0%BD%D1%8F" TargetMode="External"/><Relationship Id="rId7" Type="http://schemas.openxmlformats.org/officeDocument/2006/relationships/hyperlink" Target="http://uk.wikipedia.org/wiki/%D0%A0%D0%BE%D1%81%D0%BB%D0%B8%D0%BD%D0%B8" TargetMode="External"/><Relationship Id="rId12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2%D0%B0%D1%80%D0%B8%D0%BD%D0%B8" TargetMode="External"/><Relationship Id="rId11" Type="http://schemas.openxmlformats.org/officeDocument/2006/relationships/hyperlink" Target="http://uk.wikipedia.org/wiki/%D0%A2%D0%BE%D0%BA%D1%81%D0%B8%D0%BD%D0%B8" TargetMode="External"/><Relationship Id="rId5" Type="http://schemas.openxmlformats.org/officeDocument/2006/relationships/hyperlink" Target="http://uk.wikipedia.org/wiki/%D0%9B%D1%8E%D0%B4%D0%B8%D0%BD%D0%B0" TargetMode="External"/><Relationship Id="rId10" Type="http://schemas.openxmlformats.org/officeDocument/2006/relationships/hyperlink" Target="http://uk.wikipedia.org/w/index.php?title=%D0%93%D1%80%D0%B8%D0%B1%D0%BA%D0%B8&amp;action=edit&amp;redlink=1" TargetMode="External"/><Relationship Id="rId4" Type="http://schemas.openxmlformats.org/officeDocument/2006/relationships/hyperlink" Target="http://uk.wikipedia.org/wiki/%D0%91%D0%BE%D1%94%D0%BF%D1%80%D0%B8%D0%BF%D0%B0%D1%81%D0%B8" TargetMode="External"/><Relationship Id="rId9" Type="http://schemas.openxmlformats.org/officeDocument/2006/relationships/hyperlink" Target="http://uk.wikipedia.org/wiki/%D0%92%D1%96%D1%80%D1%83%D1%81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578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u="sng" dirty="0" smtClean="0">
                <a:solidFill>
                  <a:srgbClr val="FF0000"/>
                </a:solidFill>
              </a:rPr>
              <a:t>Зброя масового ураження</a:t>
            </a:r>
          </a:p>
          <a:p>
            <a:pPr algn="ctr">
              <a:buNone/>
            </a:pPr>
            <a:endParaRPr lang="uk-UA" sz="3600" dirty="0" smtClean="0">
              <a:solidFill>
                <a:srgbClr val="FF0000"/>
              </a:solidFill>
            </a:endParaRPr>
          </a:p>
          <a:p>
            <a:pPr algn="r">
              <a:buNone/>
            </a:pPr>
            <a:endParaRPr lang="uk-UA" sz="2800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uk-UA" sz="2800" dirty="0">
              <a:solidFill>
                <a:srgbClr val="00B050"/>
              </a:solidFill>
            </a:endParaRPr>
          </a:p>
          <a:p>
            <a:pPr algn="r">
              <a:buNone/>
            </a:pPr>
            <a:endParaRPr lang="uk-UA" sz="2800" dirty="0">
              <a:solidFill>
                <a:srgbClr val="00B050"/>
              </a:solidFill>
            </a:endParaRPr>
          </a:p>
          <a:p>
            <a:pPr algn="r">
              <a:buNone/>
            </a:pPr>
            <a:endParaRPr lang="uk-UA" sz="2800" dirty="0" smtClean="0">
              <a:solidFill>
                <a:srgbClr val="00B050"/>
              </a:solidFill>
            </a:endParaRPr>
          </a:p>
          <a:p>
            <a:pPr algn="r">
              <a:buNone/>
            </a:pPr>
            <a:endParaRPr lang="uk-UA" sz="2800" dirty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uk-UA" sz="2800" dirty="0" smtClean="0">
                <a:solidFill>
                  <a:srgbClr val="00B050"/>
                </a:solidFill>
              </a:rPr>
              <a:t>Підготувала:</a:t>
            </a:r>
            <a:endParaRPr lang="uk-UA" sz="2800" dirty="0" smtClean="0">
              <a:solidFill>
                <a:srgbClr val="00B050"/>
              </a:solidFill>
            </a:endParaRPr>
          </a:p>
          <a:p>
            <a:pPr algn="r">
              <a:buNone/>
            </a:pPr>
            <a:r>
              <a:rPr lang="uk-UA" sz="2800" dirty="0" smtClean="0"/>
              <a:t>учениця </a:t>
            </a:r>
            <a:r>
              <a:rPr lang="uk-UA" sz="2800" dirty="0" smtClean="0">
                <a:solidFill>
                  <a:srgbClr val="FF0000"/>
                </a:solidFill>
              </a:rPr>
              <a:t>10 </a:t>
            </a:r>
            <a:r>
              <a:rPr lang="uk-UA" sz="2800" dirty="0" smtClean="0"/>
              <a:t>класу</a:t>
            </a:r>
            <a:endParaRPr lang="uk-UA" sz="2800" dirty="0"/>
          </a:p>
          <a:p>
            <a:pPr algn="r">
              <a:buNone/>
            </a:pPr>
            <a:r>
              <a:rPr lang="uk-UA" sz="2800" dirty="0" smtClean="0"/>
              <a:t>Брик Юлія</a:t>
            </a:r>
            <a:endParaRPr lang="uk-UA" sz="2800" dirty="0" smtClean="0"/>
          </a:p>
          <a:p>
            <a:pPr>
              <a:buNone/>
            </a:pPr>
            <a:endParaRPr lang="ru-RU" sz="3600" dirty="0"/>
          </a:p>
        </p:txBody>
      </p:sp>
      <p:pic>
        <p:nvPicPr>
          <p:cNvPr id="2050" name="Picture 2" descr="http://bodyguards.com.ua/uploads/posts/2012-09/1348421072_1309143891_chemical-warf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828800"/>
            <a:ext cx="3333750" cy="3905251"/>
          </a:xfrm>
          <a:prstGeom prst="rect">
            <a:avLst/>
          </a:prstGeom>
          <a:noFill/>
        </p:spPr>
      </p:pic>
      <p:pic>
        <p:nvPicPr>
          <p:cNvPr id="2052" name="Picture 4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890715"/>
            <a:ext cx="1905000" cy="1181101"/>
          </a:xfrm>
          <a:prstGeom prst="rect">
            <a:avLst/>
          </a:prstGeom>
          <a:noFill/>
        </p:spPr>
      </p:pic>
      <p:pic>
        <p:nvPicPr>
          <p:cNvPr id="2054" name="Picture 6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057400"/>
            <a:ext cx="2888225" cy="17907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39876"/>
            <a:ext cx="8225280" cy="1072913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ОР шкірнонаривної дії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0" y="1412789"/>
            <a:ext cx="4013280" cy="485763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241411"/>
            <a:ext cx="4245120" cy="5160062"/>
          </a:xfrm>
          <a:ln/>
        </p:spPr>
        <p:txBody>
          <a:bodyPr>
            <a:normAutofit fontScale="92500" lnSpcReduction="20000"/>
          </a:bodyPr>
          <a:lstStyle/>
          <a:p>
            <a:pPr indent="-308165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uk-UA" b="1" dirty="0">
                <a:solidFill>
                  <a:srgbClr val="92D050"/>
                </a:solidFill>
              </a:rPr>
              <a:t>І</a:t>
            </a:r>
            <a:r>
              <a:rPr lang="uk-UA" sz="2700" b="1" dirty="0">
                <a:solidFill>
                  <a:srgbClr val="92D050"/>
                </a:solidFill>
              </a:rPr>
              <a:t>прит</a:t>
            </a:r>
            <a:r>
              <a:rPr lang="uk-UA" sz="2700" dirty="0"/>
              <a:t> має багатобічну дію. У краплинно-рідинному і пароподібному стані він вражає шкіру й очі, при вдиханні пари — дихальні шляхи й легені, при потраплянні з їжею і водою — органи травлення. Характерна дія іприту — наявність в </a:t>
            </a:r>
            <a:r>
              <a:rPr lang="uk-UA" sz="2700" dirty="0" smtClean="0"/>
              <a:t>іприті </a:t>
            </a:r>
            <a:r>
              <a:rPr lang="uk-UA" sz="2700" dirty="0"/>
              <a:t>періоду схованої дії. Ознаками ураження є </a:t>
            </a:r>
            <a:r>
              <a:rPr lang="uk-UA" sz="2700" dirty="0" err="1"/>
              <a:t>почевоніння</a:t>
            </a:r>
            <a:r>
              <a:rPr lang="uk-UA" sz="2700" dirty="0"/>
              <a:t> шкіри, утворення дрібних бульбашок, які зливаються у великі, лопаються і переходять у виразки.</a:t>
            </a:r>
          </a:p>
        </p:txBody>
      </p:sp>
      <p:pic>
        <p:nvPicPr>
          <p:cNvPr id="5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 additive="repl"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transform</p:attrName>
                                        </p:attrNameLst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">
                                      <p:cBhvr additive="repl"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Motion>
                                    <p:animEffect transition="in" filter="fade">
                                      <p:cBhvr additive="repl">
                                        <p:cTn id="9" dur="1000"/>
                                        <p:tgtEl>
                                          <p:spTgt spid="12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0" y="339876"/>
            <a:ext cx="8225280" cy="1072913"/>
          </a:xfrm>
          <a:ln/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 </a:t>
            </a:r>
            <a:r>
              <a:rPr lang="uk-UA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загальноотруйної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дії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1" y="2155907"/>
            <a:ext cx="4050720" cy="34621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3886200" cy="4523515"/>
          </a:xfrm>
          <a:ln/>
        </p:spPr>
        <p:txBody>
          <a:bodyPr>
            <a:normAutofit fontScale="85000" lnSpcReduction="20000"/>
          </a:bodyPr>
          <a:lstStyle/>
          <a:p>
            <a:pPr indent="-308165" algn="just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uk-UA" b="1" dirty="0">
                <a:solidFill>
                  <a:srgbClr val="92D050"/>
                </a:solidFill>
              </a:rPr>
              <a:t>Синильна кислота</a:t>
            </a:r>
            <a:r>
              <a:rPr lang="uk-UA" dirty="0">
                <a:solidFill>
                  <a:srgbClr val="92D050"/>
                </a:solidFill>
              </a:rPr>
              <a:t> </a:t>
            </a:r>
            <a:r>
              <a:rPr lang="uk-UA" dirty="0"/>
              <a:t>(АС) і </a:t>
            </a:r>
            <a:r>
              <a:rPr lang="uk-UA" b="1" dirty="0" err="1">
                <a:solidFill>
                  <a:srgbClr val="92D050"/>
                </a:solidFill>
              </a:rPr>
              <a:t>хлорциан</a:t>
            </a:r>
            <a:r>
              <a:rPr lang="uk-UA" dirty="0"/>
              <a:t> (СК) вражають тільки при вдиханні повітря, зараженого їхніми парами. Ознаками ураження є присмак металу в роті, роздратування  горла, запаморочення, слабість, нудота, різкі судоми, параліч. Для захисту від цих ОР використовують протигаз. Потерпілому вводять антидот. </a:t>
            </a:r>
          </a:p>
        </p:txBody>
      </p:sp>
      <p:pic>
        <p:nvPicPr>
          <p:cNvPr id="5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7" dur="500"/>
                                        <p:tgtEl>
                                          <p:spTgt spid="14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/1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Інфразвукова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зброя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t1.gstatic.com/images?q=tbn:ANd9GcRdJqQJHxu2Kmzr7SdzBjaArEnz_u68fe1lfHLqsyWaWeoIn84j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371600"/>
            <a:ext cx="3586162" cy="26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66800" y="4419600"/>
            <a:ext cx="708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u="sng" dirty="0" smtClean="0">
                <a:solidFill>
                  <a:srgbClr val="FF0000"/>
                </a:solidFill>
              </a:rPr>
              <a:t>Інфразвукова́ збро́я</a:t>
            </a:r>
            <a:r>
              <a:rPr lang="vi-VN" dirty="0" smtClean="0"/>
              <a:t>  — </a:t>
            </a:r>
            <a:r>
              <a:rPr lang="vi-VN" dirty="0" smtClean="0">
                <a:hlinkClick r:id="rId3" tooltip="Зброя масового ураження"/>
              </a:rPr>
              <a:t>зброя масового ураження</a:t>
            </a:r>
            <a:r>
              <a:rPr lang="vi-VN" dirty="0" smtClean="0"/>
              <a:t>, в основу її дії покладене напрямлене </a:t>
            </a:r>
            <a:r>
              <a:rPr lang="vi-VN" dirty="0" smtClean="0">
                <a:hlinkClick r:id="rId4" tooltip="Випромінювання"/>
              </a:rPr>
              <a:t>випромінювання</a:t>
            </a:r>
            <a:r>
              <a:rPr lang="vi-VN" dirty="0" smtClean="0"/>
              <a:t> потужних </a:t>
            </a:r>
            <a:r>
              <a:rPr lang="vi-VN" dirty="0" smtClean="0">
                <a:hlinkClick r:id="rId5" tooltip="Інфразвук"/>
              </a:rPr>
              <a:t>інфразвукових коливань</a:t>
            </a:r>
            <a:r>
              <a:rPr lang="vi-VN" dirty="0" smtClean="0"/>
              <a:t> з частотою нижче 16 </a:t>
            </a:r>
            <a:r>
              <a:rPr lang="vi-VN" dirty="0" smtClean="0">
                <a:hlinkClick r:id="rId6" tooltip="Герц"/>
              </a:rPr>
              <a:t>Гц</a:t>
            </a:r>
            <a:r>
              <a:rPr lang="vi-VN" dirty="0" smtClean="0"/>
              <a:t>. Такі коливання діють на </a:t>
            </a:r>
            <a:r>
              <a:rPr lang="vi-VN" dirty="0" smtClean="0">
                <a:hlinkClick r:id="rId7" tooltip="Нервова система"/>
              </a:rPr>
              <a:t>нервову систему</a:t>
            </a:r>
            <a:r>
              <a:rPr lang="vi-VN" dirty="0" smtClean="0"/>
              <a:t>, порушують роботу </a:t>
            </a:r>
            <a:r>
              <a:rPr lang="vi-VN" dirty="0" smtClean="0">
                <a:hlinkClick r:id="rId8" tooltip="Шлунок"/>
              </a:rPr>
              <a:t>шлунка</a:t>
            </a:r>
            <a:r>
              <a:rPr lang="vi-VN" dirty="0" smtClean="0"/>
              <a:t>, викликають головний біль та неприємні відчуття в ділянці різних внутрішніх органів, можуть порушувати ритм дихання.</a:t>
            </a:r>
            <a:endParaRPr lang="ru-RU" dirty="0"/>
          </a:p>
        </p:txBody>
      </p:sp>
      <p:pic>
        <p:nvPicPr>
          <p:cNvPr id="10242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15240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Електромагнітна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зброя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wartime.org.ua/uploads/posts/2011-11/1320648141_1320632964_for_rectangle10305_1288189768_ful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3829050" cy="221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.tsn.ua/media/images2/original/Mar2009/aa7037030e_11944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808412" cy="2227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09600" y="4191000"/>
            <a:ext cx="7848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u="sng" dirty="0" smtClean="0">
                <a:solidFill>
                  <a:srgbClr val="FF0000"/>
                </a:solidFill>
              </a:rPr>
              <a:t>Електромагні́тна зброя (ЕМЗ)</a:t>
            </a:r>
            <a:r>
              <a:rPr lang="vi-VN" sz="1400" dirty="0" smtClean="0"/>
              <a:t> — </a:t>
            </a:r>
            <a:r>
              <a:rPr lang="vi-VN" sz="1400" dirty="0" smtClean="0">
                <a:hlinkClick r:id="rId4" tooltip="Зброя"/>
              </a:rPr>
              <a:t>зброя</a:t>
            </a:r>
            <a:r>
              <a:rPr lang="vi-VN" sz="1400" dirty="0" smtClean="0"/>
              <a:t>, в якій для додання початкової швидкості заряду використовується </a:t>
            </a:r>
            <a:r>
              <a:rPr lang="vi-VN" sz="1400" dirty="0" smtClean="0">
                <a:hlinkClick r:id="rId5" tooltip="Магнітне поле"/>
              </a:rPr>
              <a:t>магнітне поле</a:t>
            </a:r>
            <a:r>
              <a:rPr lang="vi-VN" sz="1400" dirty="0" smtClean="0"/>
              <a:t>, або </a:t>
            </a:r>
            <a:r>
              <a:rPr lang="vi-VN" sz="1400" dirty="0" smtClean="0">
                <a:hlinkClick r:id="rId6" tooltip="Енергія електромагнітного випромінювання (ще не написана)"/>
              </a:rPr>
              <a:t>енергія електромагнітного випромінювання</a:t>
            </a:r>
            <a:r>
              <a:rPr lang="vi-VN" sz="1400" dirty="0" smtClean="0"/>
              <a:t>використовується безпосередньо для ураження цілі. В першому випадку магнітне поле використовується як альтернатива </a:t>
            </a:r>
            <a:r>
              <a:rPr lang="vi-VN" sz="1400" dirty="0" smtClean="0">
                <a:hlinkClick r:id="rId7" tooltip="Вибухові речовини"/>
              </a:rPr>
              <a:t>вибуховим речовинам</a:t>
            </a:r>
            <a:r>
              <a:rPr lang="vi-VN" sz="1400" dirty="0" smtClean="0"/>
              <a:t> у </a:t>
            </a:r>
            <a:r>
              <a:rPr lang="vi-VN" sz="1400" dirty="0" smtClean="0">
                <a:hlinkClick r:id="rId8" tooltip="Вогнепальна зброя"/>
              </a:rPr>
              <a:t>вогнепальній зброї</a:t>
            </a:r>
            <a:r>
              <a:rPr lang="vi-VN" sz="1400" dirty="0" smtClean="0"/>
              <a:t>. В другому — використовується можливість наведення </a:t>
            </a:r>
            <a:r>
              <a:rPr lang="vi-VN" sz="1400" dirty="0" smtClean="0">
                <a:hlinkClick r:id="rId9" tooltip="Струм"/>
              </a:rPr>
              <a:t>струмів</a:t>
            </a:r>
            <a:r>
              <a:rPr lang="vi-VN" sz="1400" dirty="0" smtClean="0"/>
              <a:t> </a:t>
            </a:r>
            <a:r>
              <a:rPr lang="vi-VN" sz="1400" dirty="0" smtClean="0">
                <a:hlinkClick r:id="rId10" tooltip="Високі напруги (ще не написана)"/>
              </a:rPr>
              <a:t>високої напруги</a:t>
            </a:r>
            <a:r>
              <a:rPr lang="vi-VN" sz="1400" dirty="0" smtClean="0"/>
              <a:t> і виведення з ладу електричного і електронного устаткування в результаті перенапруження, що виникає. Зброя другого типу позиціюється як безпечна для </a:t>
            </a:r>
            <a:r>
              <a:rPr lang="vi-VN" sz="1400" dirty="0" smtClean="0">
                <a:hlinkClick r:id="rId11" tooltip="Людина"/>
              </a:rPr>
              <a:t>людей</a:t>
            </a:r>
            <a:r>
              <a:rPr lang="vi-VN" sz="1400" dirty="0" smtClean="0"/>
              <a:t> і як така, що служить для виведення з ладу техніки супротивника; відноситься до категорії </a:t>
            </a:r>
            <a:r>
              <a:rPr lang="vi-VN" sz="1400" dirty="0" smtClean="0">
                <a:hlinkClick r:id="rId12" tooltip="Зброя нелетальної дії (ще не написана)"/>
              </a:rPr>
              <a:t>«Зброя нелетальної дії»</a:t>
            </a:r>
            <a:r>
              <a:rPr lang="vi-VN" sz="1400" dirty="0" smtClean="0"/>
              <a:t>.</a:t>
            </a:r>
          </a:p>
          <a:p>
            <a:r>
              <a:rPr lang="vi-VN" dirty="0" smtClean="0"/>
              <a:t/>
            </a:r>
            <a:br>
              <a:rPr lang="vi-VN" dirty="0" smtClean="0"/>
            </a:br>
            <a:endParaRPr lang="ru-RU" dirty="0"/>
          </a:p>
        </p:txBody>
      </p:sp>
      <p:pic>
        <p:nvPicPr>
          <p:cNvPr id="6146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2286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002060"/>
                </a:solidFill>
              </a:rPr>
              <a:t>Електромагнітна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зброя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Зброя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майбутнього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zbroya.info/storage/medias/2012/02/01/15/railgun_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09800"/>
            <a:ext cx="41148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ea.ru/spaw2/uploads/images/2008_0201_EectroMagnetic%20RailGun_EMR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1336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1000" y="5105400"/>
            <a:ext cx="8610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400" b="1" u="sng" dirty="0" err="1" smtClean="0">
                <a:solidFill>
                  <a:srgbClr val="FF0000"/>
                </a:solidFill>
              </a:rPr>
              <a:t>Зброя</a:t>
            </a:r>
            <a:r>
              <a:rPr lang="ru-RU" sz="1400" b="1" u="sng" dirty="0" smtClean="0">
                <a:solidFill>
                  <a:srgbClr val="FF0000"/>
                </a:solidFill>
              </a:rPr>
              <a:t> </a:t>
            </a:r>
            <a:r>
              <a:rPr lang="ru-RU" sz="1400" b="1" u="sng" dirty="0" err="1" smtClean="0">
                <a:solidFill>
                  <a:srgbClr val="FF0000"/>
                </a:solidFill>
              </a:rPr>
              <a:t>майбутнього</a:t>
            </a:r>
            <a:r>
              <a:rPr lang="ru-RU" sz="1400" b="1" u="sng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- перший прототип </a:t>
            </a:r>
            <a:r>
              <a:rPr lang="ru-RU" sz="1400" dirty="0" err="1" smtClean="0"/>
              <a:t>випробували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полігоні</a:t>
            </a:r>
            <a:r>
              <a:rPr lang="ru-RU" sz="1400" dirty="0" smtClean="0"/>
              <a:t> у </a:t>
            </a:r>
            <a:r>
              <a:rPr lang="ru-RU" sz="1400" dirty="0" err="1" smtClean="0"/>
              <a:t>штаті</a:t>
            </a:r>
            <a:r>
              <a:rPr lang="ru-RU" sz="1400" dirty="0" smtClean="0"/>
              <a:t> </a:t>
            </a:r>
            <a:r>
              <a:rPr lang="ru-RU" sz="1400" dirty="0" err="1" smtClean="0"/>
              <a:t>Вірджинія</a:t>
            </a:r>
            <a:r>
              <a:rPr lang="ru-RU" sz="1400" dirty="0" smtClean="0"/>
              <a:t>. </a:t>
            </a:r>
            <a:r>
              <a:rPr lang="ru-RU" sz="1400" dirty="0" err="1" smtClean="0"/>
              <a:t>Американська</a:t>
            </a:r>
            <a:r>
              <a:rPr lang="ru-RU" sz="1400" dirty="0" smtClean="0"/>
              <a:t> </a:t>
            </a:r>
            <a:r>
              <a:rPr lang="ru-RU" sz="1400" dirty="0" err="1" smtClean="0"/>
              <a:t>армія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замовила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потужну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суперточну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зброю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кораблів</a:t>
            </a:r>
            <a:r>
              <a:rPr lang="ru-RU" sz="1400" dirty="0" smtClean="0"/>
              <a:t>. За проектом </a:t>
            </a:r>
            <a:r>
              <a:rPr lang="ru-RU" sz="1400" dirty="0" err="1" smtClean="0"/>
              <a:t>електромагнітний</a:t>
            </a:r>
            <a:r>
              <a:rPr lang="ru-RU" sz="1400" dirty="0" smtClean="0"/>
              <a:t> </a:t>
            </a:r>
            <a:r>
              <a:rPr lang="ru-RU" sz="1400" dirty="0" err="1" smtClean="0"/>
              <a:t>імпульс</a:t>
            </a:r>
            <a:r>
              <a:rPr lang="ru-RU" sz="1400" dirty="0" smtClean="0"/>
              <a:t> </a:t>
            </a:r>
            <a:r>
              <a:rPr lang="ru-RU" sz="1400" dirty="0" err="1" smtClean="0"/>
              <a:t>виштовхуватиме</a:t>
            </a:r>
            <a:r>
              <a:rPr lang="ru-RU" sz="1400" dirty="0" smtClean="0"/>
              <a:t> снаряд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швидкістю</a:t>
            </a:r>
            <a:r>
              <a:rPr lang="ru-RU" sz="1400" dirty="0" smtClean="0"/>
              <a:t> 9 </a:t>
            </a:r>
            <a:r>
              <a:rPr lang="ru-RU" sz="1400" dirty="0" err="1" smtClean="0"/>
              <a:t>тисяч</a:t>
            </a:r>
            <a:r>
              <a:rPr lang="ru-RU" sz="1400" dirty="0" smtClean="0"/>
              <a:t> </a:t>
            </a:r>
            <a:r>
              <a:rPr lang="ru-RU" sz="1400" dirty="0" err="1" smtClean="0"/>
              <a:t>кілометрів</a:t>
            </a:r>
            <a:r>
              <a:rPr lang="ru-RU" sz="1400" dirty="0" smtClean="0"/>
              <a:t> за годину.</a:t>
            </a:r>
          </a:p>
          <a:p>
            <a:pPr fontAlgn="base"/>
            <a:r>
              <a:rPr lang="ru-RU" sz="1400" dirty="0" smtClean="0"/>
              <a:t>За </a:t>
            </a:r>
            <a:r>
              <a:rPr lang="ru-RU" sz="1400" dirty="0" err="1" smtClean="0"/>
              <a:t>задумом</a:t>
            </a:r>
            <a:r>
              <a:rPr lang="ru-RU" sz="1400" dirty="0" smtClean="0"/>
              <a:t> </a:t>
            </a:r>
            <a:r>
              <a:rPr lang="ru-RU" sz="1400" dirty="0" err="1" smtClean="0"/>
              <a:t>розробників</a:t>
            </a:r>
            <a:r>
              <a:rPr lang="ru-RU" sz="1400" dirty="0" smtClean="0"/>
              <a:t>,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влучання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цієї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зброї</a:t>
            </a:r>
            <a:r>
              <a:rPr lang="ru-RU" sz="1400" dirty="0" smtClean="0"/>
              <a:t>, </a:t>
            </a:r>
            <a:r>
              <a:rPr lang="ru-RU" sz="1400" dirty="0" err="1" smtClean="0"/>
              <a:t>ворожий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корабель</a:t>
            </a:r>
            <a:r>
              <a:rPr lang="ru-RU" sz="1400" dirty="0" smtClean="0"/>
              <a:t> просто </a:t>
            </a:r>
            <a:r>
              <a:rPr lang="ru-RU" sz="1400" dirty="0" err="1" smtClean="0"/>
              <a:t>розвалюватиметься</a:t>
            </a:r>
            <a:r>
              <a:rPr lang="ru-RU" sz="1400" dirty="0" smtClean="0"/>
              <a:t> на </a:t>
            </a:r>
            <a:r>
              <a:rPr lang="ru-RU" sz="1400" dirty="0" err="1" smtClean="0"/>
              <a:t>частини</a:t>
            </a:r>
            <a:r>
              <a:rPr lang="ru-RU" sz="1400" dirty="0" smtClean="0"/>
              <a:t>. </a:t>
            </a:r>
            <a:r>
              <a:rPr lang="ru-RU" sz="1400" dirty="0" err="1" smtClean="0"/>
              <a:t>Дальність</a:t>
            </a:r>
            <a:r>
              <a:rPr lang="ru-RU" sz="1400" dirty="0" smtClean="0"/>
              <a:t> </a:t>
            </a:r>
            <a:r>
              <a:rPr lang="ru-RU" sz="1400" dirty="0" err="1" smtClean="0"/>
              <a:t>польоту</a:t>
            </a:r>
            <a:r>
              <a:rPr lang="ru-RU" sz="1400" dirty="0" smtClean="0"/>
              <a:t> снаряду 200 </a:t>
            </a:r>
            <a:r>
              <a:rPr lang="ru-RU" sz="1400" dirty="0" err="1" smtClean="0"/>
              <a:t>кілометрів</a:t>
            </a:r>
            <a:r>
              <a:rPr lang="ru-RU" sz="1400" dirty="0" smtClean="0"/>
              <a:t>. А </a:t>
            </a:r>
            <a:r>
              <a:rPr lang="ru-RU" sz="1400" dirty="0" err="1" smtClean="0"/>
              <a:t>це</a:t>
            </a:r>
            <a:r>
              <a:rPr lang="ru-RU" sz="1400" dirty="0" smtClean="0"/>
              <a:t> </a:t>
            </a:r>
            <a:r>
              <a:rPr lang="ru-RU" sz="1400" dirty="0" err="1" smtClean="0"/>
              <a:t>означає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американські</a:t>
            </a:r>
            <a:r>
              <a:rPr lang="ru-RU" sz="1400" dirty="0" smtClean="0"/>
              <a:t> </a:t>
            </a:r>
            <a:r>
              <a:rPr lang="ru-RU" sz="1400" dirty="0" err="1" smtClean="0"/>
              <a:t>кораблі</a:t>
            </a:r>
            <a:r>
              <a:rPr lang="ru-RU" sz="1400" dirty="0" smtClean="0"/>
              <a:t> </a:t>
            </a:r>
            <a:r>
              <a:rPr lang="ru-RU" sz="1400" dirty="0" err="1" smtClean="0"/>
              <a:t>можуть</a:t>
            </a:r>
            <a:r>
              <a:rPr lang="ru-RU" sz="1400" dirty="0" smtClean="0"/>
              <a:t> вести </a:t>
            </a:r>
            <a:r>
              <a:rPr lang="ru-RU" sz="1400" dirty="0" err="1" smtClean="0"/>
              <a:t>обстріл</a:t>
            </a:r>
            <a:r>
              <a:rPr lang="ru-RU" sz="1400" dirty="0" smtClean="0"/>
              <a:t>, </a:t>
            </a:r>
            <a:r>
              <a:rPr lang="ru-RU" sz="1400" dirty="0" err="1" smtClean="0"/>
              <a:t>залишаючись</a:t>
            </a:r>
            <a:r>
              <a:rPr lang="ru-RU" sz="1400" dirty="0" smtClean="0"/>
              <a:t> на </a:t>
            </a:r>
            <a:r>
              <a:rPr lang="ru-RU" sz="1400" dirty="0" err="1" smtClean="0"/>
              <a:t>безпечній</a:t>
            </a:r>
            <a:r>
              <a:rPr lang="ru-RU" sz="1400" dirty="0" smtClean="0"/>
              <a:t> </a:t>
            </a:r>
            <a:r>
              <a:rPr lang="ru-RU" sz="1400" dirty="0" err="1" smtClean="0"/>
              <a:t>відстані</a:t>
            </a:r>
            <a:r>
              <a:rPr lang="ru-RU" sz="1400" dirty="0" smtClean="0"/>
              <a:t>. Як </a:t>
            </a:r>
            <a:r>
              <a:rPr lang="ru-RU" sz="1400" dirty="0" err="1" smtClean="0"/>
              <a:t>очікується</a:t>
            </a:r>
            <a:r>
              <a:rPr lang="ru-RU" sz="1400" dirty="0" smtClean="0"/>
              <a:t>, </a:t>
            </a:r>
            <a:r>
              <a:rPr lang="ru-RU" sz="1400" dirty="0" err="1" smtClean="0"/>
              <a:t>електромагнітна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зброя</a:t>
            </a:r>
            <a:r>
              <a:rPr lang="ru-RU" sz="1400" dirty="0" smtClean="0"/>
              <a:t> </a:t>
            </a:r>
            <a:r>
              <a:rPr lang="ru-RU" sz="1400" dirty="0" err="1" smtClean="0"/>
              <a:t>потрапить</a:t>
            </a:r>
            <a:r>
              <a:rPr lang="ru-RU" sz="1400" dirty="0" smtClean="0"/>
              <a:t> в </a:t>
            </a:r>
            <a:r>
              <a:rPr lang="ru-RU" sz="1400" dirty="0" err="1" smtClean="0"/>
              <a:t>армію</a:t>
            </a:r>
            <a:r>
              <a:rPr lang="ru-RU" sz="1400" dirty="0" smtClean="0"/>
              <a:t> США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за 8 </a:t>
            </a:r>
            <a:r>
              <a:rPr lang="ru-RU" sz="1400" dirty="0" err="1" smtClean="0"/>
              <a:t>років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5122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Генетична зброя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infection.in.ua/wp-content/uploads/2012/08/post-29573-1239609466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0"/>
            <a:ext cx="29718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esc.lviv.ua/wp-content/uploads/2011/12/%D0%93%D0%B5%D0%BD%D0%B5%D1%82%D0%B8%D1%87%D0%BD%D0%B0-%D0%B7%D0%B1%D1%80%D0%BE%D1%8F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286000"/>
            <a:ext cx="2667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7kino.com/Filmu/Dok/1274099410_ypi7wjg8cvmi4ks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524000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57200" y="5562600"/>
            <a:ext cx="8001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400" b="1" u="sng" dirty="0" smtClean="0">
                <a:solidFill>
                  <a:srgbClr val="00B050"/>
                </a:solidFill>
              </a:rPr>
              <a:t>Генети́чна збро́я</a:t>
            </a:r>
            <a:r>
              <a:rPr lang="vi-VN" sz="1400" dirty="0" smtClean="0"/>
              <a:t> або</a:t>
            </a:r>
            <a:r>
              <a:rPr lang="vi-VN" sz="1400" u="sng" dirty="0" smtClean="0"/>
              <a:t> </a:t>
            </a:r>
            <a:r>
              <a:rPr lang="vi-VN" sz="1400" b="1" u="sng" dirty="0" smtClean="0">
                <a:solidFill>
                  <a:srgbClr val="00B050"/>
                </a:solidFill>
              </a:rPr>
              <a:t>Біогенетична зброя</a:t>
            </a:r>
            <a:r>
              <a:rPr lang="vi-VN" sz="1400" dirty="0" smtClean="0"/>
              <a:t> — </a:t>
            </a:r>
            <a:r>
              <a:rPr lang="vi-VN" sz="1400" dirty="0" smtClean="0">
                <a:hlinkClick r:id="rId5" tooltip="Зброя масового ураження"/>
              </a:rPr>
              <a:t>зброя масового ураження</a:t>
            </a:r>
            <a:r>
              <a:rPr lang="vi-VN" sz="1400" dirty="0" smtClean="0"/>
              <a:t>, в основу її дії покладене напрямлене ураження або заподіяння шкоди населенню за його етнічною, статевою чи іншою генетично обумовленою ознакою. Є різновидом </a:t>
            </a:r>
            <a:r>
              <a:rPr lang="vi-VN" sz="1400" dirty="0" smtClean="0">
                <a:hlinkClick r:id="rId6" tooltip="Біологічна зброя"/>
              </a:rPr>
              <a:t>біологічної зброї</a:t>
            </a:r>
            <a:r>
              <a:rPr lang="vi-VN" sz="1400" dirty="0" smtClean="0"/>
              <a:t>, заборонене згідно з </a:t>
            </a:r>
            <a:r>
              <a:rPr lang="vi-VN" sz="1400" dirty="0" smtClean="0">
                <a:hlinkClick r:id="rId7" tooltip="Женевський протокол (1925) (ще не написана)"/>
              </a:rPr>
              <a:t>Женевським протоколом 1925 року</a:t>
            </a:r>
            <a:r>
              <a:rPr lang="vi-VN" sz="1400" dirty="0" smtClean="0"/>
              <a:t>.</a:t>
            </a:r>
            <a:endParaRPr lang="ru-RU" sz="1400" dirty="0"/>
          </a:p>
        </p:txBody>
      </p:sp>
      <p:pic>
        <p:nvPicPr>
          <p:cNvPr id="4098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048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Інформаційна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зброя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57800"/>
            <a:ext cx="7924800" cy="1219200"/>
          </a:xfrm>
        </p:spPr>
        <p:txBody>
          <a:bodyPr>
            <a:normAutofit/>
          </a:bodyPr>
          <a:lstStyle/>
          <a:p>
            <a:r>
              <a:rPr lang="ru-RU" sz="1800" b="1" u="sng" dirty="0" err="1" smtClean="0">
                <a:solidFill>
                  <a:srgbClr val="0070C0"/>
                </a:solidFill>
              </a:rPr>
              <a:t>Інформац</a:t>
            </a:r>
            <a:r>
              <a:rPr lang="en-US" sz="1800" b="1" u="sng" dirty="0" smtClean="0">
                <a:solidFill>
                  <a:srgbClr val="0070C0"/>
                </a:solidFill>
              </a:rPr>
              <a:t>í</a:t>
            </a:r>
            <a:r>
              <a:rPr lang="ru-RU" sz="1800" b="1" u="sng" dirty="0" err="1" smtClean="0">
                <a:solidFill>
                  <a:srgbClr val="0070C0"/>
                </a:solidFill>
              </a:rPr>
              <a:t>йна</a:t>
            </a:r>
            <a:r>
              <a:rPr lang="ru-RU" sz="1800" b="1" u="sng" dirty="0" smtClean="0">
                <a:solidFill>
                  <a:srgbClr val="0070C0"/>
                </a:solidFill>
              </a:rPr>
              <a:t> </a:t>
            </a:r>
            <a:r>
              <a:rPr lang="ru-RU" sz="1800" b="1" u="sng" dirty="0" err="1" smtClean="0">
                <a:solidFill>
                  <a:srgbClr val="0070C0"/>
                </a:solidFill>
              </a:rPr>
              <a:t>зброя</a:t>
            </a:r>
            <a:r>
              <a:rPr lang="ru-RU" sz="1800" dirty="0" smtClean="0"/>
              <a:t> </a:t>
            </a:r>
            <a:r>
              <a:rPr lang="en-US" sz="1800" dirty="0" smtClean="0"/>
              <a:t> — </a:t>
            </a:r>
            <a:r>
              <a:rPr lang="ru-RU" sz="1800" dirty="0" err="1" smtClean="0"/>
              <a:t>сукупність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спеціалізованих</a:t>
            </a:r>
            <a:r>
              <a:rPr lang="ru-RU" sz="1800" dirty="0" smtClean="0"/>
              <a:t> (</a:t>
            </a:r>
            <a:r>
              <a:rPr lang="ru-RU" sz="1800" dirty="0" err="1" smtClean="0"/>
              <a:t>фізичних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інформаційних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програмних</a:t>
            </a:r>
            <a:r>
              <a:rPr lang="ru-RU" sz="1800" dirty="0" smtClean="0"/>
              <a:t>, </a:t>
            </a:r>
            <a:r>
              <a:rPr lang="ru-RU" sz="1800" dirty="0" err="1" smtClean="0"/>
              <a:t>радіоелектронних</a:t>
            </a:r>
            <a:r>
              <a:rPr lang="ru-RU" sz="1800" dirty="0" smtClean="0"/>
              <a:t>) </a:t>
            </a:r>
            <a:r>
              <a:rPr lang="ru-RU" sz="1800" dirty="0" err="1" smtClean="0"/>
              <a:t>методів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засобів</a:t>
            </a:r>
            <a:r>
              <a:rPr lang="ru-RU" sz="1800" dirty="0" smtClean="0"/>
              <a:t> </a:t>
            </a:r>
            <a:r>
              <a:rPr lang="ru-RU" sz="1800" dirty="0" err="1" smtClean="0"/>
              <a:t>тимчасового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безповоротного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виводу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ладу </a:t>
            </a:r>
            <a:r>
              <a:rPr lang="ru-RU" sz="1800" dirty="0" err="1" smtClean="0"/>
              <a:t>функцій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служб </a:t>
            </a:r>
            <a:r>
              <a:rPr lang="ru-RU" sz="1800" dirty="0" err="1" smtClean="0"/>
              <a:t>інформаційної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інфраструктури</a:t>
            </a:r>
            <a:r>
              <a:rPr lang="ru-RU" sz="1800" dirty="0" smtClean="0"/>
              <a:t> в </a:t>
            </a:r>
            <a:r>
              <a:rPr lang="ru-RU" sz="1800" dirty="0" err="1" smtClean="0"/>
              <a:t>цілому</a:t>
            </a:r>
            <a:r>
              <a:rPr lang="ru-RU" sz="1800" dirty="0" smtClean="0"/>
              <a:t> </a:t>
            </a:r>
            <a:r>
              <a:rPr lang="ru-RU" sz="1800" dirty="0" err="1" smtClean="0"/>
              <a:t>або</a:t>
            </a:r>
            <a:r>
              <a:rPr lang="ru-RU" sz="1800" dirty="0" smtClean="0"/>
              <a:t> </a:t>
            </a:r>
            <a:r>
              <a:rPr lang="ru-RU" sz="1800" dirty="0" err="1" smtClean="0"/>
              <a:t>окремих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елементів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1026" name="Picture 2" descr="http://t0.gstatic.com/images?q=tbn:ANd9GcQqsxhbMFbDPF2AZUvLXXhTxyJkIszLWXFooFZjyiOhxR1tZO7A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3429000" cy="2405419"/>
          </a:xfrm>
          <a:prstGeom prst="rect">
            <a:avLst/>
          </a:prstGeom>
          <a:noFill/>
        </p:spPr>
      </p:pic>
      <p:pic>
        <p:nvPicPr>
          <p:cNvPr id="1028" name="Picture 4" descr="http://t1.gstatic.com/images?q=tbn:ANd9GcR3pRhgC-J7Cnm5qcso2dOapnJZpZZ6HlGyjj-yplmib_gkIm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981200"/>
            <a:ext cx="3624496" cy="2403200"/>
          </a:xfrm>
          <a:prstGeom prst="rect">
            <a:avLst/>
          </a:prstGeom>
          <a:noFill/>
        </p:spPr>
      </p:pic>
      <p:pic>
        <p:nvPicPr>
          <p:cNvPr id="3074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048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143000"/>
            <a:ext cx="7772400" cy="1470025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Зброя масового ураження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upload.wikimedia.org/wikipedia/commons/thumb/1/1d/WMD_world_map.svg/300px-WMD_world_map.svg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9800"/>
            <a:ext cx="43434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" y="45720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u="sng" dirty="0" smtClean="0">
                <a:solidFill>
                  <a:srgbClr val="FF0000"/>
                </a:solidFill>
              </a:rPr>
              <a:t>Збро́я ма́сового ура́ження</a:t>
            </a:r>
            <a:r>
              <a:rPr lang="vi-VN" sz="1600" dirty="0" smtClean="0"/>
              <a:t> —  призначена для нанесення масових втрат або руйнувань на великій площі.</a:t>
            </a:r>
          </a:p>
          <a:p>
            <a:r>
              <a:rPr lang="vi-VN" sz="1600" dirty="0" smtClean="0"/>
              <a:t>Уражаючі чинники </a:t>
            </a:r>
            <a:r>
              <a:rPr lang="vi-VN" sz="1600" b="1" i="1" dirty="0" smtClean="0">
                <a:solidFill>
                  <a:srgbClr val="FF0000"/>
                </a:solidFill>
              </a:rPr>
              <a:t>зброї масового ураження</a:t>
            </a:r>
            <a:r>
              <a:rPr lang="vi-VN" sz="1600" dirty="0" smtClean="0"/>
              <a:t>, як правило, продовжують наносити ураження протягом тривалого часу. Також ЗМУ деморалізує як </a:t>
            </a:r>
            <a:r>
              <a:rPr lang="vi-VN" sz="1600" dirty="0" smtClean="0">
                <a:hlinkClick r:id="rId3" tooltip="Війська"/>
              </a:rPr>
              <a:t>війська</a:t>
            </a:r>
            <a:r>
              <a:rPr lang="vi-VN" sz="1600" dirty="0" smtClean="0"/>
              <a:t>, так і цивільне </a:t>
            </a:r>
            <a:r>
              <a:rPr lang="vi-VN" sz="1600" dirty="0" smtClean="0">
                <a:hlinkClick r:id="rId4" tooltip="Населення"/>
              </a:rPr>
              <a:t>населення</a:t>
            </a:r>
            <a:r>
              <a:rPr lang="vi-VN" sz="1600" dirty="0" smtClean="0"/>
              <a:t>. Порівнянні наслідки можуть наступити і у разі застосування звичайної зброї або здійснення терористичних актів на екологічно небезпечних об'єктах, таких як</a:t>
            </a:r>
            <a:r>
              <a:rPr lang="vi-VN" sz="1600" dirty="0" smtClean="0">
                <a:hlinkClick r:id="rId5" tooltip="АЕС"/>
              </a:rPr>
              <a:t>АЕС</a:t>
            </a:r>
            <a:r>
              <a:rPr lang="vi-VN" sz="1600" dirty="0" smtClean="0"/>
              <a:t>, </a:t>
            </a:r>
            <a:r>
              <a:rPr lang="vi-VN" sz="1600" dirty="0" smtClean="0">
                <a:hlinkClick r:id="rId6" tooltip="Дамба"/>
              </a:rPr>
              <a:t>дамбах</a:t>
            </a:r>
            <a:r>
              <a:rPr lang="vi-VN" sz="1600" dirty="0" smtClean="0"/>
              <a:t> і гідровузлах, </a:t>
            </a:r>
            <a:r>
              <a:rPr lang="vi-VN" sz="1600" dirty="0" smtClean="0">
                <a:hlinkClick r:id="rId7" tooltip="Хімічна промисловість"/>
              </a:rPr>
              <a:t>хімічних заводах</a:t>
            </a:r>
            <a:r>
              <a:rPr lang="vi-VN" sz="1600" dirty="0" smtClean="0"/>
              <a:t> тощо.</a:t>
            </a:r>
            <a:endParaRPr lang="vi-VN" sz="1600" dirty="0"/>
          </a:p>
        </p:txBody>
      </p:sp>
      <p:pic>
        <p:nvPicPr>
          <p:cNvPr id="15362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0" y="762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Ядерна Зброя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Содержимое 3" descr="http://www.nato.int/docu/review/2007/issue3/graphics/contents/a3_2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2133601"/>
            <a:ext cx="3657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otkopal.com/trecker/image.php?aHR0cDovL25vdnluYXIuaW1nLmNvbS51YS9pbWcvZm9yYWxsL2EvMTA2LzEuanB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133600"/>
            <a:ext cx="3962399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00200" y="55626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err="1" smtClean="0">
                <a:solidFill>
                  <a:srgbClr val="0070C0"/>
                </a:solidFill>
              </a:rPr>
              <a:t>Я́дерна</a:t>
            </a:r>
            <a:r>
              <a:rPr lang="ru-RU" b="1" u="sng" dirty="0" smtClean="0">
                <a:solidFill>
                  <a:srgbClr val="0070C0"/>
                </a:solidFill>
              </a:rPr>
              <a:t> </a:t>
            </a:r>
            <a:r>
              <a:rPr lang="ru-RU" b="1" u="sng" dirty="0" err="1" smtClean="0">
                <a:solidFill>
                  <a:srgbClr val="0070C0"/>
                </a:solidFill>
              </a:rPr>
              <a:t>збро́я</a:t>
            </a:r>
            <a:r>
              <a:rPr lang="ru-RU" dirty="0" smtClean="0"/>
              <a:t> — </a:t>
            </a:r>
            <a:r>
              <a:rPr lang="ru-RU" dirty="0" err="1" smtClean="0"/>
              <a:t>зброя</a:t>
            </a:r>
            <a:r>
              <a:rPr lang="ru-RU" dirty="0" smtClean="0"/>
              <a:t>,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заснована</a:t>
            </a:r>
            <a:r>
              <a:rPr lang="ru-RU" dirty="0" smtClean="0"/>
              <a:t> на </a:t>
            </a:r>
            <a:r>
              <a:rPr lang="ru-RU" dirty="0" err="1" smtClean="0"/>
              <a:t>використанні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Енергія"/>
              </a:rPr>
              <a:t>енергії</a:t>
            </a:r>
            <a:r>
              <a:rPr lang="ru-RU" dirty="0" smtClean="0"/>
              <a:t>, яка </a:t>
            </a:r>
            <a:r>
              <a:rPr lang="ru-RU" dirty="0" err="1" smtClean="0"/>
              <a:t>вивільнюється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 </a:t>
            </a:r>
            <a:r>
              <a:rPr lang="ru-RU" dirty="0" err="1" smtClean="0">
                <a:hlinkClick r:id="rId5" tooltip="Ядерна реакція"/>
              </a:rPr>
              <a:t>ядерних</a:t>
            </a:r>
            <a:r>
              <a:rPr lang="ru-RU" dirty="0" smtClean="0">
                <a:hlinkClick r:id="rId5" tooltip="Ядерна реакція"/>
              </a:rPr>
              <a:t> </a:t>
            </a:r>
            <a:r>
              <a:rPr lang="ru-RU" dirty="0" err="1" smtClean="0">
                <a:hlinkClick r:id="rId5" tooltip="Ядерна реакція"/>
              </a:rPr>
              <a:t>реакцій</a:t>
            </a:r>
            <a:r>
              <a:rPr lang="ru-RU" dirty="0" smtClean="0"/>
              <a:t>. </a:t>
            </a:r>
            <a:r>
              <a:rPr lang="ru-RU" dirty="0" err="1" smtClean="0"/>
              <a:t>Належить</a:t>
            </a:r>
            <a:r>
              <a:rPr lang="ru-RU" dirty="0" smtClean="0"/>
              <a:t> до </a:t>
            </a:r>
            <a:r>
              <a:rPr lang="ru-RU" dirty="0" err="1" smtClean="0">
                <a:hlinkClick r:id="rId6" tooltip="Зброя масового ураження"/>
              </a:rPr>
              <a:t>зброї</a:t>
            </a:r>
            <a:r>
              <a:rPr lang="ru-RU" dirty="0" smtClean="0">
                <a:hlinkClick r:id="rId6" tooltip="Зброя масового ураження"/>
              </a:rPr>
              <a:t> </a:t>
            </a:r>
            <a:r>
              <a:rPr lang="ru-RU" dirty="0" err="1" smtClean="0">
                <a:hlinkClick r:id="rId6" tooltip="Зброя масового ураження"/>
              </a:rPr>
              <a:t>масового</a:t>
            </a:r>
            <a:r>
              <a:rPr lang="ru-RU" dirty="0" smtClean="0">
                <a:hlinkClick r:id="rId6" tooltip="Зброя масового ураження"/>
              </a:rPr>
              <a:t> </a:t>
            </a:r>
            <a:r>
              <a:rPr lang="ru-RU" dirty="0" err="1" smtClean="0">
                <a:hlinkClick r:id="rId6" tooltip="Зброя масового ураження"/>
              </a:rPr>
              <a:t>ураження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810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  Вибухи ядерної Зброї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commons/thumb/1/19/Castle_Romeo.jpg/250px-Castle_Rome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6002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3.gstatic.com/images?q=tbn:ANd9GcRCCfGhFtAsDV5nZ0ZmgNupQ49JYkM1wnTn4Ds8bcJGGoSe23xn9A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2300" y="1583724"/>
            <a:ext cx="26670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pload.wikimedia.org/wikipedia/commons/thumb/e/e0/Nagasakibomb.jpg/250px-Nagasakibomb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1583724"/>
            <a:ext cx="2743200" cy="31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4876800"/>
            <a:ext cx="4572000" cy="1905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Види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вибухів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err="1" smtClean="0">
                <a:solidFill>
                  <a:srgbClr val="7030A0"/>
                </a:solidFill>
              </a:rPr>
              <a:t>я</a:t>
            </a:r>
            <a:r>
              <a:rPr lang="ru-RU" dirty="0" err="1" smtClean="0">
                <a:solidFill>
                  <a:srgbClr val="7030A0"/>
                </a:solidFill>
              </a:rPr>
              <a:t>дерної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 err="1" smtClean="0">
                <a:solidFill>
                  <a:srgbClr val="7030A0"/>
                </a:solidFill>
              </a:rPr>
              <a:t>зброї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http://upload.wikimedia.org/wikipedia/commons/thumb/2/22/Types_of_nuclear_testing.svg/220px-Types_of_nuclear_testing.svg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286000"/>
            <a:ext cx="27432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hMSERUUExQVFRUWGBsXGBcYGRsaGBcYGBcaGBgaHBcXHCYgGBojGRcXIC8gIycpLCwsGB4xNTAqNSYrLCkBCQoKDgwOGg8PGiwfHyQsKSkpLCwsKSksLCwsKSwsLCwsKSwpKSwsKSkpKSksLCwsKSksLCwsLCksLCksLCwsLP/AABEIALIBGwMBIgACEQEDEQH/xAAcAAACAwEBAQEAAAAAAAAAAAAEBQIDBgEABwj/xAA9EAABAgUCBAQCCAUEAgMAAAABAhEAAxIhMQRBBSJRYQYTcYEykRRCUqGxwdHwBxUjYuEzgpLxFlMXcpP/xAAaAQADAQEBAQAAAAAAAAAAAAACAwQBBQAG/8QAJxEAAgICAwABBQACAwAAAAAAAAECEQMhBBIxQRMiMlFhFIEjM1L/2gAMAwEAAhEDEQA/ABP4ecCMtK9Quxmbm1KEuSQ/Ud2vGX12sRqtVMnEFZcswN2fpZgHjacX1flcLCTZcyWhCdwygCp+zZ9Ixfh/ToppXWeVS2oJYFgGIzF0PLBkvgJ4XoECUa5Z/qOLgF0oBpP9qXb9kx3hcyaxQsS6EgJBN3KuYkN2OB1gviPEGXKEiX5jS/hUSAEn1wfW8U6HRJmeWqmgyksAByhjUql+otdyY00Pm6dMyU6LEMXUWYk4Y7tYekBT5a5cpgkpKuVrZJclhsHH3QYmea6UkklRfANi5Po3ztFGvmmYS7AIz+ZLe3sBAWE1YLM0yjSgbkWsH633LXi/UAqnBhygUj0H5uPuh5ouOJn6ZSNQQPJARLWBSrqQdjgew94S6KWXY3AZIOwVnI6xnY3qGrn8qU0im7qa5/agTFVyQQGx3uGv+MQM27lJAv8Av1i0yyA4U4cttYYPyLkQISVlSUBRAPQ4bow+8iIGW2OgPt+kFISli+Wt+/3cxVNklKiCcX/b4/eIyw1EhKSKkuLfv9/IQRrNIFEAG49/mA+Oto5qU9C3X3tub779YolTSHs1m9Mf4jOxvTZdKQUO2VBg57ZbD73fEdmup7ZNR9g23zaLEEKB+/8AH1izTSCoYfPcDrfq+/aBcguhXpNYU05NJBa9muL7OA0G8Q1q1pNmqUo5fkUAyMWZn/A3gE6S9LO4BJBfqS46vn9BBqpPOS72CrlmJuXDuc2gJSo2OOy7w84XMU4SRLsoj4avrWuLPjvCgyKJa7J5mUsgmoGklIJIcuoAt1vDzTaMqKTTSCznA/3dQGhTxfVSfJZDP5xSV5UtR5lm4uKWAZ2YCMjKzZ41ET6hE1Nk1KFIqALF7moKUMP7hjDPgcuatAEzLAkfFe4qDBn33zEtGpA5VqItUXUQOv1XdTfpBPnhQZqUpJASFdnLgEBsHv0G7rE0UT5SQBSq27DphyCXs/yHeF8uSSQSzANbuXbt/iDdQPtWuGunm5mLvt2HSLPoZUGBu4c/It7H84JANEEaYqSSxbJLWD9bMHIhdNDvZgbgOfQ+rt+HaHkyQqXL8tNRXMDKDYd7Bjkh87QZ/wCNyJaUGetYqyzJS/SrcesapUC0Z+Uqg1J+IfDvc7h/X0sMwDquHpUl3yALM4ByxNv2IdeLOECQZY06Jihdzcgk+lhv84TTkruCSnbpbcf9QxbBCtV4hEqSEISQzPYZBAdha9zCmZNUoFUwlQDkP8Rvm1mH3Xi/iOuCXKUkswv1s9x0vCrUTlTCEpBUpVkpZs2363hkUjGwlWrUsUikEWDDmJZxly7P90adXD0iig2SLs4KikcuDcb92hZ4f4QmXM5lpmTACapZdKVAsQk/WOA+AXgydMMtDJBZIA9dtvlAy3pGr9s7rfhFRqUEvbqB02DwqC2CiFBnbpgi49T+UdmalyzF2/IP+nuY7I0hWgFJSTUd8EqLWa92+Rg1SQLK0cywlAJzSCwUpg5HbHxQbqNCkKIr6Y9LxVoZUxM5QVQQKgl2qWQG5Wu1+zUwSrhUz6xALAkAggOAWd7wMmbFA/iCeieZKKlAS5SEkhmvLuc7X+Qi/UiWmSFywTyqSAksThy4x8Kb2hdw8SloK1pKm9HcAJLBwVMGHdwIbz5FRBTNIVLYlOLK+qcDADA4aB80b6LNLqEhMxUsPNSkEkg8ytwS34fdDHhUpCJBuo2uwINSiDcHoLekADUzFhakJarmAULK2JNI5iOsMUEUI2bnI6lt7DrAyCQQdD5KFLNzgH+4436X9BAEiclHKXyxsSSSKlel2veCOKaioISTZJJULgFSsP1YflA2g0yjMS7sjmU/UBw3Yu0AG/0FauUmpCAHCQSQ+VHL9Rd/lBcovSlIACWUwFnyQe7AmAZRWVVm4ALPY3O46fmIOk68mWlkUqwBv2NrF4W5DIxIiQTUonDBu2T98U6qWSbYFut/bew+RguSk9dv25+RinVikAXH6NYe4Ynq7QDkOUNAgmmztbocEsfe37EEuVgBiSN26m/s8Vp0BJFQbmAPVy5v0zgXYDGYaKlukBwmk1BhzOWpAf4Wba5cZgJZEhkcTfgGvRHBe3TALsRUWct07xWlCBS3MLk4ctnOAbXZ41mm4aky6VXBHN1L5vnMAHgEuUsKDq7G46797xOuSg3h/os8hQl+YUEIVZO9OLugDmB3J+cGaGWtTuzsLABgztnOX9hGi8h0uocoHw7W7Qt4hrdPJT5ijQHuE75a2IVLkq6Q3Hhv4A08KUpXKAOvILC1vXrAUoVTAClhhihhyhgQQHe2Nnjms/ichmlAJOxO/r0g/wAL8ZOpTMXNS6ktfYjpBPNS2F9F/kRnsgElVKAB8VRNjUkXPwgtbtCfWcXNZWVFUtJsVISbkMaSXJ6He/eNDxWahXxIST/cMN07wh1cvzbKah7DDfLvBxzRQqWGUr0J06jzAGDuSaWQ+enRmFzvB2mllPxgppIAru4AsoDADlvn3hho9H5eySkNam7jucxRxnWqWlkhNrh8H/OYojnjLSJpYJRVs5InCpWSFMzHcXdsdHIA2MMEoSlLgv8APrf8XhFppUxIBUkhWxwANzi/pDaXPOFUuenUjDdP8wy96BS1sJ0uoEuZUv6war1sB2/6ivjHHK0+WEBSBse24MErlUyxMIBmMyU5AdrvuYys6fP80hQZIwCKXJfB3g40xMtD/T8aXyJqCjgDbreF/iKYTzF0qD0hiHPpu8Dc8ghTArWkkPahJsVX3IeAJ5mLuskkPvg/Z5i/aHRaFMEWlJ+JgaSbM1xuB7n/AKiOlRyMAzEkqu5s49Aw/e5CeHlSS+LXJNwLKvnoIcydNJmIqEwIDlNhzEpFiwtTf5CGdqAoX8FnU2sAl3IySbgP0cE+kNkqXMIeWCGcspiLhxfb9BA/DJEmWVLSsLWeTIYB7sH3PzYQdpVpFLPbF9rb74sIXKSsNI5P0CQF0JwGYfD8Tln+I4D+uIhouHmUkKKAFFmB+IqF1mo2KUuBsz94vC2BFqSbjYvd2wYhPneYCVubUp6/7dgGFxA9mecRLpeEzZilsUpwQtQJd35UubWJ2OcxQOBlIAUHIABIUS7Bun3bRqNBJJWCWSHGSzPf22+UD69QExTGaofaTSEm2wJdo1zZiijNaXh7SCVUoL1pUSykqPK7DIZmOL9RBk2YRLQoAK5QFgJy5AeotYXgRMtkEOoTVJpSrICSAQSNhch/WJTNIoSQHIamoFRYgdSMB2u14YYM/NWsywhKbO5e4GzfacflDDSzEqUol2TZiO1Xv/iFHCkLQVVOwcgW5b2xkXz6QRO1dPKQRVcjs+x3f2hMh0UcpVUSRliff7xaCtHpAmUoqLVC79CXYN7Rdp01MOpZxhm/KIcSFThOBYdm9PT2aAbvQSXyT0yNt3YehDN+MXIpdmsH/fyffAhZK1KgwJN9/b9HixOqKi+MDHUN6CxL+sLkMi0HKUxSwBLC2BgAOL739orQoAVqcknkNrlySwN2AGe4gPzwpYAYvsLOws32UB2Kt4YarRUAFwVADFmZiAANomlNR0Wwg5Aa9SSqrOw6APYD2HyJMFJ1wuDYuCo/JvygSVIUSxBxawYk7e3fvHpWiJLAG5v394nnNFOOJoJHESlg9QLQ10tM1Y7QFo/D9SBsfuh9peGeRLUsgqpDtvHLnl3odPpFf0jrON6fTj+o5ezAXEfG/GfFZcxalS1GkmyTAviHxLPXNmOo0qLX9Yz6SVAxdx8LVTkxTcYpwSdsqk6g4L9o+heEeJFKQHZjj7XrGP0XDFKu2I1/hEJRNSFtSSygQ8BzMqcdfBbwuLPHByn+jf6ngyJoCgT39YrV4fBIJtGnlyEBIpAp2aPEBRYNHIWWUvklWavEZjXcNKUlhGf1XDvhKjjb84+hapAMKtfwoKGPeHY88oP0bFxmtmV+kg2LdIo1Eh5iVJFkkO/4jr/mDlcKKFEtbaLZcwD6t46mPlicvGTBUImUFTWIUSFZe7MICmGuSFzElRSe9yzkBrkCGPEFqpA6/pAkqWopolJTUQynuPUDEdPFkUkcvNicWL5stiXZRAoA5r3BAs1tjjPaLPo6SFH+4jLuR16/EDBGg4bU6FrL5UO2OkEcY4aqVzouWuGDG1z2LWilSJnB1bEc6WpJIawLFnxkBxnBt6wqVOUSP7ywbqMEgbu49vlrtHppk3TqnkoCRizEnLp65+6GfAvDUqaHnggu/lsU3FwepDP8zBqdeinGzKaLgl61EAJIUOZn9Hz0EMpclVqQVuTtkk5PQY/Yht4iVoalLSCpRQwQg0gGoAlywzb1a0Q4VrVSZPmzv6YRzBDitjaikF3Zjub9492vZ6qJafQBUoqXbN79NgLn/LQu4xPSCkSqVMKXKSEhQN9+azW7GO8T44ubLKWRLlg1MjmOQWNQBqchwMQmXOM6YQCXFIUSXUwBNKbMH/eGjYr5BkwxM1QqWooUVGl7DmIzSN3PsIU6xSFLKlKJJ3CiBjoRDgJSlJdKcYTi7vnJbeEk66jyH5QXp4IE0BKE5SySxF2puARY8xFi0c10ym4qCUmlwPits3Q2beI1OmkmwSkgdQUhxb52/GK/JugBuWwDOC/1g3R9+0Z8BDPQS1mWpSz8eCQAck7WZto8uWDMWrYMkeiR+t4umzVfRnAYqURjt0+RivUaUpu7hr/m373hDlbH1UQng8xQqI6Uh++/bALxMANex/P87kvEtLpgiWE3+Es+b7n5ge8TTonvuL/e/wCkLclYXR0ATdIqYvy0JqUSwx0v6M9/QxqdDwORK8t0Arljne5UsjcYUBAfhuYhE+6blBUlR+IDB+d23tE/pKhrF1pIATY7fdvCM+brpDMGByewzXSktWEjrazwDL1FbVIaGun1Imptg2gXV8LUPhz90cnJlv062LGoqi7S6MKzBWj4CkXAyXi/hPDFNcvD+RpImlJs9PIoFGk07Qz1UhSpKkosoiz9Y7J0cHy5bCAjFzdfBy82a3aPz74t8JrlzFFSSX/E/lCvhHhMqVgt1j9CcZlSyHUhKj3EfNfEXiAAlCAEta3SPPLkiukWdzicj633dN/szup4WJdnd9hBHD+Hs5OW/KKdY6gFPmLE69VDHaEq2duUpSiPNH4qWlAQcJtBnDfEtazs0YXU6smLdEVE2hqxRaIZ8aK3R9I0+sMxVjZ4aqQ6YwfC9UpHWNHwziFRcloTkTgyLJifq+AqfpcvCXVaVjGv1JSpLjMItTJePYp9XYGKbmtmZ1q7X/6ijhtNVlc252g7jHDVEcpbr3hbIFJFrx1MPIXgWTj9laHh06wtKnBSBcdd8x7xNrguQpLKJP2cj3/KOabVFQuQ8JV8dWZikBglKqVKAsAT+7x08OTscvPi6lHBNeGPneYJKCBSCUpuAGvcM7sGFjeIL8ZSZM2fQZk9RQlCUu8tLXACwxyS5B+cUeJOAqWsIk6gqQsErQWBdn+IZfp2hVI4BNulEti7XsDhrtb1PURfGKZzJSa0Kxqps0kzSSzDq5JcBKRuDd/zjT8K4PNIMya4e/MXUUhlZOLdO0DabgExBrUEymcOshTBVwl3vY7XjV6fVy7uoqbekGo4CQk3O/T1hr0tC1v0QL0yyikF6WLt1Is6mANkj2MCpX5fKkpKiWDGwIFrg3YPvDedIXNSmyAFEkhAIYJvzPYquerAEwFNSlSqtwGCWDYz0uGgkzGXaLV0oqdKiCQSQAlCgl2JOSM5gGbr5ii4uDv1tmCZM4BSbg0sydg2dmLnfsYN1WsnKWVVkOxw2w22EZJnqEk3SrWhFFIZLK7ppBdnNwAfmYt0PDwQlQJHKAOwfp8/lFujLIQyQ1PX+0vi7P7BzeDNLKoHxcrgkPkkF29MMekJlJ0URgmXT1lpaTzMVF72ApCA+Lh7RYhImEPgXIxg/qYtnJBYkMshKW6H4i/cFhFkvThKSnchyWwHT+T/ADiZypFSheitSSpSm6kDsAWH3h/UesEpZIbdwR3KRcndnZhvHCwqZnyH3LKYX2Bv7wPNJ5r7u7fVsrboIRKVj1GiJ05JC2PUtYkl7jsz/OClr8w5cfveBdbqjUaQLJCEsSznlLejwTpEoBAclrOd94izfsrxoe6DSAJAENtPpnhdoJwOC8O9IOsc+TtmzdIP0elHSGcvSgRVo02g1MV4McZbkcTNkbZES46oWiYiE9TJJi+WKMYNr9E6bsx/iaYogscR811vB5kxSlMcx9UnEKUR1jiuEpoNIj5v7+1xPo8HIWGCi0fG1cOmJsXaPMUgxvdZwVyYRajSpCmIuIGGVydM7MOQmtGe+j1CDuHSgkMYJmSkg2aKJiCCGDxbCLByZuyoYSje0H6WQciAtJIdo1HCNG9onz78EfU6RtlmgWpmMXmRDpHCWDwKrSsYnjB1s5n+RGTbiK9Vo3hHxPg7F7e0anUT74sIWcUmhQ6GG4ofcU48s/8ARi9ciZf6oxb1/SDOG6aXLlUEeZWX7gs94t1cuq0Cfy5anoUpJ2O3aOvibWkeyKMlsd+HeAyZfMtlTLu+BfDPtGV8STpomrSgESlKDAPY1bP3aNXwfSrRKTW5U3M5uTFk/UIIctbHUHr6x18M2vTjZsKfh8/0coVKVNKnupVgpXRkl+wPvDaTrEhIQmUQ4LhRCjUeU5sfyYxA8Rl3Hkp6JOKTcAm5c/vaIT+ImYogBOGcJwlrJA7dc9YqTsicaB9VxJU4gEpYBgHLbOQkWF3FtrRz+XqICiQxxUpKegNrZLC94I0vDjMW0tyc1ctu5f2gfifBzJLzAWLOoXGd1E5/GGIW7Ramf5QJTMlhQYsnmVawpJBAA/bwFqOITKi81f8AyiUiYlwQgqPrnYFsbWHZ4Ima9T8ssAbDyk9O4eNkZ6QkoX5aUgkVIG21ib/3M3t3gyRoykg5CSFKcjAJIF9yogN0eKdOVEIZRKqEtcuCEhs7Qwn2VSpiATUUlw6RZBLe5N7mJJtl+OKO6e6rHqpXrk2OP8xfMcEXckXG2QX7FlXOzDrEdKkKU5SxJPZ32f8AZiRCeVi9n3wWw+SerRPIogtlqJjjmH6kkG3sQB845qJbghje3W6iKsMMnrtHtMklQDbv1wCfz+bQXqpTm1iHPuWD/L5RPJ7HJAen0REpbs7uh9+7jFz90BjRzUmkFuY1KOS5s0EyeO0mgpJDsC1hnMNJcsVupiOn+IRmdMPFfhLhEug03LkGNdpJ1riEumluoFOPwh5J0xAeOdbk7DzVVMY6bUCGctcKdNIhpKltFfGtS+3w42dK9FoVENQmpJESIjwEdGb7JxJ1rYnGiYxPUakBLQxmynEAarh7i0cSeCWJ/srjkUn9xnNfOd2tGL4qglRY5je6rhZeFGu4KMtEH4y7Hf4+WCVWZLScJKmMONNw1hcPDPTcNbaGMjRQbzyYzJkitirRcKviNLw7h1LEQTpdCLWhg1G0ehFz38HJ5HLcvtidXMpHNAKmMcmrqLn5RXLVdofON/6JoQpWAauWIR68MI0WtlXhNxGamkgiFt9do63Hd0jIariIQp9o7puNBSakqa9nx2eKpnCDNKnNns3fMEHwyhSClJKdxZ2I94vwt0VZFjXoxGvUUAB/7iLsGhHxg0qS8zlVhrkkbW9vvg/TpEk0qUehew6RnfHqRUhcudysD5dmqdqgNul47HGTbpnG5clBfaRkgLXTakOXAIquAeYuXvn1i7U8QCFBKJBUGFRNQu31bY2v1MJtJx+akAIIs5DgbgPt+MPD4pmFCQZSAoEVMSAd37PvF9Uc67RHhniJVKkGWUKW4Kk5AcgG/QmLNbqFr08xAcpRT8TFSiSHUWwBbEO/DOnlTEqmagJFSikFIdg1XMoWR0Ywj1U1Kpq0SCVAlhslrkhznGYOLTehUr+QDRTJqQShSpaXCj1JRccozuwi+bxia/wpNhcgPj/7e0V6H/W510oAOxU5/wBoJJ6C28MJ3DJb/VTYWIuHAy6bem0FJ0DFWFaBKUSZZvcIAU4epQA3+q5bB++KvJvUtRGWZjUxuzdCQb3zCytdCAOYpQkpfZwEpAD2u5cXNukHcLlKASGYC5BO4YlvUkW7RDJas6UX8DBDpWhn5V1P3tb0drDr6x6XJYBw927m+X2YFhHZSGWouXctfHNt3c7dovCRTj7OC9gWt09e8TzZRBJEZLpUCP2GA/J4L1RKmSLO18X/ABgVKwW9CD/wf/LQbKlgXUWDfO7/AJRNJWNToDm6QlA6C/r69YlN1dJSlIcqLEiLeJT2AEpFVoCGpKLrDde3a0Il9ypjYa2arSz6QMWjRSFOkPGN8NTalqvYl75v07RqpU/mpw2O8SS+10xeZWONNMEGhULtElzDOiLOMpNNo42alIqKiTaJJJjqUR0iHLHL8mLs8THCIGXNILRV9P5oVLkR8YaxyfhZM04dzEJnDUqiqdqnjidYRaOdeNN2tD1GaWmQn8PAw0DmW0XKmuY7MQ5iaUU3rwfGUl+RxExo4vVK9Y9MlnaOI0p3huP7UeqPrOy11FoMToQ1oBEuiIr44EZjfqRT+4yUJy/6yerkZjI8ZSA7w71vHQp4wPGuMcxL2/SFwX1JUjqcTHOCuWgqQKVC9jA6uKhE4n6thU+98bHaFuj4l56wlCmBPMTtsAH3MC+JOHnTlpwX5daShYSWzdJYW39Xjqwxt6HSnGO2E+JNJP1C5YE15a8JQA6iAG5i4HrCxGmQQ0xKkkcswKUl3QCE5d7s7ZcQ11fiyTInilJIUiyNkOHLdC7fsQk4SJy5i5hRKVUbrmnFV+VJywIzHbwWo7OFyevelsIMsKUoskB3uwAAtsP0iucpLqCQvo4tkf3b9z90S1ikCcsVCZgWBpYZHqD0jipxIASoJPba3y7Z3igkoo1s0y5S6ZhlCkK5CaiH+EEkOcXMc0s0hDlKgopqeaTZILqBBJJzYQXK0RKnd1qSUpKkikb2ewVb1aI6XgkqYqkzE8qRXMPwgYHMk9XAaNTMkmCafjFJWoTSEFAIoS9FmSA+SS7+14mjXzCAa1Hut6m2cPYttGhneGpCgES5tKAwWftBwWCS21/ftA+u8PoEwiW4RYgEh7gHcvvHuyB6sXS5q6ZQYqAFQu7FmAtgAXY/aMPdN8YQLOXwWsM2yzFWcCFOn1KVoQEfEkAObuohuuzD5QzlhkG3Mo05IAQwqftb8esTS8LY7lSC9LqASlZAZRwO5Yhj0LWi5U104GCHtYpWk/gMdesBoSmjGQ/oUG497fIQVInJr5iAHv0H1rP90TSRWnsgZZdxe/rYVP7soQRJ1YKVom/EFWID8wszjoXMcTNVdlkgFRF7YKk+gIF/WOhD4FibDfqUl/rB39DCXLVB9bdgM1KyQRMUUkXBABcF2bYMD6xzW6JZZVJvZrObHv1EHT5RIxf5XHc4LbFntA69SakJKQQAEhTjAL+xLQvpew5ZKHHhfRGUh5h5iXIaw6f9w/nupaSFM2O8YiZxtadUUYJSM/hDrUapqVld+gu/oN453JxysbjSkj6Jw5bC+YNMwRk9Dr1rCXFiN4PnaspIeChy5YY9UjlZOM+w/TEZkDStcKYrlcTSqLZ8zF0SvbJPpy/R3VBrwAuW8NygEQLqJJHpEeSD/JD8c60AiSWiglQMMpKiRaB5so9IkyLRRHJumclSyraCPLp9Y7wxMMCBDcHH7w7WT5MlSorkygbtHJun6RJJbeKl8SQDmK19BQqfoldm9CrjGp8sc0ZviPEpSpZu5bYY9494p8RIVNo2x7wj1EgslIDjf3jiV2m1Hw+k4nG644ynpgGi1/Mp1csAa7glUwTUqJluagO+AIYzuGmyQwu9jfN3aDdVo0keWF0Eh8drmOlx49XopzTT2hFoJ0mXPAo5cg3AI6huhG8S8W8YnaiUgyU0y6v6hmYDEUkvs/4wHxqTIRqJUmWStD80y57WUDBc6QjTypsuuvzOWl6qXuzbbfKO5jik0zkZpd09ipElUubSmVKmlYKQUKC1JQb3BPWre2+IPnaZFCvOlzJagaeekJYlwQoZZL+59oEGlu6QUvZx8dyPs45h8oknTzCoBS1KCqilyVXVyE322e+B0ir1klNKwQ6SWF0hza7WyrlDYxsO0XadJtgN2s7EgOd/l+EWTUmpNbkIDBN0sx73cmO6lalL32DNdT0s5Jub27AQy7EtUXqqpFKSoVJdxYsS9IFgTcP2ycQunpqSahMAqPKEmweqohQvtjbqYtOtWhbeYmWzulI+EJHXL4fN4E4j4mmy5JQhQUVCqpw9NwXfdtoOKaFSaZdqgZlSVLMoO1uU4JyTixf1geZxhiyFcosHKiWbqRAGl1cynzJia0r5TUbjlYgdHHTForUtYO/yPy9sQ1xE9jS6ZKUlBYgUJuAPiUBbv1+cEytVUwEwNgEk3a2+OZznJgZKmlykqWlwAQF2TzDFR7H74L0fDxKQJ3lqKakpQbEOpTgs7n06RJk/Gy3E90PNAlUwA7gguQwKSk92yC7dBAtTG4+oSbP1G/1r2MEp1U5dSEpQWZTvQjlNy5alnud9o4hlqmJVfBYKcgBioVJJ5R8QPpEPay/rRXKAYgpCgBjqCAQWa5ST+MTTNDcwsWdiAPh5VAkcqwW3jkxBCiLljemzlLkMDv2GWjglAh3/ALXHzDgb3Pr6wLCS0X6kFCCAxNAYG4qIfmQOjt7CBlIXSQo1OLhLJQ5s7m74sIuSmrZ2v1IF/wDcAN7EY6x06tCllNRBOQUqZybEFhar3vAeG0mgbWaVRZZV8AYC7G3xKOzEt3gfhkqaFCtNYS4qSMElw/S20H/zCWj40rUS12qb1BYjL3gJPieXKlLplTnJcgJcgm12skMAc7wXRyXgqU1Fj6RxopUlDkGzgw8TxxOFsCOsZLhQUZZUpzVdIcWcsL98wLxXh6lciphSosABcxz8uCnsrg4ZPTeo46KTTdswsk+KJYmincsYS6KR5DVLCkmxPU/l98ck6eSJ6phY2Zmw13iOeF+DoYsWz6Xw7igUIvn6xJtHz/T+KkhnenALdPxgpPiNLvVnrmCTywh1+Dnvg3JtGtlalIdoOllJG0YuZxtOXiUrxBexeM+o4U6syfBlLaNhWAbMIS67j1CiHhbO46prW7xi/EHGiFPU4iZSnkdLQ7jcDd5DcTfEYAuRGS4t4pImWNt4z+v4m6XvYOWvYZ/GK5GnSpkOy2qYu4SbvF2Hh/8Aor64sX4lv0YzJ/mCpkl3PcbdYb+IeLKlSBSn1L4bc9rwu1n0lCkIkoCgoU4IIVm/ttEONeH9Upag58tKOcmySSzh7kN+kPxcepq/EMz8jvHQx4PqjWU0KmMKisYGCR69omuYFqmTg5SFUEEMknoHyR+sLOGyk6dQWxZPMSSySUo3J2Dti9oq1XGZsyXTMSJiZdU1JB/prTWAkMLlTq/Ax0Y4Yt6OdLLKPoTxbTpQglNKhygISEmlSiSQ+QGAL9YX6LRTJqQoClCEuSSAkgHnIIHMeoywjQJ4mgyV6lSKFCrldquUJISRYHIf2jHztQSFCZMmqDqZL8pYuyg9qh98VRToklLY/UAZYSgipTkApPpfckEk9D7R6ZrC5PLyByhLA2QN3BVcl+6rQi4ZrzNmluVAH9MJd6UmpTvdqXT7w6maQSwtSaaQpRKQCtKEsLuQ3KVfauQINQoB5OysQzdYoByEpIUOVz9bmufT02iE/UzRLYulQIABD9S4P1TfAD4aK1oCnFMypbAGwPLvnpvgPEddqlFI5gosC6rZIDkMxsz9hFKiSuT2C+fKkoJUAsnAuVFhcnbd37R7TyCuUorSlJUjZOA5axwHb5mDNVpjIlguKig0j4iz0KckMPTuIJ4TKTOWmXMMxUsJHmqKmN7ppADADDwz+iat0UcMSlUsIKVEpVU6WLral3IwkYBLA9rwbrvDRrNk4GSHukdI9P4jpkK/puWBdUxiEEG7Abgkd4v1nieUtZUFO4F2BchIByeoMDOT+Akl8lEnVqASygQQgKBS4I3JSQQQBZ8iGvFJqtMpRSt0CllKWOUUikBBZIZyMPj0jITZ6klBTMdRBNITZLMwIILuzRoeIImT0o8yYgryoISxQ2E3uAzZf9J+RK0oL/Y/jQVub+PA1XiUal5KCkEulMyykuoOQVU2JFmFu8S0uhJQFFSXCAQBhk8xTy3JIz1BgLhuilJ+FzuezMXGBkt2aGc3TgFJYgAFyA4p+sRuQ+R0JiVYlDwtWRzSsKRqAtIJBSyQA1wTYPUrc36fCM5gmXdiu9ipJS4JKiLHvynrCWWWcKwbBsDmBBHTD4i3TzFEA2+K7MbWyDk9swLiMixlMUzOqz1CoUkMT6722xHvMqqd8h8Ks7s7HBCorlTLYPw3KDSkl8buzP7xFM1AUAQbNdLXDn7JFiGP7slxHLwuWlINvicOPRwSEh7fdcRRPFCabqrYKDgFgS7Bgxw56QYlaUhgSSHAvZz+I/NvWBJhBtkq3qS/Rj+XYCDg6Ezj2O+Hk+WpSpimWHSlLcodTkBviuQx6dYs0Ov+lq1CiFS5UuwUGcq3YtgN98DeKuFzNNLExVKhYEhgxblTYfDVf1AgrW8fSnSlUhAUlKAlZSWQ5AFIV9oD5P3jcqUkJxXF6J6nh48ulCkhKrpJNwfzJjuhCEIT5llsbE8x/OAvD/D1TkCbNSZcu9Kibp/u+f4QjTw2XqdQr+sqYXCUqIYMLKVY8qctuYn+kr2VubqkODOTMXSk+2zRPyq1EA0lLO8clypaU8qlTEoT8YBcsSLEkDA3f3hqPDoVJCpLXBe7qc329THskE1RuPK4vZm9SucVlCaVABySW9mF9oq/nKpSUc3xWYZfvDnggSmZMlrJqBYjdhm++InqvDHm8wQPLIIUqz4sQBg/pCoqKe0PnOT1Yl0vEJ4VRzEkFQsbh7sdzGp/lcsoeYAT0F84x+7iFPAtQmYtUhBYyEqDlPwl2FiXN/xgWXxGZLBQUHzElylbiogOHD8osWy7iGLFGTpaFTySivSzi2llhgo8qMhJYkDZPYFn6xX4q4XNSoTJISibSlVIUHCQXO7lxa28DJ4OqbPmTJl1G4QXSEEXIA9O13aG+nUJilpWFFRkhCSRdIBUCScI3uTd4qUIw8JnOc1sZ8N4gJMj6UpIAJHmB6iGDEJ6l+8XS+Py9UVI8shJSyiolBDjtm13vAGqnyZeg/qywsLJlmkEIBIAKrejP2hRL4WVzOUTaS3MFEAsOxuG7QSUWnYqpJ6LeNaLyJSzLSVFCR1W4JawNmIY42MJtFOClpUpDJqCXKlKKkOmlIGGfr0zGr454nGnkrTKmDzNrB7C4vgAXf8AWMfwpJPOUFRqqCSAl2KQ6mIAckk4eGwxas2ea5KLC/EM2S9SUTStBAtV5BKMiwdKmOMPd4V/Q1rRLDUIWS+amLqcqy2TnENPoUshQmhVNQUpDkSyQAWAJvVffbEZ/UzJhnhZp/1BSodG5EsSE0ix/wCofFfCJsj3bNn4X8PokaZRWElZS9nCuZ6QSxpd8dxFPF9aGpINywSbOBgNlXwts56tAmp1cxdUwTKkpSFAG/O7u7sq25DOR0hfxDiVaUmYSlQSUpLsEgl9r1Kd3PW0ejFt2zJTSjSKPpxUr4QwdIs+L2GSzuX63ijUzFeeglNTXpLOsJwC21miOjrmTWcMRfAAY4D5dr79swLqtZ5SrJBUkPUm9jbpsfTEU0TXoipc2eTUhVzShCRhJqLHFqgD7Q7RolSUgWBCGmBh1CQhKxkgMr1HzAlzlpRUgFS1EBIpYkj7PqN+oizVjUhIC1MSoqALvVdJFWyT8Tnv0gv4CTmSErmUCUUpStRNQepvx5er9Noo+jU2EyWAMAoLjtB8zRS2SRMSpM5SQxqcOk27u1zbbpFQ1KmAdSWAFIlBgwZrv06xkjyKeG6hg0x2ayWBGQRzbZDPGr0mmKkXAQL1Yci4Y7l36PYQpEtCJQqXWShJCZYYJ3ZSy7nFur4i6XxKUsvzjlIIJchjuxu5NvQwiatXRRjdB0ylCWcEkFgBa24HWPSC5JNJAJYD6zjZj0++ApvDSHUi6Xqyw7mr844mXSS5soMN7uHBsenbeFSjaHRk0OJ0xKkMb4DjACr4PZ/S8VVAh3soB3sXDlORnZ+8ByZolHmutgQ7bl7sYIrUc3ByH7DYjaE9aKFOw7TSB9ZRSkjYElR6BMUAIq3pdgCDUQSDf77dokrUP8ZUWs9rC7hjgXG1ooVqSQRYDLHbrd73YiFuI1SK0zXPLu3s35fpFWv19KWBKnNRcbjcHozfdHJs0gVBISqxzvf5R4eGp0+WhaSHmKISCCOUbkmw39o1RV7AyTdaNpwqQZ+mQqdMdZTUpgKA7EBjks0CzfBwmoUlCvLl4SlKRSnBLX3i7hOiVJ0xlJIrl8pf4XHQ7hmjkri8waapgG6G4H2m6EiEyxty0BCbjGwiZoNP9HRJMxTIYVAh1FOeXo/4xhtFqNNLnzEoDyw4BVbmIuCfdnaIL8fSCpZUFrmAhgg/EA4pfYg/jEtKDMqmLSxWXCfip+yH7BnJy0ZLE4u2PwZIyTSYxkT6g60spAtLQxQyUsGJzYO569YecL1KZGlCUql1vVSg1EVc1J/uaM1M05AUAhKXd7BVu7klLjDGzRHgWr02kmrUur+oEuuk0pHMVA+pCRUNjbBhscdis0+tGi0vF1rmJWdN5YUQy1gVUl3NIL+3cRDiXitEucEAFKXe4Iq7g4I7WhPxP+IXmpCJUt0kh1l0gAPYWc2DP3hh/LvOD6laEyUMq7XBAISCzAXAy8auMl6L/wAhS8Jf+ToDzJMsAMZigEcy0pLFmySbvCfTT16zVKqJoHwoAFVKeZTueYvZupiiROXMVqZ6AXU8uVLKgDc0qYK2sDSI7wzSqlhVagtQBSSjnDscJJD3ztBfSjFaCjkbZyRr0rUozkzCymDh0olh2KmuVEnIuwaNNwfWg6gEISlKwLksAgXWySLqON9+ls6dYbKXRLUKZUvCZdbErmEJtWwAHdngnR6qURTNlzFCs0EkFPXnIP1iq42YRnQNzVDTx3M0qtOUharKITSq/mE5wXBU1hGNTxFcnTpCJypdLWLK2qJpIdLMAL7mGfHPDqJE91JShEylUpNTgJBB+EMQBzAO11QPppcmlJUgc1SUUgFKmUHUQbk1vd7AX71whFIgcpSexXpVLPOoATWqKlFxkitWWFzYWsLGHUrjQpKEqClFKf6hsi/r8Smx7mI6oIAW1FIGXNylgTUq5ucAAMIWS1+ZNmFMtSkuCAXqYsxpsCQB6fJoY6egV9rs5xyYZiyyi4WaUhJLqCnBUVORysAP+o9L0Kipa1IKUpI5j8QCblkpa6nH39Ib6PUSpKVqISqaLBTsEqW4YDqAA/rCri/HTMCpElS6lLZSiDcJAUpXpe/pGL+GuvWafwtwifrdDM8jywy/LJU4ZmKjYEksU/I9oD4z/DPWlgyVpNKytJCTep0Mouogh+XJMC8H8YTdBLVI006Wp5jqNO6gL3DswAPYC0MpX8UNaVJKpiQGc/00kOAWAYbg+uI2pJ2hTbehUj+Hev8ALrEsEkCkApDAlgVCrlZ7ja8WSPAOoSqTLmS/KmzCpCVu4qyoEoOxLirsHzFif4ua9SSUKAAAS60pFwvlPw3cEffBy/G+rnKlmYSFSVlaVhCXdQswKCKXLdhvcOac/wCAHeN/wz1AdKEkkfWQRSQAKrLUGVZw3SA1eCeJELR5KqVgoBKkEhJBKblVgQGcveDR/ErWFUyX56PMeyaEFLrYlNYS736dYt/+UtcaUgIKwqp0AGpgElJB+q5d2e56CM/5P4ZYh1vgPVIkmeqUZaZUslgpJ+AGpZAVY4tteMr/ADZYsU46uT8xYxvuJePtdNkzAtQ8pSPLKUpQoEKSxYi7i9nePnqE2/1ae2Pdms+feDXb5MLFz1MBUW6OW3McTOV1Nxe+Y9HoSvBnyW/zGbYeYtmFqi1sWeIjVLBetT9XPSOR6FjmS+kr+0r5npHRxCaAwmLH+4/rHo9Ay8Gol/MZrn+ov/kf1isa6Y3xr/5H9Y9HoWGj30yYL1rfrUX23i6Vx3Uhv6862P6i7el47HoFnmc/nup/987/APRf6xD+aziP9WZcN8asN6x6PQyIiXgKLXFje4scwQeIzf8A2L/5Hqe8cj0bl+A+P4yS+ITTmYs4+senrEBrFqspai43UTjGY9Ho2Hp7P4cOqWAWWr5mOr1kxQZS1qDsxUSGGBePR6HzJV4cVqFAEBSgzsxNnF2ixOvmiwmLAZmCizE3DPgx6PQiQ/Gem8RmlNBmLKASySolIzhLsI8nVLBspQZ2Ym0ej0avAl+TPTuIzZnxzJi2BAqUSw6BzYdor+kKAAClBha5s+W6R6PQyHglnlzlKDFRIDsCXa0dGtmAllrD5ZRu2HvePR6CRnyd+kKdXMq5c3NzEDNLu5f1j0ejV4ZP05ML3Nz1j3nqY8yri9zf9tHo9G/AKJJUWbZ3bZ+rdYn9PmOD5i3GOY2wbXteOR6PS8MRUFHL3NydyWa53tFi9Qqp6lOCwLlwCbgHYR6PRr8MK6yxDlv8iPCSk5SPkI9HoF+H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http://vgolos.com.ua/data/library/file/turizm/polig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286000"/>
            <a:ext cx="4038600" cy="276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10200" y="5105400"/>
            <a:ext cx="2971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fontAlgn="base">
              <a:buAutoNum type="arabicPeriod"/>
            </a:pPr>
            <a:r>
              <a:rPr lang="uk-UA" sz="2000" dirty="0" smtClean="0">
                <a:solidFill>
                  <a:srgbClr val="92D050"/>
                </a:solidFill>
              </a:rPr>
              <a:t>Надземний вибух</a:t>
            </a:r>
          </a:p>
          <a:p>
            <a:pPr marL="228600" indent="-228600" fontAlgn="base">
              <a:buAutoNum type="arabicPeriod"/>
            </a:pPr>
            <a:r>
              <a:rPr lang="uk-UA" sz="2000" dirty="0" smtClean="0"/>
              <a:t>Підземний вибух</a:t>
            </a:r>
          </a:p>
          <a:p>
            <a:pPr marL="228600" indent="-228600" fontAlgn="base">
              <a:buAutoNum type="arabicPeriod"/>
            </a:pPr>
            <a:r>
              <a:rPr lang="uk-UA" sz="2000" dirty="0" smtClean="0">
                <a:solidFill>
                  <a:srgbClr val="00B0F0"/>
                </a:solidFill>
              </a:rPr>
              <a:t>Повітряний вибух</a:t>
            </a:r>
          </a:p>
          <a:p>
            <a:pPr marL="228600" indent="-228600" fontAlgn="base">
              <a:buAutoNum type="arabicPeriod"/>
            </a:pPr>
            <a:r>
              <a:rPr lang="uk-UA" sz="2000" dirty="0" smtClean="0">
                <a:solidFill>
                  <a:srgbClr val="0070C0"/>
                </a:solidFill>
              </a:rPr>
              <a:t>Підводний вибух</a:t>
            </a:r>
          </a:p>
          <a:p>
            <a:pPr marL="228600" indent="-228600" fontAlgn="base">
              <a:buAutoNum type="arabicPeriod"/>
            </a:pPr>
            <a:r>
              <a:rPr lang="uk-UA" sz="2000" dirty="0" smtClean="0">
                <a:solidFill>
                  <a:srgbClr val="FF0000"/>
                </a:solidFill>
              </a:rPr>
              <a:t>Висотний вибух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Біологічна зброя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commons/thumb/f/f7/Biohazard.svg/200px-Biohazard.svg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95400"/>
            <a:ext cx="3314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4876800"/>
            <a:ext cx="7772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err="1" smtClean="0">
                <a:solidFill>
                  <a:srgbClr val="FF0000"/>
                </a:solidFill>
              </a:rPr>
              <a:t>Біологічна</a:t>
            </a:r>
            <a:r>
              <a:rPr lang="ru-RU" sz="1400" b="1" u="sng" dirty="0" smtClean="0">
                <a:solidFill>
                  <a:srgbClr val="FF0000"/>
                </a:solidFill>
              </a:rPr>
              <a:t> </a:t>
            </a:r>
            <a:r>
              <a:rPr lang="ru-RU" sz="1400" b="1" u="sng" dirty="0" err="1" smtClean="0">
                <a:solidFill>
                  <a:srgbClr val="FF0000"/>
                </a:solidFill>
              </a:rPr>
              <a:t>зброя</a:t>
            </a:r>
            <a:r>
              <a:rPr lang="ru-RU" sz="1400" dirty="0" smtClean="0"/>
              <a:t> — </a:t>
            </a:r>
            <a:r>
              <a:rPr lang="ru-RU" sz="1400" dirty="0" err="1" smtClean="0">
                <a:hlinkClick r:id="rId3" tooltip="Зброя масового ураження"/>
              </a:rPr>
              <a:t>зброя</a:t>
            </a:r>
            <a:r>
              <a:rPr lang="ru-RU" sz="1400" dirty="0" smtClean="0">
                <a:hlinkClick r:id="rId3" tooltip="Зброя масового ураження"/>
              </a:rPr>
              <a:t> </a:t>
            </a:r>
            <a:r>
              <a:rPr lang="ru-RU" sz="1400" dirty="0" err="1" smtClean="0">
                <a:hlinkClick r:id="rId3" tooltip="Зброя масового ураження"/>
              </a:rPr>
              <a:t>масового</a:t>
            </a:r>
            <a:r>
              <a:rPr lang="ru-RU" sz="1400" dirty="0" smtClean="0">
                <a:hlinkClick r:id="rId3" tooltip="Зброя масового ураження"/>
              </a:rPr>
              <a:t> </a:t>
            </a:r>
            <a:r>
              <a:rPr lang="ru-RU" sz="1400" dirty="0" err="1" smtClean="0">
                <a:hlinkClick r:id="rId3" tooltip="Зброя масового ураження"/>
              </a:rPr>
              <a:t>ураження</a:t>
            </a:r>
            <a:r>
              <a:rPr lang="ru-RU" sz="1400" dirty="0" smtClean="0"/>
              <a:t>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існує</a:t>
            </a:r>
            <a:r>
              <a:rPr lang="ru-RU" sz="1400" dirty="0" smtClean="0"/>
              <a:t> </a:t>
            </a:r>
            <a:r>
              <a:rPr lang="ru-RU" sz="1400" dirty="0" err="1" smtClean="0"/>
              <a:t>переважно</a:t>
            </a:r>
            <a:r>
              <a:rPr lang="ru-RU" sz="1400" dirty="0" smtClean="0"/>
              <a:t> у </a:t>
            </a:r>
            <a:r>
              <a:rPr lang="ru-RU" sz="1400" dirty="0" err="1" smtClean="0"/>
              <a:t>виді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спеціальних</a:t>
            </a:r>
            <a:r>
              <a:rPr lang="ru-RU" sz="1400" dirty="0" smtClean="0"/>
              <a:t> </a:t>
            </a:r>
            <a:r>
              <a:rPr lang="ru-RU" sz="1400" dirty="0" err="1" smtClean="0">
                <a:hlinkClick r:id="rId4" tooltip="Боєприпаси"/>
              </a:rPr>
              <a:t>боєприпасів</a:t>
            </a:r>
            <a:r>
              <a:rPr lang="ru-RU" sz="1400" dirty="0" smtClean="0"/>
              <a:t> 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бойових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приладів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засобами</a:t>
            </a:r>
            <a:r>
              <a:rPr lang="ru-RU" sz="1400" dirty="0" smtClean="0"/>
              <a:t> доставки, </a:t>
            </a:r>
            <a:r>
              <a:rPr lang="ru-RU" sz="1400" dirty="0" err="1" smtClean="0"/>
              <a:t>споряджені</a:t>
            </a:r>
            <a:r>
              <a:rPr lang="ru-RU" sz="1400" dirty="0" smtClean="0"/>
              <a:t> </a:t>
            </a:r>
            <a:r>
              <a:rPr lang="ru-RU" sz="1400" dirty="0" err="1" smtClean="0"/>
              <a:t>біологічними</a:t>
            </a:r>
            <a:r>
              <a:rPr lang="ru-RU" sz="1400" dirty="0" smtClean="0"/>
              <a:t> </a:t>
            </a:r>
            <a:r>
              <a:rPr lang="ru-RU" sz="1400" dirty="0" err="1" smtClean="0"/>
              <a:t>засобами</a:t>
            </a:r>
            <a:r>
              <a:rPr lang="ru-RU" sz="1400" dirty="0" smtClean="0"/>
              <a:t>. </a:t>
            </a:r>
            <a:r>
              <a:rPr lang="ru-RU" sz="1400" dirty="0" err="1" smtClean="0"/>
              <a:t>Біологічна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зброя</a:t>
            </a:r>
            <a:r>
              <a:rPr lang="ru-RU" sz="1400" dirty="0" smtClean="0"/>
              <a:t> </a:t>
            </a:r>
            <a:r>
              <a:rPr lang="ru-RU" sz="1400" dirty="0" err="1" smtClean="0"/>
              <a:t>призначена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масового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ураження</a:t>
            </a:r>
            <a:r>
              <a:rPr lang="ru-RU" sz="1400" dirty="0" smtClean="0"/>
              <a:t> </a:t>
            </a:r>
            <a:r>
              <a:rPr lang="ru-RU" sz="1400" dirty="0" smtClean="0">
                <a:hlinkClick r:id="rId5" tooltip="Людина"/>
              </a:rPr>
              <a:t>людей</a:t>
            </a:r>
            <a:r>
              <a:rPr lang="ru-RU" sz="1400" dirty="0" smtClean="0"/>
              <a:t>, </a:t>
            </a:r>
            <a:r>
              <a:rPr lang="ru-RU" sz="1400" dirty="0" err="1" smtClean="0">
                <a:hlinkClick r:id="rId6" tooltip="Тварини"/>
              </a:rPr>
              <a:t>тварин</a:t>
            </a:r>
            <a:r>
              <a:rPr lang="ru-RU" sz="1400" dirty="0" err="1" smtClean="0"/>
              <a:t>,</a:t>
            </a:r>
            <a:r>
              <a:rPr lang="ru-RU" sz="1400" dirty="0" err="1" smtClean="0">
                <a:hlinkClick r:id="rId7" tooltip="Рослини"/>
              </a:rPr>
              <a:t>рослин</a:t>
            </a:r>
            <a:r>
              <a:rPr lang="ru-RU" sz="1400" dirty="0" smtClean="0"/>
              <a:t> та </a:t>
            </a:r>
            <a:r>
              <a:rPr lang="ru-RU" sz="1400" dirty="0" err="1" smtClean="0"/>
              <a:t>деяких</a:t>
            </a:r>
            <a:r>
              <a:rPr lang="ru-RU" sz="1400" dirty="0" smtClean="0"/>
              <a:t> </a:t>
            </a:r>
            <a:r>
              <a:rPr lang="ru-RU" sz="1400" dirty="0" err="1" smtClean="0"/>
              <a:t>видів</a:t>
            </a:r>
            <a:r>
              <a:rPr lang="ru-RU" sz="1400" dirty="0" smtClean="0"/>
              <a:t> </a:t>
            </a:r>
            <a:r>
              <a:rPr lang="ru-RU" sz="1400" dirty="0" err="1" smtClean="0"/>
              <a:t>воєнного</a:t>
            </a:r>
            <a:r>
              <a:rPr lang="ru-RU" sz="1400" dirty="0" smtClean="0"/>
              <a:t> майна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спорядження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До </a:t>
            </a:r>
            <a:r>
              <a:rPr lang="ru-RU" sz="1400" dirty="0" err="1" smtClean="0"/>
              <a:t>біологічної</a:t>
            </a:r>
            <a:r>
              <a:rPr lang="ru-RU" sz="1400" dirty="0" smtClean="0"/>
              <a:t> </a:t>
            </a:r>
            <a:r>
              <a:rPr lang="ru-RU" sz="1400" dirty="0" err="1" smtClean="0"/>
              <a:t>зброї</a:t>
            </a:r>
            <a:r>
              <a:rPr lang="ru-RU" sz="1400" dirty="0" smtClean="0"/>
              <a:t> </a:t>
            </a:r>
            <a:r>
              <a:rPr lang="ru-RU" sz="1400" dirty="0" err="1" smtClean="0"/>
              <a:t>відносяться</a:t>
            </a:r>
            <a:r>
              <a:rPr lang="ru-RU" sz="1400" dirty="0" smtClean="0"/>
              <a:t> </a:t>
            </a:r>
            <a:r>
              <a:rPr lang="ru-RU" sz="1400" dirty="0" err="1" smtClean="0"/>
              <a:t>деякі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види</a:t>
            </a:r>
            <a:r>
              <a:rPr lang="ru-RU" sz="1400" dirty="0" smtClean="0"/>
              <a:t> </a:t>
            </a:r>
            <a:r>
              <a:rPr lang="ru-RU" sz="1400" dirty="0" err="1" smtClean="0"/>
              <a:t>хвороботвірних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мікроорганізмів</a:t>
            </a:r>
            <a:r>
              <a:rPr lang="ru-RU" sz="1400" dirty="0" smtClean="0"/>
              <a:t>, </a:t>
            </a:r>
            <a:r>
              <a:rPr lang="ru-RU" sz="1400" dirty="0" err="1" smtClean="0"/>
              <a:t>які</a:t>
            </a:r>
            <a:r>
              <a:rPr lang="ru-RU" sz="1400" dirty="0" smtClean="0"/>
              <a:t> </a:t>
            </a:r>
            <a:r>
              <a:rPr lang="ru-RU" sz="1400" dirty="0" err="1" smtClean="0"/>
              <a:t>здатні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викликати</a:t>
            </a:r>
            <a:r>
              <a:rPr lang="ru-RU" sz="1400" dirty="0" smtClean="0"/>
              <a:t> </a:t>
            </a:r>
            <a:r>
              <a:rPr lang="ru-RU" sz="1400" dirty="0" err="1" smtClean="0"/>
              <a:t>інфекційні</a:t>
            </a:r>
            <a:r>
              <a:rPr lang="ru-RU" sz="1400" dirty="0" smtClean="0"/>
              <a:t> </a:t>
            </a:r>
            <a:r>
              <a:rPr lang="ru-RU" sz="1400" dirty="0" err="1" smtClean="0"/>
              <a:t>захворювання</a:t>
            </a:r>
            <a:r>
              <a:rPr lang="ru-RU" sz="1400" dirty="0" smtClean="0"/>
              <a:t> у людей (</a:t>
            </a:r>
            <a:r>
              <a:rPr lang="ru-RU" sz="1400" dirty="0" err="1" smtClean="0">
                <a:hlinkClick r:id="rId8" tooltip="Бактерії"/>
              </a:rPr>
              <a:t>бактерії</a:t>
            </a:r>
            <a:r>
              <a:rPr lang="ru-RU" sz="1400" dirty="0" smtClean="0"/>
              <a:t>, </a:t>
            </a:r>
            <a:r>
              <a:rPr lang="ru-RU" sz="1400" dirty="0" err="1" smtClean="0">
                <a:hlinkClick r:id="rId9" tooltip="Віруси"/>
              </a:rPr>
              <a:t>віруси</a:t>
            </a:r>
            <a:r>
              <a:rPr lang="ru-RU" sz="1400" dirty="0" smtClean="0"/>
              <a:t>, </a:t>
            </a:r>
            <a:r>
              <a:rPr lang="ru-RU" sz="1400" dirty="0" smtClean="0">
                <a:hlinkClick r:id="rId10" tooltip="Грибки (ще не написана)"/>
              </a:rPr>
              <a:t>грибки</a:t>
            </a:r>
            <a:r>
              <a:rPr lang="ru-RU" sz="1400" dirty="0" smtClean="0"/>
              <a:t> </a:t>
            </a:r>
            <a:r>
              <a:rPr lang="ru-RU" sz="1400" dirty="0" err="1" smtClean="0"/>
              <a:t>і</a:t>
            </a:r>
            <a:r>
              <a:rPr lang="ru-RU" sz="1400" dirty="0" smtClean="0"/>
              <a:t> </a:t>
            </a:r>
            <a:r>
              <a:rPr lang="ru-RU" sz="1400" dirty="0" err="1" smtClean="0">
                <a:hlinkClick r:id="rId11" tooltip="Токсини"/>
              </a:rPr>
              <a:t>токсини</a:t>
            </a:r>
            <a:r>
              <a:rPr lang="ru-RU" sz="1400" dirty="0" smtClean="0"/>
              <a:t>).</a:t>
            </a:r>
          </a:p>
        </p:txBody>
      </p:sp>
      <p:pic>
        <p:nvPicPr>
          <p:cNvPr id="9218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90600" y="1676400"/>
            <a:ext cx="2667000" cy="1676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Наслідки</a:t>
            </a:r>
            <a:br>
              <a:rPr lang="uk-UA" dirty="0" smtClean="0">
                <a:solidFill>
                  <a:srgbClr val="FF0000"/>
                </a:solidFill>
              </a:rPr>
            </a:b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Біологічної зброї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bbc.co.uk/worldservice/assets/images/2010/03/22/100322064442_100322004941_226x170_b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25146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rogmo.com.ua/images/stories/gmodn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3806825" cy="201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t.ua/img/st_img/2001/365/foto-32641-316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267200"/>
            <a:ext cx="2590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4953000"/>
            <a:ext cx="1905000" cy="1181101"/>
          </a:xfrm>
          <a:prstGeom prst="rect">
            <a:avLst/>
          </a:prstGeom>
          <a:noFill/>
        </p:spPr>
      </p:pic>
      <p:pic>
        <p:nvPicPr>
          <p:cNvPr id="8196" name="Picture 4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716473">
            <a:off x="381000" y="48768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uk-UA" dirty="0" smtClean="0">
                <a:solidFill>
                  <a:srgbClr val="00B0F0"/>
                </a:solidFill>
              </a:rPr>
              <a:t>Хімічна зброя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http://upload.wikimedia.org/wikipedia/commons/thumb/0/09/Poison_gas_attack.jpg/300px-Poison_gas_attac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362200"/>
            <a:ext cx="4267200" cy="2537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4600" y="5181600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 </a:t>
            </a:r>
            <a:r>
              <a:rPr lang="ru-RU" b="1" u="sng" dirty="0" err="1" smtClean="0">
                <a:solidFill>
                  <a:srgbClr val="C00000"/>
                </a:solidFill>
              </a:rPr>
              <a:t>Хімічна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</a:rPr>
              <a:t>зброя</a:t>
            </a:r>
            <a:r>
              <a:rPr lang="ru-RU" b="1" u="sng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зброя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ураження</a:t>
            </a:r>
            <a:r>
              <a:rPr lang="ru-RU" dirty="0" smtClean="0"/>
              <a:t>, </a:t>
            </a: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токсичних</a:t>
            </a:r>
            <a:r>
              <a:rPr lang="ru-RU" dirty="0" smtClean="0"/>
              <a:t> </a:t>
            </a:r>
            <a:r>
              <a:rPr lang="ru-RU" dirty="0" err="1" smtClean="0"/>
              <a:t>властивостях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отруйних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</p:txBody>
      </p:sp>
      <p:pic>
        <p:nvPicPr>
          <p:cNvPr id="7170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228600"/>
            <a:ext cx="1905000" cy="1181101"/>
          </a:xfrm>
          <a:prstGeom prst="rect">
            <a:avLst/>
          </a:prstGeom>
          <a:noFill/>
        </p:spPr>
      </p:pic>
      <p:pic>
        <p:nvPicPr>
          <p:cNvPr id="7172" name="Picture 4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549862">
            <a:off x="0" y="152400"/>
            <a:ext cx="1905000" cy="1181101"/>
          </a:xfrm>
          <a:prstGeom prst="rect">
            <a:avLst/>
          </a:prstGeom>
          <a:noFill/>
        </p:spPr>
      </p:pic>
      <p:pic>
        <p:nvPicPr>
          <p:cNvPr id="7174" name="Picture 6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1905000" cy="1181101"/>
          </a:xfrm>
          <a:prstGeom prst="rect">
            <a:avLst/>
          </a:prstGeom>
          <a:noFill/>
        </p:spPr>
      </p:pic>
      <p:pic>
        <p:nvPicPr>
          <p:cNvPr id="7176" name="Picture 8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76400"/>
            <a:ext cx="1905000" cy="1181101"/>
          </a:xfrm>
          <a:prstGeom prst="rect">
            <a:avLst/>
          </a:prstGeom>
          <a:noFill/>
        </p:spPr>
      </p:pic>
      <p:pic>
        <p:nvPicPr>
          <p:cNvPr id="7178" name="Picture 10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590800"/>
            <a:ext cx="1905000" cy="1181101"/>
          </a:xfrm>
          <a:prstGeom prst="rect">
            <a:avLst/>
          </a:prstGeom>
          <a:noFill/>
        </p:spPr>
      </p:pic>
      <p:pic>
        <p:nvPicPr>
          <p:cNvPr id="7180" name="Picture 1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29000"/>
            <a:ext cx="1905000" cy="1181101"/>
          </a:xfrm>
          <a:prstGeom prst="rect">
            <a:avLst/>
          </a:prstGeom>
          <a:noFill/>
        </p:spPr>
      </p:pic>
      <p:pic>
        <p:nvPicPr>
          <p:cNvPr id="7182" name="Picture 14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267200"/>
            <a:ext cx="1905000" cy="1181101"/>
          </a:xfrm>
          <a:prstGeom prst="rect">
            <a:avLst/>
          </a:prstGeom>
          <a:noFill/>
        </p:spPr>
      </p:pic>
      <p:pic>
        <p:nvPicPr>
          <p:cNvPr id="7184" name="Picture 16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5105400"/>
            <a:ext cx="1905000" cy="11811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80" y="1306218"/>
            <a:ext cx="4014720" cy="2612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81" y="305312"/>
            <a:ext cx="8228160" cy="1144921"/>
          </a:xfrm>
          <a:ln/>
        </p:spPr>
        <p:txBody>
          <a:bodyPr tIns="25145"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dirty="0" err="1">
                <a:solidFill>
                  <a:srgbClr val="FFC000"/>
                </a:solidFill>
              </a:rPr>
              <a:t>Перше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застосування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хімічної</a:t>
            </a:r>
            <a:r>
              <a:rPr lang="de-DE" dirty="0">
                <a:solidFill>
                  <a:srgbClr val="FFC000"/>
                </a:solidFill>
              </a:rPr>
              <a:t> </a:t>
            </a:r>
            <a:r>
              <a:rPr lang="de-DE" dirty="0" err="1">
                <a:solidFill>
                  <a:srgbClr val="FFC000"/>
                </a:solidFill>
              </a:rPr>
              <a:t>зброї</a:t>
            </a:r>
            <a:endParaRPr lang="de-DE" dirty="0">
              <a:solidFill>
                <a:srgbClr val="FFC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6480" y="3969057"/>
            <a:ext cx="4014720" cy="2158787"/>
          </a:xfrm>
          <a:ln/>
        </p:spPr>
        <p:txBody>
          <a:bodyPr tIns="13715"/>
          <a:lstStyle/>
          <a:p>
            <a:pPr indent="-30672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2200" dirty="0" err="1"/>
              <a:t>Застосування</a:t>
            </a:r>
            <a:r>
              <a:rPr lang="de-DE" sz="2200" dirty="0"/>
              <a:t> </a:t>
            </a:r>
            <a:r>
              <a:rPr lang="de-DE" sz="2200" dirty="0" err="1"/>
              <a:t>хлору</a:t>
            </a:r>
            <a:r>
              <a:rPr lang="de-DE" sz="2200" dirty="0"/>
              <a:t> у І </a:t>
            </a:r>
            <a:r>
              <a:rPr lang="de-DE" sz="2200" dirty="0" err="1"/>
              <a:t>світовій</a:t>
            </a:r>
            <a:r>
              <a:rPr lang="de-DE" sz="2200" dirty="0"/>
              <a:t> </a:t>
            </a:r>
            <a:r>
              <a:rPr lang="de-DE" sz="2200" dirty="0" err="1"/>
              <a:t>війні</a:t>
            </a:r>
            <a:endParaRPr lang="de-DE" sz="2200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72800" y="1604329"/>
            <a:ext cx="4014720" cy="45263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8287" rIns="0" bIns="0"/>
          <a:lstStyle/>
          <a:p>
            <a:pPr>
              <a:lnSpc>
                <a:spcPct val="95000"/>
              </a:lnSpc>
              <a:spcAft>
                <a:spcPts val="1293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Під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час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другої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Іпрської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битви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на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території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Бельгії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німецьке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командування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вперше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віддало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наказ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про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застосування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отруйного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газу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 – </a:t>
            </a:r>
            <a:r>
              <a:rPr lang="de-DE" sz="2900" dirty="0" err="1">
                <a:solidFill>
                  <a:srgbClr val="000000"/>
                </a:solidFill>
                <a:latin typeface="Times New Roman" pitchFamily="16" charset="0"/>
              </a:rPr>
              <a:t>хлору</a:t>
            </a:r>
            <a:r>
              <a:rPr lang="de-DE" sz="2900" dirty="0">
                <a:solidFill>
                  <a:srgbClr val="000000"/>
                </a:solidFill>
                <a:latin typeface="Times New Roman" pitchFamily="16" charset="0"/>
              </a:rPr>
              <a:t>. </a:t>
            </a:r>
          </a:p>
        </p:txBody>
      </p:sp>
      <p:pic>
        <p:nvPicPr>
          <p:cNvPr id="6" name="Picture 2" descr="http://upload.wikimedia.org/wikipedia/commons/thumb/8/84/VM-3D-balls.png/200px-VM-3D-ball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4541520"/>
            <a:ext cx="3429000" cy="212598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 additive="repl">
                                        <p:cTn id="6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311</Words>
  <Application>Microsoft Office PowerPoint</Application>
  <PresentationFormat>Экран (4:3)</PresentationFormat>
  <Paragraphs>50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Презентация PowerPoint</vt:lpstr>
      <vt:lpstr>Зброя масового ураження </vt:lpstr>
      <vt:lpstr>Ядерна Зброя</vt:lpstr>
      <vt:lpstr>  Вибухи ядерної Зброї </vt:lpstr>
      <vt:lpstr> Види вибухів ядерної зброї</vt:lpstr>
      <vt:lpstr>Біологічна зброя </vt:lpstr>
      <vt:lpstr>Наслідки Біологічної зброї</vt:lpstr>
      <vt:lpstr> Хімічна зброя </vt:lpstr>
      <vt:lpstr>Перше застосування хімічної зброї</vt:lpstr>
      <vt:lpstr>ОР шкірнонаривної дії</vt:lpstr>
      <vt:lpstr>ОР загальноотруйної дії</vt:lpstr>
      <vt:lpstr>Інфразвукова зброя </vt:lpstr>
      <vt:lpstr>Електромагнітна зброя </vt:lpstr>
      <vt:lpstr> Електромагнітна зброя Зброя майбутнього </vt:lpstr>
      <vt:lpstr>Генетична зброя</vt:lpstr>
      <vt:lpstr>Інформаційна зброя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Зброя масового ураження </dc:title>
  <cp:lastModifiedBy>Юлия</cp:lastModifiedBy>
  <cp:revision>28</cp:revision>
  <dcterms:modified xsi:type="dcterms:W3CDTF">2014-04-02T17:31:23Z</dcterms:modified>
</cp:coreProperties>
</file>