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5CF-F5E8-4E5E-8852-6360E8C3355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5E9F-F7A8-4A05-8562-B08E1A372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5CF-F5E8-4E5E-8852-6360E8C3355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5E9F-F7A8-4A05-8562-B08E1A37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5CF-F5E8-4E5E-8852-6360E8C3355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5E9F-F7A8-4A05-8562-B08E1A37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5CF-F5E8-4E5E-8852-6360E8C3355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5E9F-F7A8-4A05-8562-B08E1A37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5CF-F5E8-4E5E-8852-6360E8C3355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875E9F-F7A8-4A05-8562-B08E1A37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5CF-F5E8-4E5E-8852-6360E8C3355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5E9F-F7A8-4A05-8562-B08E1A37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5CF-F5E8-4E5E-8852-6360E8C3355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5E9F-F7A8-4A05-8562-B08E1A37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5CF-F5E8-4E5E-8852-6360E8C3355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5E9F-F7A8-4A05-8562-B08E1A37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5CF-F5E8-4E5E-8852-6360E8C3355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5E9F-F7A8-4A05-8562-B08E1A37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5CF-F5E8-4E5E-8852-6360E8C3355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5E9F-F7A8-4A05-8562-B08E1A37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5CF-F5E8-4E5E-8852-6360E8C3355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5E9F-F7A8-4A05-8562-B08E1A37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A345CF-F5E8-4E5E-8852-6360E8C3355F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875E9F-F7A8-4A05-8562-B08E1A372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mage.zn.ua/media/images/original/Nov2011/38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4414" y="0"/>
            <a:ext cx="67655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err="1"/>
              <a:t>Р</a:t>
            </a:r>
            <a:r>
              <a:rPr lang="ru-RU" sz="5400" b="1" dirty="0" err="1" smtClean="0"/>
              <a:t>адіаційне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ураження</a:t>
            </a:r>
            <a:endParaRPr lang="ru-RU" sz="54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007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err="1" smtClean="0"/>
              <a:t>Здійснення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запобіжних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запобігають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дозових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навантажень</a:t>
            </a:r>
            <a:r>
              <a:rPr lang="ru-RU" sz="2400" dirty="0" smtClean="0"/>
              <a:t>: </a:t>
            </a:r>
            <a:r>
              <a:rPr lang="ru-RU" sz="2400" dirty="0" err="1" smtClean="0"/>
              <a:t>укриття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евакуація</a:t>
            </a:r>
            <a:r>
              <a:rPr lang="ru-RU" sz="2400" dirty="0" smtClean="0"/>
              <a:t>, </a:t>
            </a:r>
            <a:r>
              <a:rPr lang="ru-RU" sz="2400" dirty="0" err="1" smtClean="0"/>
              <a:t>обмеження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забрудненими</a:t>
            </a:r>
            <a:r>
              <a:rPr lang="ru-RU" sz="2400" dirty="0" smtClean="0"/>
              <a:t> продуктами, особливо молоком. </a:t>
            </a:r>
            <a:endParaRPr lang="ru-RU" sz="2400" dirty="0"/>
          </a:p>
        </p:txBody>
      </p:sp>
      <p:pic>
        <p:nvPicPr>
          <p:cNvPr id="82946" name="Picture 2" descr="http://vseslova.com.ua/images/bse/0008/86293/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48317" cy="4500570"/>
          </a:xfrm>
          <a:prstGeom prst="rect">
            <a:avLst/>
          </a:prstGeom>
          <a:noFill/>
        </p:spPr>
      </p:pic>
      <p:pic>
        <p:nvPicPr>
          <p:cNvPr id="82948" name="Picture 4" descr="http://pidruchniki.ws/imag/bgd/steb_cocz/image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0"/>
            <a:ext cx="5857884" cy="4500570"/>
          </a:xfrm>
          <a:prstGeom prst="rect">
            <a:avLst/>
          </a:prstGeom>
          <a:noFill/>
        </p:spPr>
      </p:pic>
      <p:pic>
        <p:nvPicPr>
          <p:cNvPr id="82950" name="Picture 6" descr="http://2.bp.blogspot.com/_g-swsY4GJt4/SrkPJwUvd-I/AAAAAAAAAFg/5oqJXMf_Z_I/s400/HealthyFoo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071786"/>
            <a:ext cx="6527993" cy="3786214"/>
          </a:xfrm>
          <a:prstGeom prst="rect">
            <a:avLst/>
          </a:prstGeom>
          <a:noFill/>
        </p:spPr>
      </p:pic>
      <p:pic>
        <p:nvPicPr>
          <p:cNvPr id="82952" name="Picture 8" descr="http://intranet.tdmu.edu.ua/data/kafedra/internal/med_catastrof/classes_stud/uk/stomat/ptn/%D0%BC%D0%B5%D0%B4%D0%B8%D1%86%D0%B8%D0%BD%D0%B0%20%D0%BD%D0%B0%D0%B4%D0%B7%D0%B2%D0%B8%D1%87%D0%B0%D0%B9%D0%BD%D0%B8%D1%85%20%D1%81%D0%B8%D1%82%D1%83%D0%B0%D1%86%D1%96%D0%B9/4/%D0%9C%D0%B0%D1%82%20%D0%BF%D1%96%D0%B4%D0%B3%20-%205.files/image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43050"/>
            <a:ext cx="9144000" cy="4418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3103126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Проведення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йодної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профілактики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(метод йодного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розведення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):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дорослі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- 125 мг /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сут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стабільного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йоду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діти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до 2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років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- 40 мг /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сут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стабільного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йоду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відсутності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готових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препаратів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дорослі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- 5 кап. 5% спиртового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розчину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йоду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діти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- 1 - 2 кап. 5% спиртового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розчину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йоду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можна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додати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 молоко)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профілактика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триває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менше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8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!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Профілактичне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застосування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ферраціна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(4 г /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зв'язування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цезію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інших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рідкоземельних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металів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 ШКТ. </a:t>
            </a:r>
          </a:p>
        </p:txBody>
      </p:sp>
      <p:pic>
        <p:nvPicPr>
          <p:cNvPr id="84996" name="Picture 4" descr="http://ohmatdit.com.ua/wp-content/uploads/y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7259" cy="2786058"/>
          </a:xfrm>
          <a:prstGeom prst="rect">
            <a:avLst/>
          </a:prstGeom>
          <a:noFill/>
        </p:spPr>
      </p:pic>
      <p:pic>
        <p:nvPicPr>
          <p:cNvPr id="84998" name="Picture 6" descr="http://artofwar.ru/img/m/maa/text_0400/apt.indsoderz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"/>
            <a:ext cx="4429124" cy="33218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Arial" charset="0"/>
                <a:cs typeface="Arial" charset="0"/>
              </a:rPr>
              <a:t>	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Змивання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радіоактивних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речовин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шкіри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слизових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оболонок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lang="ru-RU" sz="2000" b="1" dirty="0" err="1"/>
              <a:t>М</a:t>
            </a:r>
            <a:r>
              <a:rPr lang="ru-RU" sz="2000" b="1" dirty="0" err="1" smtClean="0"/>
              <a:t>еханічний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спосіб</a:t>
            </a:r>
            <a:r>
              <a:rPr lang="ru-RU" sz="2000" b="1" dirty="0" smtClean="0"/>
              <a:t>: </a:t>
            </a:r>
          </a:p>
          <a:p>
            <a:pPr lvl="1"/>
            <a:r>
              <a:rPr lang="ru-RU" sz="2000" b="1" dirty="0" smtClean="0"/>
              <a:t>за </a:t>
            </a:r>
            <a:r>
              <a:rPr lang="ru-RU" sz="2000" b="1" dirty="0" err="1" smtClean="0"/>
              <a:t>допомогою</a:t>
            </a:r>
            <a:r>
              <a:rPr lang="ru-RU" sz="2000" b="1" dirty="0" smtClean="0"/>
              <a:t> липких </a:t>
            </a:r>
            <a:r>
              <a:rPr lang="ru-RU" sz="2000" b="1" dirty="0" err="1" smtClean="0"/>
              <a:t>пластирів</a:t>
            </a:r>
            <a:r>
              <a:rPr lang="ru-RU" sz="2000" b="1" dirty="0" smtClean="0"/>
              <a:t> </a:t>
            </a:r>
          </a:p>
          <a:p>
            <a:pPr lvl="1"/>
            <a:r>
              <a:rPr lang="ru-RU" sz="2000" b="1" dirty="0" smtClean="0"/>
              <a:t>за </a:t>
            </a:r>
            <a:r>
              <a:rPr lang="ru-RU" sz="2000" b="1" dirty="0" err="1" smtClean="0"/>
              <a:t>допомогою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індиферентних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порошків</a:t>
            </a:r>
            <a:r>
              <a:rPr lang="ru-RU" sz="2000" b="1" dirty="0" smtClean="0"/>
              <a:t> </a:t>
            </a:r>
          </a:p>
          <a:p>
            <a:pPr lvl="1"/>
            <a:r>
              <a:rPr lang="ru-RU" sz="2000" b="1" dirty="0" smtClean="0"/>
              <a:t>за </a:t>
            </a:r>
            <a:r>
              <a:rPr lang="ru-RU" sz="2000" b="1" dirty="0" err="1" smtClean="0"/>
              <a:t>допомогою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ватно-марлевих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тампонів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		</a:t>
            </a:r>
            <a:r>
              <a:rPr lang="ru-RU" sz="2000" b="1" dirty="0" err="1" smtClean="0"/>
              <a:t>хімічний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спосіб</a:t>
            </a:r>
            <a:r>
              <a:rPr lang="ru-RU" sz="2000" b="1" dirty="0" smtClean="0"/>
              <a:t>:</a:t>
            </a:r>
          </a:p>
          <a:p>
            <a:r>
              <a:rPr lang="ru-RU" sz="2000" b="1" dirty="0" smtClean="0"/>
              <a:t> </a:t>
            </a:r>
            <a:r>
              <a:rPr lang="ru-RU" sz="2000" b="1" dirty="0" err="1" smtClean="0"/>
              <a:t>обробка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дезактивуючий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розчинами</a:t>
            </a:r>
            <a:r>
              <a:rPr lang="ru-RU" sz="2000" b="1" dirty="0" smtClean="0"/>
              <a:t>: </a:t>
            </a:r>
          </a:p>
          <a:p>
            <a:pPr lvl="1"/>
            <a:r>
              <a:rPr lang="ru-RU" sz="2000" b="1" dirty="0" smtClean="0"/>
              <a:t>препарат "Захист-7" </a:t>
            </a:r>
          </a:p>
          <a:p>
            <a:pPr lvl="1"/>
            <a:r>
              <a:rPr lang="ru-RU" sz="2000" b="1" dirty="0" err="1" smtClean="0"/>
              <a:t>Деконтамін</a:t>
            </a:r>
            <a:r>
              <a:rPr lang="ru-RU" sz="2000" b="1" dirty="0" smtClean="0"/>
              <a:t> </a:t>
            </a:r>
          </a:p>
          <a:p>
            <a:pPr lvl="1"/>
            <a:r>
              <a:rPr lang="ru-RU" sz="2000" b="1" dirty="0" smtClean="0"/>
              <a:t>пасти 11, 11 Б, 6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Надання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невідкладної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допомоги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опіках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пораненнях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порушеннях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серцево-судинної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діяльності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86025" name="Picture 9" descr="http://c.a.d-cd.net/afdc748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55"/>
            <a:ext cx="9144000" cy="6848745"/>
          </a:xfrm>
          <a:prstGeom prst="rect">
            <a:avLst/>
          </a:prstGeom>
          <a:noFill/>
        </p:spPr>
      </p:pic>
      <p:pic>
        <p:nvPicPr>
          <p:cNvPr id="86023" name="Picture 7" descr="http://upload.wikimedia.org/wikipedia/commons/1/17/%D0%90%D0%BF%D1%82%D0%B5%D1%87%D0%BA%D0%B0_%D0%B8%D0%BD%D0%B4%D0%B8%D0%B2%D0%B8%D0%B4%D1%83%D0%B0%D0%BB%D1%8C%D0%BD%D0%B0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0"/>
            <a:ext cx="7048500" cy="5286375"/>
          </a:xfrm>
          <a:prstGeom prst="rect">
            <a:avLst/>
          </a:prstGeom>
          <a:noFill/>
        </p:spPr>
      </p:pic>
      <p:pic>
        <p:nvPicPr>
          <p:cNvPr id="86021" name="Picture 5" descr="http://nashaplaneta.net/articles/images/safety-health-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36324" cy="45720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256"/>
            <a:ext cx="8358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Радіаційне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променеве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ураження</a:t>
            </a:r>
            <a:r>
              <a:rPr lang="ru-RU" sz="2400" dirty="0" smtClean="0"/>
              <a:t> — </a:t>
            </a:r>
            <a:r>
              <a:rPr lang="ru-RU" sz="2400" dirty="0" err="1" smtClean="0"/>
              <a:t>ушкодження</a:t>
            </a:r>
            <a:r>
              <a:rPr lang="ru-RU" sz="2400" dirty="0" smtClean="0"/>
              <a:t> органа, </a:t>
            </a:r>
            <a:r>
              <a:rPr lang="ru-RU" sz="2400" dirty="0" err="1" smtClean="0"/>
              <a:t>тканини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спричинене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іонізуючого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 видами </a:t>
            </a:r>
            <a:r>
              <a:rPr lang="ru-RU" sz="2400" dirty="0" err="1" smtClean="0"/>
              <a:t>випромінювання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 — </a:t>
            </a:r>
            <a:r>
              <a:rPr lang="ru-RU" sz="2400" dirty="0" err="1" smtClean="0"/>
              <a:t>інфрачервоного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ультрафіолетового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 </a:t>
            </a:r>
            <a:r>
              <a:rPr lang="ru-RU" sz="2400" dirty="0" err="1" smtClean="0"/>
              <a:t>Зумовлене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найчастіше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біологічною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дією</a:t>
            </a:r>
            <a:r>
              <a:rPr lang="ru-RU" sz="2400" dirty="0" smtClean="0"/>
              <a:t> </a:t>
            </a:r>
            <a:r>
              <a:rPr lang="ru-RU" sz="2400" dirty="0" err="1" smtClean="0"/>
              <a:t>іонізуючого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2466" name="Picture 2" descr="http://old.tnpu.edu.ua/kurs/385/t2.htm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6500858" cy="37448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profpathology.dn.ua/Posobie1/___________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292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err="1" smtClean="0"/>
              <a:t>Стохастичні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наслідки</a:t>
            </a:r>
            <a:r>
              <a:rPr lang="ru-RU" sz="2400" dirty="0" smtClean="0"/>
              <a:t> </a:t>
            </a:r>
            <a:r>
              <a:rPr lang="ru-RU" sz="2400" dirty="0" err="1" smtClean="0"/>
              <a:t>опромінення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пов'язані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довгостроковим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опроміненням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мінімальному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радіації</a:t>
            </a:r>
            <a:r>
              <a:rPr lang="ru-RU" sz="2400" dirty="0" smtClean="0"/>
              <a:t> (сама </a:t>
            </a:r>
            <a:r>
              <a:rPr lang="ru-RU" sz="2400" dirty="0" err="1" smtClean="0"/>
              <a:t>назва</a:t>
            </a:r>
            <a:r>
              <a:rPr lang="ru-RU" sz="2400" dirty="0" smtClean="0"/>
              <a:t> «</a:t>
            </a:r>
            <a:r>
              <a:rPr lang="ru-RU" sz="2400" dirty="0" err="1" smtClean="0"/>
              <a:t>стохастичний</a:t>
            </a:r>
            <a:r>
              <a:rPr lang="ru-RU" sz="2400" dirty="0" smtClean="0"/>
              <a:t>» </a:t>
            </a:r>
            <a:r>
              <a:rPr lang="ru-RU" sz="2400" dirty="0" err="1" smtClean="0"/>
              <a:t>означає</a:t>
            </a:r>
            <a:r>
              <a:rPr lang="ru-RU" sz="2400" dirty="0" smtClean="0"/>
              <a:t> </a:t>
            </a:r>
            <a:r>
              <a:rPr lang="ru-RU" sz="2400" dirty="0" err="1" smtClean="0"/>
              <a:t>ймовірність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чого-небудь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78850" name="Picture 2" descr="http://upload.wikimedia.org/wikipedia/commons/thumb/e/ee/High-Grade_SIL.jpg/250px-High-Grade_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357686" cy="37824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214290"/>
            <a:ext cx="2406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Р</a:t>
            </a:r>
            <a:r>
              <a:rPr lang="ru-RU" sz="4400" b="1" dirty="0" smtClean="0">
                <a:solidFill>
                  <a:srgbClr val="C00000"/>
                </a:solidFill>
                <a:cs typeface="Aharoni" pitchFamily="2" charset="-79"/>
              </a:rPr>
              <a:t>ак</a:t>
            </a:r>
            <a:endParaRPr lang="ru-RU" sz="4400" b="1" dirty="0">
              <a:solidFill>
                <a:srgbClr val="C00000"/>
              </a:solidFill>
              <a:cs typeface="Aharoni" pitchFamily="2" charset="-79"/>
            </a:endParaRPr>
          </a:p>
        </p:txBody>
      </p:sp>
      <p:pic>
        <p:nvPicPr>
          <p:cNvPr id="78852" name="Picture 4" descr="http://upload.wikimedia.org/wikipedia/commons/c/ca/Claviceps_purpu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0"/>
            <a:ext cx="4171950" cy="52863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4572008"/>
            <a:ext cx="4407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</a:rPr>
              <a:t>клітинні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мутації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78854" name="Picture 6" descr="http://vse-pro-geny.com/uppload/Image/hvoroby/Hvoroba-Sharko-Mari-Tuta/kigtepodibna-no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466" y="-9544"/>
            <a:ext cx="5905534" cy="47244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err="1" smtClean="0"/>
              <a:t>Нестохастичні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здоров'я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пов'язані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опроміненням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інтенсивності</a:t>
            </a:r>
            <a:r>
              <a:rPr lang="ru-RU" sz="2400" dirty="0" smtClean="0"/>
              <a:t> – </a:t>
            </a:r>
            <a:r>
              <a:rPr lang="ru-RU" sz="2400" dirty="0" err="1" smtClean="0"/>
              <a:t>чим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інтенсивніший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радіації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організм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серйозніші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здоров'я</a:t>
            </a:r>
            <a:r>
              <a:rPr lang="ru-RU" sz="2400" dirty="0" smtClean="0"/>
              <a:t>. </a:t>
            </a:r>
            <a:r>
              <a:rPr lang="ru-RU" sz="2400" dirty="0" err="1" smtClean="0"/>
              <a:t>Короткострокове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інтенсивне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опромінення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гострим</a:t>
            </a:r>
            <a:r>
              <a:rPr lang="ru-RU" sz="2400" dirty="0" smtClean="0"/>
              <a:t> </a:t>
            </a:r>
            <a:r>
              <a:rPr lang="ru-RU" sz="2400" dirty="0" err="1" smtClean="0"/>
              <a:t>опроміненням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7826" name="Picture 2" descr="http://ridna.ua/wp-content/uploads/2013/04/cha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5817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latin typeface="+mj-lt"/>
              </a:rPr>
              <a:t>Променева хвороба</a:t>
            </a:r>
            <a:endParaRPr lang="uk-UA" sz="4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/>
              <a:t>Промене́ва хворо́ба</a:t>
            </a:r>
            <a:r>
              <a:rPr lang="vi-VN" sz="2400" dirty="0" smtClean="0"/>
              <a:t>— захворювання, що виникає в результаті одержання підвищеної дози радіації, включаючи опромінення рентгенівськими променями, гамма-променями, нейтронами й іншими видами ядерного випромінювання у вигляді опадів чи вибуху атомної бомби. Подібне випромінювання іонізує атоми тіла, виникає слабкість, нудота й інші симптоми.</a:t>
            </a:r>
            <a:endParaRPr lang="ru-RU" sz="2400" dirty="0"/>
          </a:p>
        </p:txBody>
      </p:sp>
      <p:pic>
        <p:nvPicPr>
          <p:cNvPr id="80898" name="Picture 2" descr="http://2.bp.blogspot.com/-Cu1iEglvUJ8/UXrUVUEGwZI/AAAAAAAAAsw/8RVbQie2lWU/s1600/98795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</p:spPr>
      </p:pic>
      <p:pic>
        <p:nvPicPr>
          <p:cNvPr id="80900" name="Picture 4" descr="http://www.truthmove.org/workspace/photos-content/ArtillerySh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394" y="0"/>
            <a:ext cx="3657606" cy="4572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C00000"/>
                </a:solidFill>
              </a:rPr>
              <a:t>Ступені</a:t>
            </a:r>
            <a:endParaRPr lang="ru-RU" sz="3200" b="1" i="1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	</a:t>
            </a:r>
            <a:r>
              <a:rPr lang="ru-RU" sz="2000" b="1" dirty="0" err="1" smtClean="0"/>
              <a:t>Променева</a:t>
            </a:r>
            <a:r>
              <a:rPr lang="ru-RU" sz="2000" b="1" dirty="0" smtClean="0"/>
              <a:t> хвороба 1-го (легкого) </a:t>
            </a:r>
            <a:r>
              <a:rPr lang="ru-RU" sz="2000" b="1" dirty="0" err="1" smtClean="0"/>
              <a:t>ступеня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виникає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загальній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експозиційній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дозі</a:t>
            </a:r>
            <a:r>
              <a:rPr lang="ru-RU" sz="2000" dirty="0" smtClean="0"/>
              <a:t> </a:t>
            </a:r>
            <a:r>
              <a:rPr lang="ru-RU" sz="2000" dirty="0" err="1" smtClean="0"/>
              <a:t>опромінення</a:t>
            </a:r>
            <a:r>
              <a:rPr lang="ru-RU" sz="2000" dirty="0" smtClean="0"/>
              <a:t> 100…200Р. </a:t>
            </a:r>
            <a:r>
              <a:rPr lang="ru-RU" sz="2000" dirty="0" err="1" smtClean="0"/>
              <a:t>Прихований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тривати</a:t>
            </a:r>
            <a:r>
              <a:rPr lang="ru-RU" sz="2000" dirty="0" smtClean="0"/>
              <a:t> 2-3 </a:t>
            </a:r>
            <a:r>
              <a:rPr lang="ru-RU" sz="2000" dirty="0" err="1" smtClean="0"/>
              <a:t>тижні</a:t>
            </a:r>
            <a:r>
              <a:rPr lang="ru-RU" sz="2000" dirty="0" smtClean="0"/>
              <a:t>,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з'являється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нездужання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загальна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слабкість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почуття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важкості</a:t>
            </a:r>
            <a:r>
              <a:rPr lang="ru-RU" sz="2000" dirty="0" smtClean="0"/>
              <a:t> в </a:t>
            </a:r>
            <a:r>
              <a:rPr lang="ru-RU" sz="2000" dirty="0" err="1" smtClean="0"/>
              <a:t>голові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стиснення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грудях, </a:t>
            </a:r>
            <a:r>
              <a:rPr lang="ru-RU" sz="2000" dirty="0" err="1" smtClean="0"/>
              <a:t>підвищення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пітливості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періодичне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. У </a:t>
            </a:r>
            <a:r>
              <a:rPr lang="ru-RU" sz="2000" dirty="0" err="1" smtClean="0"/>
              <a:t>крові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зменшується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лейкоцитів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	</a:t>
            </a:r>
            <a:r>
              <a:rPr lang="ru-RU" sz="2000" b="1" dirty="0" err="1" smtClean="0"/>
              <a:t>Променева</a:t>
            </a:r>
            <a:r>
              <a:rPr lang="ru-RU" sz="2000" b="1" dirty="0" smtClean="0"/>
              <a:t> хвороба 2-го (</a:t>
            </a:r>
            <a:r>
              <a:rPr lang="ru-RU" sz="2000" b="1" dirty="0" err="1" smtClean="0"/>
              <a:t>середнього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ступеня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виникає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загальній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експозиційній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дозі</a:t>
            </a:r>
            <a:r>
              <a:rPr lang="ru-RU" sz="2000" dirty="0" smtClean="0"/>
              <a:t> </a:t>
            </a:r>
            <a:r>
              <a:rPr lang="ru-RU" sz="2000" dirty="0" err="1" smtClean="0"/>
              <a:t>опромінення</a:t>
            </a:r>
            <a:r>
              <a:rPr lang="ru-RU" sz="2000" dirty="0" smtClean="0"/>
              <a:t> 200…400Р. </a:t>
            </a:r>
            <a:r>
              <a:rPr lang="ru-RU" sz="2000" dirty="0" err="1" smtClean="0"/>
              <a:t>Прихований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триває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 </a:t>
            </a:r>
            <a:r>
              <a:rPr lang="ru-RU" sz="2000" dirty="0" err="1" smtClean="0"/>
              <a:t>тижня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Проявляється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нездужання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розладу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, </a:t>
            </a:r>
            <a:r>
              <a:rPr lang="ru-RU" sz="2000" dirty="0" err="1" smtClean="0"/>
              <a:t>головних</a:t>
            </a:r>
            <a:r>
              <a:rPr lang="ru-RU" sz="2000" dirty="0" smtClean="0"/>
              <a:t> болях, </a:t>
            </a:r>
            <a:r>
              <a:rPr lang="ru-RU" sz="2000" dirty="0" err="1" smtClean="0"/>
              <a:t>запамороченнях</a:t>
            </a:r>
            <a:r>
              <a:rPr lang="ru-RU" sz="2000" dirty="0" smtClean="0"/>
              <a:t>, часто </a:t>
            </a:r>
            <a:r>
              <a:rPr lang="ru-RU" sz="2000" dirty="0" err="1" smtClean="0"/>
              <a:t>буває</a:t>
            </a:r>
            <a:r>
              <a:rPr lang="ru-RU" sz="2000" dirty="0" smtClean="0"/>
              <a:t> </a:t>
            </a:r>
            <a:r>
              <a:rPr lang="ru-RU" sz="2000" dirty="0" err="1" smtClean="0"/>
              <a:t>блювота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понос, </a:t>
            </a:r>
            <a:r>
              <a:rPr lang="ru-RU" sz="2000" dirty="0" err="1" smtClean="0"/>
              <a:t>підвищується</a:t>
            </a:r>
            <a:r>
              <a:rPr lang="ru-RU" sz="2000" dirty="0" smtClean="0"/>
              <a:t> температура,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лейкоцитів</a:t>
            </a:r>
            <a:r>
              <a:rPr lang="ru-RU" sz="2000" dirty="0" smtClean="0"/>
              <a:t> (особливо </a:t>
            </a:r>
            <a:r>
              <a:rPr lang="ru-RU" sz="2000" dirty="0" err="1" smtClean="0"/>
              <a:t>лімфоцитів</a:t>
            </a:r>
            <a:r>
              <a:rPr lang="ru-RU" sz="2000" dirty="0" smtClean="0"/>
              <a:t>) </a:t>
            </a:r>
            <a:r>
              <a:rPr lang="ru-RU" sz="2000" dirty="0" err="1" smtClean="0"/>
              <a:t>зменшується</a:t>
            </a:r>
            <a:r>
              <a:rPr lang="ru-RU" sz="2000" dirty="0" smtClean="0"/>
              <a:t> в 2 рази. </a:t>
            </a:r>
            <a:r>
              <a:rPr lang="ru-RU" sz="2000" dirty="0" err="1" smtClean="0"/>
              <a:t>Лікування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триває</a:t>
            </a:r>
            <a:r>
              <a:rPr lang="ru-RU" sz="2000" dirty="0" smtClean="0"/>
              <a:t> 1,5-2 </a:t>
            </a:r>
            <a:r>
              <a:rPr lang="ru-RU" sz="2000" dirty="0" err="1" smtClean="0"/>
              <a:t>місяці</a:t>
            </a:r>
            <a:r>
              <a:rPr lang="ru-RU" sz="2000" dirty="0" smtClean="0"/>
              <a:t>. </a:t>
            </a:r>
            <a:r>
              <a:rPr lang="ru-RU" sz="2000" dirty="0" err="1" smtClean="0"/>
              <a:t>Смертність</a:t>
            </a:r>
            <a:r>
              <a:rPr lang="ru-RU" sz="2000" dirty="0" smtClean="0"/>
              <a:t> - до 20% </a:t>
            </a:r>
            <a:r>
              <a:rPr lang="ru-RU" sz="2000" dirty="0" err="1" smtClean="0"/>
              <a:t>випадків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	</a:t>
            </a:r>
            <a:r>
              <a:rPr lang="ru-RU" sz="2000" b="1" dirty="0" err="1" smtClean="0"/>
              <a:t>Променева</a:t>
            </a:r>
            <a:r>
              <a:rPr lang="ru-RU" sz="2000" b="1" dirty="0" smtClean="0"/>
              <a:t> хвороба 3-го (</a:t>
            </a:r>
            <a:r>
              <a:rPr lang="ru-RU" sz="2000" b="1" dirty="0" err="1" smtClean="0"/>
              <a:t>важкого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ступеня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виникає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загальній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експозиційній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дозі</a:t>
            </a:r>
            <a:r>
              <a:rPr lang="ru-RU" sz="2000" dirty="0" smtClean="0"/>
              <a:t> </a:t>
            </a:r>
            <a:r>
              <a:rPr lang="ru-RU" sz="2000" dirty="0" err="1" smtClean="0"/>
              <a:t>опромінення</a:t>
            </a:r>
            <a:r>
              <a:rPr lang="ru-RU" sz="2000" dirty="0" smtClean="0"/>
              <a:t> 400…600Р. </a:t>
            </a:r>
            <a:r>
              <a:rPr lang="ru-RU" sz="2000" dirty="0" err="1" smtClean="0"/>
              <a:t>Прихований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— до </a:t>
            </a:r>
            <a:r>
              <a:rPr lang="ru-RU" sz="2000" dirty="0" err="1" smtClean="0"/>
              <a:t>декількох</a:t>
            </a:r>
            <a:r>
              <a:rPr lang="ru-RU" sz="2000" dirty="0" smtClean="0"/>
              <a:t> годин. </a:t>
            </a:r>
            <a:r>
              <a:rPr lang="ru-RU" sz="2000" dirty="0" err="1" smtClean="0"/>
              <a:t>Відзначають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ті</a:t>
            </a:r>
            <a:r>
              <a:rPr lang="ru-RU" sz="2000" dirty="0" smtClean="0"/>
              <a:t> ж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,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у </a:t>
            </a:r>
            <a:r>
              <a:rPr lang="ru-RU" sz="2000" dirty="0" err="1" smtClean="0"/>
              <a:t>важчій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формі</a:t>
            </a:r>
            <a:r>
              <a:rPr lang="ru-RU" sz="2000" dirty="0" smtClean="0"/>
              <a:t>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можлива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втрата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свідомості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крововиливи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слизуваті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оболонки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як </a:t>
            </a:r>
            <a:r>
              <a:rPr lang="ru-RU" sz="2000" dirty="0" err="1" smtClean="0"/>
              <a:t>наслідок</a:t>
            </a:r>
            <a:r>
              <a:rPr lang="ru-RU" sz="2000" dirty="0" smtClean="0"/>
              <a:t> — </a:t>
            </a:r>
            <a:r>
              <a:rPr lang="ru-RU" sz="2000" dirty="0" err="1" smtClean="0"/>
              <a:t>запальні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процеси</a:t>
            </a:r>
            <a:r>
              <a:rPr lang="ru-RU" sz="2000" dirty="0" smtClean="0"/>
              <a:t>. Без </a:t>
            </a:r>
            <a:r>
              <a:rPr lang="ru-RU" sz="2000" dirty="0" err="1" smtClean="0"/>
              <a:t>лікування</a:t>
            </a:r>
            <a:r>
              <a:rPr lang="ru-RU" sz="2000" dirty="0" smtClean="0"/>
              <a:t> в 20…70% </a:t>
            </a:r>
            <a:r>
              <a:rPr lang="ru-RU" sz="2000" dirty="0" err="1" smtClean="0"/>
              <a:t>випадків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наступає</a:t>
            </a:r>
            <a:r>
              <a:rPr lang="ru-RU" sz="2000" dirty="0" smtClean="0"/>
              <a:t> смерть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інфекційних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ускладнень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кровотеч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	</a:t>
            </a:r>
            <a:r>
              <a:rPr lang="ru-RU" sz="2000" b="1" dirty="0" err="1" smtClean="0"/>
              <a:t>Променева</a:t>
            </a:r>
            <a:r>
              <a:rPr lang="ru-RU" sz="2000" b="1" dirty="0" smtClean="0"/>
              <a:t> хвороба 4-го (</a:t>
            </a:r>
            <a:r>
              <a:rPr lang="ru-RU" sz="2000" b="1" dirty="0" err="1" smtClean="0"/>
              <a:t>украй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важкого</a:t>
            </a:r>
            <a:r>
              <a:rPr lang="ru-RU" sz="2000" b="1" dirty="0" smtClean="0"/>
              <a:t>)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ступеня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виникає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дозі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600 Р,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лікування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закінчується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смертю</a:t>
            </a:r>
            <a:r>
              <a:rPr lang="ru-RU" sz="2000" dirty="0" smtClean="0"/>
              <a:t> </a:t>
            </a:r>
            <a:r>
              <a:rPr lang="ru-RU" sz="2000" dirty="0" err="1" smtClean="0"/>
              <a:t>впродовж</a:t>
            </a:r>
            <a:r>
              <a:rPr lang="ru-RU" sz="2000" dirty="0" smtClean="0"/>
              <a:t> 2-х </a:t>
            </a:r>
            <a:r>
              <a:rPr lang="ru-RU" sz="2000" dirty="0" err="1" smtClean="0"/>
              <a:t>тижнів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79874" name="Picture 2" descr="http://intranet.tdmu.edu.ua/data/cd/vijskova/html/Rozdil10/10.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43668" cy="3836379"/>
          </a:xfrm>
          <a:prstGeom prst="rect">
            <a:avLst/>
          </a:prstGeom>
          <a:noFill/>
        </p:spPr>
      </p:pic>
      <p:pic>
        <p:nvPicPr>
          <p:cNvPr id="79876" name="Picture 4" descr="http://intranet.tdmu.edu.ua/data/cd/vijskova/html/Rozdil10/10.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381374"/>
            <a:ext cx="4286250" cy="3476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readbookz.com/Content/images/civ-o/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52950" cy="5357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435769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Негайне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виведення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людей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небезпечної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зони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радіологічно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чисті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зони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поза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впливом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радіоактивного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хмари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радіометрія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територій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доза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експозиції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перевищує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25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мікрорентген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/ ч.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Проведення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первинної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медичної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сортування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уражених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населення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прилеглих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районів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cs typeface="Aharoni" pitchFamily="2" charset="-79"/>
              </a:rPr>
              <a:t>Медичн</a:t>
            </a:r>
            <a:r>
              <a:rPr lang="uk-UA" sz="3200" b="1" dirty="0" smtClean="0">
                <a:solidFill>
                  <a:srgbClr val="C00000"/>
                </a:solidFill>
                <a:cs typeface="Aharoni" pitchFamily="2" charset="-79"/>
              </a:rPr>
              <a:t>а</a:t>
            </a:r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cs typeface="Aharoni" pitchFamily="2" charset="-79"/>
              </a:rPr>
              <a:t>допомога</a:t>
            </a:r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 при </a:t>
            </a:r>
            <a:r>
              <a:rPr lang="ru-RU" sz="3200" b="1" dirty="0" err="1" smtClean="0">
                <a:solidFill>
                  <a:srgbClr val="C00000"/>
                </a:solidFill>
                <a:cs typeface="Aharoni" pitchFamily="2" charset="-79"/>
              </a:rPr>
              <a:t>радіаційних</a:t>
            </a:r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cs typeface="Aharoni" pitchFamily="2" charset="-79"/>
              </a:rPr>
              <a:t>ураженнях</a:t>
            </a:r>
            <a:endParaRPr lang="ru-RU" sz="3200" b="1" dirty="0">
              <a:solidFill>
                <a:srgbClr val="C00000"/>
              </a:solidFill>
              <a:cs typeface="Aharoni" pitchFamily="2" charset="-79"/>
            </a:endParaRPr>
          </a:p>
        </p:txBody>
      </p:sp>
      <p:pic>
        <p:nvPicPr>
          <p:cNvPr id="83971" name="Picture 3" descr="http://msmb.org.ua/pic/2/07_25-chernoby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00364" cy="4792956"/>
          </a:xfrm>
          <a:prstGeom prst="rect">
            <a:avLst/>
          </a:prstGeom>
          <a:noFill/>
        </p:spPr>
      </p:pic>
      <p:pic>
        <p:nvPicPr>
          <p:cNvPr id="83973" name="Picture 5" descr="http://zoopr.org.ua/img/chernoby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9863" y="0"/>
            <a:ext cx="6114137" cy="4071942"/>
          </a:xfrm>
          <a:prstGeom prst="rect">
            <a:avLst/>
          </a:prstGeom>
          <a:noFill/>
        </p:spPr>
      </p:pic>
      <p:pic>
        <p:nvPicPr>
          <p:cNvPr id="83975" name="Picture 7" descr="http://www.terra-p.com/img/terr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101430"/>
            <a:ext cx="5500694" cy="3756569"/>
          </a:xfrm>
          <a:prstGeom prst="rect">
            <a:avLst/>
          </a:prstGeom>
          <a:noFill/>
        </p:spPr>
      </p:pic>
      <p:pic>
        <p:nvPicPr>
          <p:cNvPr id="83977" name="Picture 9" descr="http://siver.com.ua/_nw/75/86151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248"/>
            <a:ext cx="3714752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137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2</cp:revision>
  <dcterms:created xsi:type="dcterms:W3CDTF">2013-09-25T21:04:48Z</dcterms:created>
  <dcterms:modified xsi:type="dcterms:W3CDTF">2013-09-26T16:30:13Z</dcterms:modified>
</cp:coreProperties>
</file>