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9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D8D66-BA67-49D5-AD48-4B2A54CF91F0}" type="datetimeFigureOut">
              <a:rPr lang="uk-UA" smtClean="0"/>
              <a:t>17.11.2014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EE670-BA8B-492A-A1C0-84EAF85D84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32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0%B5%D1%80%D0%B5%D0%B4%D0%BD%D1%8C%D0%BE%D0%B2%D1%96%D1%87%D1%87%D1%8F" TargetMode="External"/><Relationship Id="rId2" Type="http://schemas.openxmlformats.org/officeDocument/2006/relationships/hyperlink" Target="http://uk.wikipedia.org/wiki/%D0%A4%D1%80%D0%B0%D0%BD%D1%86%D1%83%D0%B7%D1%8C%D0%BA%D0%B0_%D0%BC%D0%BE%D0%B2%D0%B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k.wikipedia.org/wiki/%D0%90%D0%BD%D1%82%D0%B8%D1%87%D0%BD%D1%96%D1%81%D1%82%D1%8C" TargetMode="External"/><Relationship Id="rId5" Type="http://schemas.openxmlformats.org/officeDocument/2006/relationships/hyperlink" Target="http://uk.wikipedia.org/wiki/%D0%93%D1%83%D0%BC%D0%B0%D0%BD%D1%96%D0%B7%D0%BC" TargetMode="External"/><Relationship Id="rId4" Type="http://schemas.openxmlformats.org/officeDocument/2006/relationships/hyperlink" Target="http://uk.wikipedia.org/wiki/%D0%9D%D0%BE%D0%B2%D0%B8%D0%B9_%D1%87%D0%B0%D1%8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3568" y="2060849"/>
            <a:ext cx="7772400" cy="1296144"/>
          </a:xfrm>
        </p:spPr>
        <p:txBody>
          <a:bodyPr>
            <a:noAutofit/>
          </a:bodyPr>
          <a:lstStyle/>
          <a:p>
            <a:r>
              <a:rPr lang="ru-RU" sz="8800" dirty="0" smtClean="0">
                <a:latin typeface="Book Antiqua" pitchFamily="18" charset="0"/>
                <a:cs typeface="Andalus" pitchFamily="18" charset="-78"/>
              </a:rPr>
              <a:t> </a:t>
            </a:r>
            <a:r>
              <a:rPr lang="ru-RU" sz="8800" dirty="0" err="1" smtClean="0">
                <a:latin typeface="Book Antiqua" pitchFamily="18" charset="0"/>
                <a:cs typeface="Andalus" pitchFamily="18" charset="-78"/>
              </a:rPr>
              <a:t>Загальн</a:t>
            </a:r>
            <a:r>
              <a:rPr lang="uk-UA" sz="8800" dirty="0" smtClean="0">
                <a:latin typeface="Book Antiqua" pitchFamily="18" charset="0"/>
                <a:cs typeface="Andalus" pitchFamily="18" charset="-78"/>
              </a:rPr>
              <a:t>і   риси епохи    Відродження</a:t>
            </a:r>
            <a:endParaRPr lang="uk-UA" sz="8800" dirty="0">
              <a:latin typeface="Book Antiqua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85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9/96/Masaccio_Self_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3" y="260648"/>
            <a:ext cx="44620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980728"/>
            <a:ext cx="2376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err="1"/>
              <a:t>Мазаччо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26548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800200"/>
          </a:xfrm>
        </p:spPr>
        <p:txBody>
          <a:bodyPr>
            <a:normAutofit fontScale="90000"/>
          </a:bodyPr>
          <a:lstStyle/>
          <a:p>
            <a:r>
              <a:rPr lang="uk-UA" sz="4900" b="1" dirty="0" err="1">
                <a:latin typeface="Book Antiqua" pitchFamily="18" charset="0"/>
              </a:rPr>
              <a:t>Передвідродження</a:t>
            </a:r>
            <a:r>
              <a:rPr lang="uk-UA" sz="4900" b="1" dirty="0">
                <a:latin typeface="Book Antiqua" pitchFamily="18" charset="0"/>
              </a:rPr>
              <a:t> (проторенесанс)</a:t>
            </a: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44824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err="1">
                <a:latin typeface="Book Antiqua" pitchFamily="18" charset="0"/>
              </a:rPr>
              <a:t>Передвідродження</a:t>
            </a:r>
            <a:r>
              <a:rPr lang="uk-UA" sz="2800" dirty="0">
                <a:latin typeface="Book Antiqua" pitchFamily="18" charset="0"/>
              </a:rPr>
              <a:t> ( або проторенесанс з французької ) - важливий етап розвитку італійської культури і мистецтва, який розпочався в надрах пізнього романського стилю і місцевого варіанту готики.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221087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Book Antiqua" pitchFamily="18" charset="0"/>
              </a:rPr>
              <a:t>Формальних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змін</a:t>
            </a:r>
            <a:r>
              <a:rPr lang="ru-RU" sz="2800" dirty="0">
                <a:latin typeface="Book Antiqua" pitchFamily="18" charset="0"/>
              </a:rPr>
              <a:t> і </a:t>
            </a:r>
            <a:r>
              <a:rPr lang="ru-RU" sz="2800" dirty="0" err="1">
                <a:latin typeface="Book Antiqua" pitchFamily="18" charset="0"/>
              </a:rPr>
              <a:t>внесення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призабутих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smtClean="0">
                <a:latin typeface="Book Antiqua" pitchFamily="18" charset="0"/>
              </a:rPr>
              <a:t>                    ( </a:t>
            </a:r>
            <a:r>
              <a:rPr lang="ru-RU" sz="2800" dirty="0" err="1">
                <a:latin typeface="Book Antiqua" pitchFamily="18" charset="0"/>
              </a:rPr>
              <a:t>античних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чи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елліністичних</a:t>
            </a:r>
            <a:r>
              <a:rPr lang="ru-RU" sz="2800" dirty="0">
                <a:latin typeface="Book Antiqua" pitchFamily="18" charset="0"/>
              </a:rPr>
              <a:t> ) рис </a:t>
            </a:r>
            <a:r>
              <a:rPr lang="ru-RU" sz="2800" dirty="0" err="1">
                <a:latin typeface="Book Antiqua" pitchFamily="18" charset="0"/>
              </a:rPr>
              <a:t>зазнали</a:t>
            </a:r>
            <a:r>
              <a:rPr lang="ru-RU" sz="2800" dirty="0">
                <a:latin typeface="Book Antiqua" pitchFamily="18" charset="0"/>
              </a:rPr>
              <a:t> скульптура, </a:t>
            </a:r>
            <a:r>
              <a:rPr lang="ru-RU" sz="2800" dirty="0" err="1">
                <a:latin typeface="Book Antiqua" pitchFamily="18" charset="0"/>
              </a:rPr>
              <a:t>декоративне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мистецтво</a:t>
            </a:r>
            <a:r>
              <a:rPr lang="ru-RU" sz="2800" dirty="0">
                <a:latin typeface="Book Antiqua" pitchFamily="18" charset="0"/>
              </a:rPr>
              <a:t>, </a:t>
            </a:r>
            <a:r>
              <a:rPr lang="ru-RU" sz="2800" dirty="0" err="1">
                <a:latin typeface="Book Antiqua" pitchFamily="18" charset="0"/>
              </a:rPr>
              <a:t>стінописи</a:t>
            </a:r>
            <a:r>
              <a:rPr lang="ru-RU" sz="2800" dirty="0">
                <a:latin typeface="Book Antiqua" pitchFamily="18" charset="0"/>
              </a:rPr>
              <a:t>. </a:t>
            </a:r>
            <a:endParaRPr lang="uk-UA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8/83/Lamentation_icon_Nerezi_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7" y="0"/>
            <a:ext cx="914949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203" y="5805264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Book Antiqua" pitchFamily="18" charset="0"/>
              </a:rPr>
              <a:t>Монастир</a:t>
            </a:r>
            <a:r>
              <a:rPr lang="ru-RU" sz="2400" dirty="0">
                <a:latin typeface="Book Antiqua" pitchFamily="18" charset="0"/>
              </a:rPr>
              <a:t> Святого Пантелеймона, </a:t>
            </a:r>
            <a:r>
              <a:rPr lang="ru-RU" sz="2400" dirty="0" err="1">
                <a:latin typeface="Book Antiqua" pitchFamily="18" charset="0"/>
              </a:rPr>
              <a:t>Нерезі</a:t>
            </a:r>
            <a:r>
              <a:rPr lang="ru-RU" sz="2400" dirty="0">
                <a:latin typeface="Book Antiqua" pitchFamily="18" charset="0"/>
              </a:rPr>
              <a:t> (</a:t>
            </a:r>
            <a:r>
              <a:rPr lang="ru-RU" sz="2400" dirty="0" err="1">
                <a:latin typeface="Book Antiqua" pitchFamily="18" charset="0"/>
              </a:rPr>
              <a:t>біля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Скоп'є</a:t>
            </a:r>
            <a:r>
              <a:rPr lang="ru-RU" sz="2400" dirty="0">
                <a:latin typeface="Book Antiqua" pitchFamily="18" charset="0"/>
              </a:rPr>
              <a:t>). </a:t>
            </a:r>
            <a:r>
              <a:rPr lang="ru-RU" sz="2400" dirty="0" err="1">
                <a:latin typeface="Book Antiqua" pitchFamily="18" charset="0"/>
              </a:rPr>
              <a:t>Візантійська</a:t>
            </a:r>
            <a:r>
              <a:rPr lang="ru-RU" sz="2400" dirty="0">
                <a:latin typeface="Book Antiqua" pitchFamily="18" charset="0"/>
              </a:rPr>
              <a:t> фреска «</a:t>
            </a:r>
            <a:r>
              <a:rPr lang="ru-RU" sz="2400" dirty="0" err="1">
                <a:latin typeface="Book Antiqua" pitchFamily="18" charset="0"/>
              </a:rPr>
              <a:t>Оплакування</a:t>
            </a:r>
            <a:r>
              <a:rPr lang="ru-RU" sz="2400" dirty="0">
                <a:latin typeface="Book Antiqua" pitchFamily="18" charset="0"/>
              </a:rPr>
              <a:t> Христа», 1164 </a:t>
            </a:r>
            <a:r>
              <a:rPr lang="ru-RU" sz="2400" dirty="0" err="1">
                <a:latin typeface="Book Antiqua" pitchFamily="18" charset="0"/>
              </a:rPr>
              <a:t>рік</a:t>
            </a:r>
            <a:r>
              <a:rPr lang="ru-RU" sz="2400" dirty="0">
                <a:latin typeface="Book Antiqua" pitchFamily="18" charset="0"/>
              </a:rPr>
              <a:t>.</a:t>
            </a:r>
            <a:endParaRPr lang="uk-UA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5/50/Giotto_di_Bondone_051.jpg/800px-Giotto_di_Bondone_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" y="0"/>
            <a:ext cx="916017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839519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Book Antiqua" pitchFamily="18" charset="0"/>
              </a:rPr>
              <a:t>Худ. </a:t>
            </a:r>
            <a:r>
              <a:rPr lang="ru-RU" sz="2800" dirty="0" err="1">
                <a:latin typeface="Book Antiqua" pitchFamily="18" charset="0"/>
              </a:rPr>
              <a:t>Джотто</a:t>
            </a:r>
            <a:r>
              <a:rPr lang="ru-RU" sz="2800" dirty="0">
                <a:latin typeface="Book Antiqua" pitchFamily="18" charset="0"/>
              </a:rPr>
              <a:t>. </a:t>
            </a:r>
            <a:r>
              <a:rPr lang="ru-RU" sz="2800" dirty="0" err="1">
                <a:latin typeface="Book Antiqua" pitchFamily="18" charset="0"/>
              </a:rPr>
              <a:t>Вознесіння</a:t>
            </a:r>
            <a:r>
              <a:rPr lang="ru-RU" sz="2800" dirty="0">
                <a:latin typeface="Book Antiqua" pitchFamily="18" charset="0"/>
              </a:rPr>
              <a:t> Св. </a:t>
            </a:r>
            <a:r>
              <a:rPr lang="ru-RU" sz="2800" dirty="0" err="1">
                <a:latin typeface="Book Antiqua" pitchFamily="18" charset="0"/>
              </a:rPr>
              <a:t>Івана</a:t>
            </a:r>
            <a:r>
              <a:rPr lang="ru-RU" sz="2800" dirty="0">
                <a:latin typeface="Book Antiqua" pitchFamily="18" charset="0"/>
              </a:rPr>
              <a:t> Богослова, </a:t>
            </a:r>
            <a:r>
              <a:rPr lang="ru-RU" sz="2800" dirty="0" err="1">
                <a:latin typeface="Book Antiqua" pitchFamily="18" charset="0"/>
              </a:rPr>
              <a:t>каплиця</a:t>
            </a:r>
            <a:r>
              <a:rPr lang="ru-RU" sz="2800" dirty="0">
                <a:latin typeface="Book Antiqua" pitchFamily="18" charset="0"/>
              </a:rPr>
              <a:t> </a:t>
            </a:r>
            <a:r>
              <a:rPr lang="ru-RU" sz="2800" dirty="0" err="1">
                <a:latin typeface="Book Antiqua" pitchFamily="18" charset="0"/>
              </a:rPr>
              <a:t>Перуцці</a:t>
            </a:r>
            <a:r>
              <a:rPr lang="ru-RU" sz="2800" dirty="0">
                <a:latin typeface="Book Antiqua" pitchFamily="18" charset="0"/>
              </a:rPr>
              <a:t>.</a:t>
            </a:r>
            <a:endParaRPr lang="uk-UA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0"/>
            <a:ext cx="7080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>
                <a:latin typeface="Book Antiqua" pitchFamily="18" charset="0"/>
              </a:rPr>
              <a:t>Доба </a:t>
            </a:r>
            <a:r>
              <a:rPr lang="uk-UA" sz="5400" b="1" dirty="0" err="1">
                <a:latin typeface="Book Antiqua" pitchFamily="18" charset="0"/>
              </a:rPr>
              <a:t>Кватрочентіно</a:t>
            </a:r>
            <a:endParaRPr lang="uk-UA" sz="5400" b="1" dirty="0"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929" y="170080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Book Antiqua" pitchFamily="18" charset="0"/>
              </a:rPr>
              <a:t>Саме на злам XIV—XV століть </a:t>
            </a:r>
            <a:r>
              <a:rPr lang="uk-UA" sz="2800" b="1" dirty="0" smtClean="0">
                <a:latin typeface="Book Antiqua" pitchFamily="18" charset="0"/>
              </a:rPr>
              <a:t>прийшовся </a:t>
            </a:r>
            <a:r>
              <a:rPr lang="uk-UA" sz="2800" b="1" dirty="0">
                <a:latin typeface="Book Antiqua" pitchFamily="18" charset="0"/>
              </a:rPr>
              <a:t>винахід гравюри на папері</a:t>
            </a:r>
            <a:endParaRPr lang="uk-UA" sz="2800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929" y="3140968"/>
            <a:ext cx="88118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Book Antiqua" pitchFamily="18" charset="0"/>
              </a:rPr>
              <a:t>Стверджується в реальності і тип універсального майстра, притаманний творчості багатьох відомих митців Італії у найближчі 250—300 років. </a:t>
            </a:r>
            <a:endParaRPr lang="uk-UA" sz="2800" dirty="0"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094" y="5316041"/>
            <a:ext cx="8659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Book Antiqua" pitchFamily="18" charset="0"/>
              </a:rPr>
              <a:t>Саме</a:t>
            </a:r>
            <a:r>
              <a:rPr lang="ru-RU" sz="2800" b="1" dirty="0">
                <a:latin typeface="Book Antiqua" pitchFamily="18" charset="0"/>
              </a:rPr>
              <a:t> в </a:t>
            </a:r>
            <a:r>
              <a:rPr lang="ru-RU" sz="2800" b="1" dirty="0" err="1">
                <a:latin typeface="Book Antiqua" pitchFamily="18" charset="0"/>
              </a:rPr>
              <a:t>добу</a:t>
            </a:r>
            <a:r>
              <a:rPr lang="ru-RU" sz="2800" b="1" dirty="0">
                <a:latin typeface="Book Antiqua" pitchFamily="18" charset="0"/>
              </a:rPr>
              <a:t> кватроченто </a:t>
            </a:r>
            <a:r>
              <a:rPr lang="ru-RU" sz="2800" b="1" dirty="0" err="1">
                <a:latin typeface="Book Antiqua" pitchFamily="18" charset="0"/>
              </a:rPr>
              <a:t>було</a:t>
            </a:r>
            <a:r>
              <a:rPr lang="ru-RU" sz="2800" b="1" dirty="0">
                <a:latin typeface="Book Antiqua" pitchFamily="18" charset="0"/>
              </a:rPr>
              <a:t> </a:t>
            </a:r>
            <a:r>
              <a:rPr lang="ru-RU" sz="2800" b="1" dirty="0" err="1">
                <a:latin typeface="Book Antiqua" pitchFamily="18" charset="0"/>
              </a:rPr>
              <a:t>добудовано</a:t>
            </a:r>
            <a:r>
              <a:rPr lang="ru-RU" sz="2800" b="1" dirty="0">
                <a:latin typeface="Book Antiqua" pitchFamily="18" charset="0"/>
              </a:rPr>
              <a:t> купол собору Санта </a:t>
            </a:r>
            <a:r>
              <a:rPr lang="ru-RU" sz="2800" b="1" dirty="0" err="1">
                <a:latin typeface="Book Antiqua" pitchFamily="18" charset="0"/>
              </a:rPr>
              <a:t>Марія</a:t>
            </a:r>
            <a:r>
              <a:rPr lang="ru-RU" sz="2800" b="1" dirty="0">
                <a:latin typeface="Book Antiqua" pitchFamily="18" charset="0"/>
              </a:rPr>
              <a:t> </a:t>
            </a:r>
            <a:r>
              <a:rPr lang="ru-RU" sz="2800" b="1" dirty="0" err="1">
                <a:latin typeface="Book Antiqua" pitchFamily="18" charset="0"/>
              </a:rPr>
              <a:t>дель</a:t>
            </a:r>
            <a:r>
              <a:rPr lang="ru-RU" sz="2800" b="1" dirty="0">
                <a:latin typeface="Book Antiqua" pitchFamily="18" charset="0"/>
              </a:rPr>
              <a:t> </a:t>
            </a:r>
            <a:r>
              <a:rPr lang="ru-RU" sz="2800" b="1" dirty="0" err="1">
                <a:latin typeface="Book Antiqua" pitchFamily="18" charset="0"/>
              </a:rPr>
              <a:t>Фьоре</a:t>
            </a:r>
            <a:endParaRPr lang="uk-UA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1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1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2/21/Masaccio_expulsion-1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2" y="0"/>
            <a:ext cx="3659286" cy="68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1.liveinternet.ru/images/attach/c/1//55/348/55348259_1266489555_Izgn_iz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98" y="0"/>
            <a:ext cx="5499002" cy="68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772816"/>
            <a:ext cx="9144000" cy="3024336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Відродження</a:t>
            </a:r>
            <a:r>
              <a:rPr lang="vi-VN" dirty="0"/>
              <a:t>, або </a:t>
            </a:r>
            <a:r>
              <a:rPr lang="vi-VN" b="1" dirty="0"/>
              <a:t>Ренеса́нс</a:t>
            </a:r>
            <a:r>
              <a:rPr lang="vi-VN" dirty="0"/>
              <a:t> (</a:t>
            </a:r>
            <a:r>
              <a:rPr lang="vi-VN" dirty="0">
                <a:hlinkClick r:id="rId2" tooltip="Французька мова"/>
              </a:rPr>
              <a:t>фр.</a:t>
            </a:r>
            <a:r>
              <a:rPr lang="vi-VN" dirty="0"/>
              <a:t> </a:t>
            </a:r>
            <a:r>
              <a:rPr lang="en-US" i="1" dirty="0"/>
              <a:t>Renaissance</a:t>
            </a:r>
            <a:r>
              <a:rPr lang="en-US" dirty="0"/>
              <a:t> — «</a:t>
            </a:r>
            <a:r>
              <a:rPr lang="vi-VN" dirty="0"/>
              <a:t>Відродження») — культурно-філософський рух кінця </a:t>
            </a:r>
            <a:r>
              <a:rPr lang="vi-VN" dirty="0">
                <a:solidFill>
                  <a:srgbClr val="FF0000"/>
                </a:solidFill>
                <a:hlinkClick r:id="rId3" tooltip="Середньовіччя"/>
              </a:rPr>
              <a:t>Середньовіччя</a:t>
            </a:r>
            <a:r>
              <a:rPr lang="vi-VN" dirty="0"/>
              <a:t> — початку </a:t>
            </a:r>
            <a:r>
              <a:rPr lang="vi-VN" dirty="0">
                <a:solidFill>
                  <a:srgbClr val="FF0000"/>
                </a:solidFill>
                <a:hlinkClick r:id="rId4" tooltip="Новий час"/>
              </a:rPr>
              <a:t>Нового часу</a:t>
            </a:r>
            <a:r>
              <a:rPr lang="vi-VN" dirty="0"/>
              <a:t>, що ґрунтувався на ідеалах </a:t>
            </a:r>
            <a:r>
              <a:rPr lang="vi-VN" dirty="0">
                <a:solidFill>
                  <a:srgbClr val="FF0000"/>
                </a:solidFill>
                <a:hlinkClick r:id="rId5" tooltip="Гуманізм"/>
              </a:rPr>
              <a:t>гуманізму</a:t>
            </a:r>
            <a:r>
              <a:rPr lang="vi-VN" dirty="0"/>
              <a:t> та орієнтувався на спадщину </a:t>
            </a:r>
            <a:r>
              <a:rPr lang="vi-VN" dirty="0">
                <a:solidFill>
                  <a:srgbClr val="FF0000"/>
                </a:solidFill>
                <a:hlinkClick r:id="rId6" tooltip="Античність"/>
              </a:rPr>
              <a:t>античності</a:t>
            </a:r>
            <a:r>
              <a:rPr lang="vi-VN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17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8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6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b="1" dirty="0">
                <a:latin typeface="Book Antiqua" pitchFamily="18" charset="0"/>
              </a:rPr>
              <a:t>Високе Відродження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108" y="1628800"/>
            <a:ext cx="9142246" cy="4862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 smtClean="0">
                <a:latin typeface="Book Antiqua" pitchFamily="18" charset="0"/>
              </a:rPr>
              <a:t>Найвидатніші майстри Високого Відродження:</a:t>
            </a:r>
          </a:p>
          <a:p>
            <a:endParaRPr lang="uk-UA" sz="2800" b="1" dirty="0" smtClean="0"/>
          </a:p>
          <a:p>
            <a:r>
              <a:rPr lang="uk-UA" sz="2800" b="1" dirty="0" err="1" smtClean="0">
                <a:latin typeface="Book Antiqua" pitchFamily="18" charset="0"/>
              </a:rPr>
              <a:t>Браманте</a:t>
            </a:r>
            <a:endParaRPr lang="uk-UA" sz="2800" b="1" dirty="0" smtClean="0">
              <a:latin typeface="Book Antiqua" pitchFamily="18" charset="0"/>
            </a:endParaRPr>
          </a:p>
          <a:p>
            <a:endParaRPr lang="uk-UA" sz="2800" b="1" dirty="0" smtClean="0">
              <a:latin typeface="Book Antiqua" pitchFamily="18" charset="0"/>
            </a:endParaRPr>
          </a:p>
          <a:p>
            <a:r>
              <a:rPr lang="uk-UA" sz="2800" b="1" dirty="0">
                <a:latin typeface="Book Antiqua" pitchFamily="18" charset="0"/>
              </a:rPr>
              <a:t>Леонардо </a:t>
            </a:r>
            <a:r>
              <a:rPr lang="uk-UA" sz="2800" b="1" dirty="0" err="1">
                <a:latin typeface="Book Antiqua" pitchFamily="18" charset="0"/>
              </a:rPr>
              <a:t>да</a:t>
            </a:r>
            <a:r>
              <a:rPr lang="uk-UA" sz="2800" b="1" dirty="0">
                <a:latin typeface="Book Antiqua" pitchFamily="18" charset="0"/>
              </a:rPr>
              <a:t> </a:t>
            </a:r>
            <a:r>
              <a:rPr lang="uk-UA" sz="2800" b="1" dirty="0" smtClean="0">
                <a:latin typeface="Book Antiqua" pitchFamily="18" charset="0"/>
              </a:rPr>
              <a:t>Вінчі</a:t>
            </a:r>
          </a:p>
          <a:p>
            <a:endParaRPr lang="uk-UA" sz="2800" b="1" dirty="0" smtClean="0">
              <a:latin typeface="Book Antiqua" pitchFamily="18" charset="0"/>
            </a:endParaRPr>
          </a:p>
          <a:p>
            <a:r>
              <a:rPr lang="uk-UA" sz="2800" b="1" dirty="0">
                <a:latin typeface="Book Antiqua" pitchFamily="18" charset="0"/>
              </a:rPr>
              <a:t>Рафаель </a:t>
            </a:r>
            <a:r>
              <a:rPr lang="uk-UA" sz="2800" b="1" dirty="0" smtClean="0">
                <a:latin typeface="Book Antiqua" pitchFamily="18" charset="0"/>
              </a:rPr>
              <a:t>Санті</a:t>
            </a:r>
          </a:p>
          <a:p>
            <a:endParaRPr lang="uk-UA" sz="2800" b="1" dirty="0" smtClean="0">
              <a:latin typeface="Book Antiqua" pitchFamily="18" charset="0"/>
            </a:endParaRPr>
          </a:p>
          <a:p>
            <a:r>
              <a:rPr lang="uk-UA" sz="2800" b="1" dirty="0" err="1" smtClean="0">
                <a:latin typeface="Book Antiqua" pitchFamily="18" charset="0"/>
              </a:rPr>
              <a:t>Джорджоне</a:t>
            </a:r>
            <a:endParaRPr lang="uk-UA" sz="2800" b="1" dirty="0" smtClean="0">
              <a:latin typeface="Book Antiqua" pitchFamily="18" charset="0"/>
            </a:endParaRPr>
          </a:p>
          <a:p>
            <a:endParaRPr lang="uk-UA" sz="2800" b="1" dirty="0" smtClean="0">
              <a:latin typeface="Book Antiqua" pitchFamily="18" charset="0"/>
            </a:endParaRPr>
          </a:p>
          <a:p>
            <a:r>
              <a:rPr lang="uk-UA" sz="2800" b="1" dirty="0">
                <a:latin typeface="Book Antiqua" pitchFamily="18" charset="0"/>
              </a:rPr>
              <a:t>Тиціан</a:t>
            </a:r>
          </a:p>
        </p:txBody>
      </p:sp>
    </p:spTree>
    <p:extLst>
      <p:ext uri="{BB962C8B-B14F-4D97-AF65-F5344CB8AC3E}">
        <p14:creationId xmlns:p14="http://schemas.microsoft.com/office/powerpoint/2010/main" val="6367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3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7" y="0"/>
            <a:ext cx="4536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upload.wikimedia.org/wikipedia/commons/thumb/2/22/Da_Vinci_Vitruve_Luc_Viatour.jpg/441px-Da_Vinci_Vitruve_Luc_Viat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7" y="1736"/>
            <a:ext cx="4617428" cy="68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thumb/4/47/Michelangelo%2C_Damned_Soul.jpg/454px-Michelangelo%2C_Damned_So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7317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pload.wikimedia.org/wikipedia/commons/thumb/0/08/Michelangelo%2C_Plan_for_a_Church.jpg/493px-Michelangelo%2C_Plan_for_a_Chu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07" y="21133"/>
            <a:ext cx="4695825" cy="68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7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Oraziovecch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4395034" cy="35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razio Vecchi – 3. Tich, tach, to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3708252"/>
            <a:ext cx="609600" cy="609600"/>
          </a:xfrm>
          <a:prstGeom prst="rect">
            <a:avLst/>
          </a:prstGeom>
        </p:spPr>
      </p:pic>
      <p:pic>
        <p:nvPicPr>
          <p:cNvPr id="14340" name="Picture 4" descr="https://upload.wikimedia.org/wikipedia/commons/a/a0/Vincentluebeck_gross-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34" y="35673"/>
            <a:ext cx="4748966" cy="68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ncent_L_beck_38_9c85005f8c7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791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29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52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Book Antiqua" pitchFamily="18" charset="0"/>
              </a:rPr>
              <a:t>Специфіка епохи Відродження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171" y="1593730"/>
            <a:ext cx="909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err="1" smtClean="0">
                <a:latin typeface="Book Antiqua" pitchFamily="18" charset="0"/>
              </a:rPr>
              <a:t>-Відродження</a:t>
            </a:r>
            <a:r>
              <a:rPr lang="uk-UA" sz="4000" dirty="0" smtClean="0">
                <a:latin typeface="Book Antiqua" pitchFamily="18" charset="0"/>
              </a:rPr>
              <a:t> інтересу до Античності</a:t>
            </a:r>
            <a:endParaRPr lang="uk-UA" sz="4000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5" y="2917169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- </a:t>
            </a:r>
            <a:r>
              <a:rPr lang="ru-RU" sz="3600" dirty="0" err="1" smtClean="0">
                <a:latin typeface="Book Antiqua" pitchFamily="18" charset="0"/>
              </a:rPr>
              <a:t>Обґрунтування</a:t>
            </a:r>
            <a:r>
              <a:rPr lang="ru-RU" sz="3600" dirty="0" smtClean="0">
                <a:latin typeface="Book Antiqua" pitchFamily="18" charset="0"/>
              </a:rPr>
              <a:t> </a:t>
            </a:r>
            <a:r>
              <a:rPr lang="ru-RU" sz="3600" dirty="0">
                <a:latin typeface="Book Antiqua" pitchFamily="18" charset="0"/>
              </a:rPr>
              <a:t>права науки і </a:t>
            </a:r>
            <a:r>
              <a:rPr lang="ru-RU" sz="3600" dirty="0" err="1">
                <a:latin typeface="Book Antiqua" pitchFamily="18" charset="0"/>
              </a:rPr>
              <a:t>розуму</a:t>
            </a:r>
            <a:r>
              <a:rPr lang="ru-RU" sz="3600" dirty="0">
                <a:latin typeface="Book Antiqua" pitchFamily="18" charset="0"/>
              </a:rPr>
              <a:t> на </a:t>
            </a:r>
            <a:r>
              <a:rPr lang="ru-RU" sz="3600" dirty="0" err="1">
                <a:latin typeface="Book Antiqua" pitchFamily="18" charset="0"/>
              </a:rPr>
              <a:t>незалежність</a:t>
            </a:r>
            <a:r>
              <a:rPr lang="ru-RU" sz="3600" dirty="0">
                <a:latin typeface="Book Antiqua" pitchFamily="18" charset="0"/>
              </a:rPr>
              <a:t> </a:t>
            </a:r>
            <a:r>
              <a:rPr lang="ru-RU" sz="3600" dirty="0" err="1">
                <a:latin typeface="Book Antiqua" pitchFamily="18" charset="0"/>
              </a:rPr>
              <a:t>від</a:t>
            </a:r>
            <a:r>
              <a:rPr lang="ru-RU" sz="3600" dirty="0">
                <a:latin typeface="Book Antiqua" pitchFamily="18" charset="0"/>
              </a:rPr>
              <a:t> церкви</a:t>
            </a:r>
            <a:endParaRPr lang="uk-UA" sz="3600" dirty="0">
              <a:latin typeface="Book Antiqua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2619" y="4317711"/>
            <a:ext cx="92785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uk-UA" dirty="0" err="1" smtClean="0">
                <a:latin typeface="Arial" charset="0"/>
                <a:cs typeface="Arial" charset="0"/>
              </a:rPr>
              <a:t>--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cs typeface="Arial" charset="0"/>
              </a:rPr>
              <a:t>Антропоцентризм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cs typeface="Arial" charset="0"/>
              </a:rPr>
              <a:t> замість теоцентризму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2619" y="5157192"/>
            <a:ext cx="9154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- </a:t>
            </a:r>
            <a:r>
              <a:rPr lang="ru-RU" sz="3600" dirty="0" err="1" smtClean="0">
                <a:latin typeface="Book Antiqua" pitchFamily="18" charset="0"/>
              </a:rPr>
              <a:t>Світський</a:t>
            </a:r>
            <a:r>
              <a:rPr lang="ru-RU" sz="3600" dirty="0" smtClean="0">
                <a:latin typeface="Book Antiqua" pitchFamily="18" charset="0"/>
              </a:rPr>
              <a:t> </a:t>
            </a:r>
            <a:r>
              <a:rPr lang="ru-RU" sz="3600" dirty="0">
                <a:latin typeface="Book Antiqua" pitchFamily="18" charset="0"/>
              </a:rPr>
              <a:t>характер </a:t>
            </a:r>
            <a:r>
              <a:rPr lang="ru-RU" sz="3600" dirty="0" err="1">
                <a:latin typeface="Book Antiqua" pitchFamily="18" charset="0"/>
              </a:rPr>
              <a:t>культури</a:t>
            </a:r>
            <a:r>
              <a:rPr lang="ru-RU" sz="3600" dirty="0">
                <a:latin typeface="Book Antiqua" pitchFamily="18" charset="0"/>
              </a:rPr>
              <a:t> та </a:t>
            </a:r>
            <a:r>
              <a:rPr lang="ru-RU" sz="3600" dirty="0" err="1" smtClean="0">
                <a:latin typeface="Book Antiqua" pitchFamily="18" charset="0"/>
              </a:rPr>
              <a:t>літератури</a:t>
            </a:r>
            <a:endParaRPr lang="uk-UA" sz="36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2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0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5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>
                <a:latin typeface="Book Antiqua" pitchFamily="18" charset="0"/>
              </a:rPr>
              <a:t>Класифікація періодів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859340"/>
            <a:ext cx="90364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 smtClean="0">
                <a:latin typeface="Book Antiqua" pitchFamily="18" charset="0"/>
              </a:rPr>
              <a:t>1) </a:t>
            </a:r>
            <a:r>
              <a:rPr lang="uk-UA" sz="3000" dirty="0" err="1" smtClean="0">
                <a:latin typeface="Book Antiqua" pitchFamily="18" charset="0"/>
              </a:rPr>
              <a:t>Протовідродження</a:t>
            </a:r>
            <a:r>
              <a:rPr lang="uk-UA" sz="3000" dirty="0" smtClean="0">
                <a:latin typeface="Book Antiqua" pitchFamily="18" charset="0"/>
              </a:rPr>
              <a:t> </a:t>
            </a:r>
            <a:r>
              <a:rPr lang="uk-UA" sz="3000" dirty="0">
                <a:latin typeface="Book Antiqua" pitchFamily="18" charset="0"/>
              </a:rPr>
              <a:t>( </a:t>
            </a:r>
            <a:r>
              <a:rPr lang="uk-UA" sz="3000" dirty="0" err="1">
                <a:latin typeface="Book Antiqua" pitchFamily="18" charset="0"/>
              </a:rPr>
              <a:t>Передвідродження</a:t>
            </a:r>
            <a:r>
              <a:rPr lang="uk-UA" sz="3000" dirty="0">
                <a:latin typeface="Book Antiqua" pitchFamily="18" charset="0"/>
              </a:rPr>
              <a:t>) (2-а половина </a:t>
            </a:r>
            <a:r>
              <a:rPr lang="en-US" sz="3000" dirty="0">
                <a:latin typeface="Book Antiqua" pitchFamily="18" charset="0"/>
              </a:rPr>
              <a:t>XIII </a:t>
            </a:r>
            <a:r>
              <a:rPr lang="uk-UA" sz="3000" dirty="0">
                <a:latin typeface="Book Antiqua" pitchFamily="18" charset="0"/>
              </a:rPr>
              <a:t>століття — </a:t>
            </a:r>
            <a:r>
              <a:rPr lang="en-US" sz="3000" dirty="0">
                <a:latin typeface="Book Antiqua" pitchFamily="18" charset="0"/>
              </a:rPr>
              <a:t>XIV </a:t>
            </a:r>
            <a:r>
              <a:rPr lang="uk-UA" sz="3000" dirty="0">
                <a:latin typeface="Book Antiqua" pitchFamily="18" charset="0"/>
              </a:rPr>
              <a:t>століття);</a:t>
            </a:r>
          </a:p>
          <a:p>
            <a:r>
              <a:rPr lang="uk-UA" sz="3000" dirty="0" smtClean="0">
                <a:latin typeface="Book Antiqua" pitchFamily="18" charset="0"/>
              </a:rPr>
              <a:t>2)Раннє </a:t>
            </a:r>
            <a:r>
              <a:rPr lang="uk-UA" sz="3000" dirty="0">
                <a:latin typeface="Book Antiqua" pitchFamily="18" charset="0"/>
              </a:rPr>
              <a:t>Відродження (1410/1425 рр. </a:t>
            </a:r>
            <a:r>
              <a:rPr lang="en-US" sz="3000" dirty="0">
                <a:latin typeface="Book Antiqua" pitchFamily="18" charset="0"/>
              </a:rPr>
              <a:t>XV </a:t>
            </a:r>
            <a:r>
              <a:rPr lang="uk-UA" sz="3000" dirty="0">
                <a:latin typeface="Book Antiqua" pitchFamily="18" charset="0"/>
              </a:rPr>
              <a:t>ст. — кінець </a:t>
            </a:r>
            <a:r>
              <a:rPr lang="en-US" sz="3000" dirty="0">
                <a:latin typeface="Book Antiqua" pitchFamily="18" charset="0"/>
              </a:rPr>
              <a:t>XV </a:t>
            </a:r>
            <a:r>
              <a:rPr lang="uk-UA" sz="3000" dirty="0">
                <a:latin typeface="Book Antiqua" pitchFamily="18" charset="0"/>
              </a:rPr>
              <a:t>століття);</a:t>
            </a:r>
          </a:p>
          <a:p>
            <a:r>
              <a:rPr lang="uk-UA" sz="3000" dirty="0" smtClean="0">
                <a:latin typeface="Book Antiqua" pitchFamily="18" charset="0"/>
              </a:rPr>
              <a:t>3)Високе </a:t>
            </a:r>
            <a:r>
              <a:rPr lang="uk-UA" sz="3000" dirty="0">
                <a:latin typeface="Book Antiqua" pitchFamily="18" charset="0"/>
              </a:rPr>
              <a:t>Відродження (кінець </a:t>
            </a:r>
            <a:r>
              <a:rPr lang="en-US" sz="3000" dirty="0">
                <a:latin typeface="Book Antiqua" pitchFamily="18" charset="0"/>
              </a:rPr>
              <a:t>XV — </a:t>
            </a:r>
            <a:r>
              <a:rPr lang="uk-UA" sz="3000" dirty="0">
                <a:latin typeface="Book Antiqua" pitchFamily="18" charset="0"/>
              </a:rPr>
              <a:t>перші 20 років </a:t>
            </a:r>
            <a:r>
              <a:rPr lang="en-US" sz="3000" dirty="0">
                <a:latin typeface="Book Antiqua" pitchFamily="18" charset="0"/>
              </a:rPr>
              <a:t>XVI </a:t>
            </a:r>
            <a:r>
              <a:rPr lang="uk-UA" sz="3000" dirty="0">
                <a:latin typeface="Book Antiqua" pitchFamily="18" charset="0"/>
              </a:rPr>
              <a:t>століття);</a:t>
            </a:r>
          </a:p>
          <a:p>
            <a:r>
              <a:rPr lang="uk-UA" sz="3000" dirty="0" smtClean="0">
                <a:latin typeface="Book Antiqua" pitchFamily="18" charset="0"/>
              </a:rPr>
              <a:t>4)Пізнє </a:t>
            </a:r>
            <a:r>
              <a:rPr lang="uk-UA" sz="3000" dirty="0">
                <a:latin typeface="Book Antiqua" pitchFamily="18" charset="0"/>
              </a:rPr>
              <a:t>Відродження (середина </a:t>
            </a:r>
            <a:r>
              <a:rPr lang="en-US" sz="3000" dirty="0">
                <a:latin typeface="Book Antiqua" pitchFamily="18" charset="0"/>
              </a:rPr>
              <a:t>XVI — 90-</a:t>
            </a:r>
            <a:r>
              <a:rPr lang="uk-UA" sz="3000" dirty="0">
                <a:latin typeface="Book Antiqua" pitchFamily="18" charset="0"/>
              </a:rPr>
              <a:t>і роки </a:t>
            </a:r>
            <a:r>
              <a:rPr lang="en-US" sz="3000" dirty="0">
                <a:latin typeface="Book Antiqua" pitchFamily="18" charset="0"/>
              </a:rPr>
              <a:t>XVI </a:t>
            </a:r>
            <a:r>
              <a:rPr lang="uk-UA" sz="3000" dirty="0">
                <a:latin typeface="Book Antiqua" pitchFamily="18" charset="0"/>
              </a:rPr>
              <a:t>століття), співіснування з маньєризмом. В архітектурі — виникнення </a:t>
            </a:r>
            <a:r>
              <a:rPr lang="uk-UA" sz="3000" dirty="0" err="1">
                <a:latin typeface="Book Antiqua" pitchFamily="18" charset="0"/>
              </a:rPr>
              <a:t>палладіанства</a:t>
            </a:r>
            <a:r>
              <a:rPr lang="uk-UA" sz="3000" dirty="0">
                <a:latin typeface="Book Antiqua" pitchFamily="18" charset="0"/>
              </a:rPr>
              <a:t>;</a:t>
            </a:r>
          </a:p>
          <a:p>
            <a:r>
              <a:rPr lang="uk-UA" sz="3000" dirty="0" smtClean="0">
                <a:latin typeface="Book Antiqua" pitchFamily="18" charset="0"/>
              </a:rPr>
              <a:t>5)Північне </a:t>
            </a:r>
            <a:r>
              <a:rPr lang="uk-UA" sz="3000" dirty="0">
                <a:latin typeface="Book Antiqua" pitchFamily="18" charset="0"/>
              </a:rPr>
              <a:t>Відродження — </a:t>
            </a:r>
            <a:r>
              <a:rPr lang="en-US" sz="3000" dirty="0">
                <a:latin typeface="Book Antiqua" pitchFamily="18" charset="0"/>
              </a:rPr>
              <a:t>XVI </a:t>
            </a:r>
            <a:r>
              <a:rPr lang="uk-UA" sz="3000" dirty="0">
                <a:latin typeface="Book Antiqua" pitchFamily="18" charset="0"/>
              </a:rPr>
              <a:t>століття</a:t>
            </a:r>
          </a:p>
        </p:txBody>
      </p:sp>
    </p:spTree>
    <p:extLst>
      <p:ext uri="{BB962C8B-B14F-4D97-AF65-F5344CB8AC3E}">
        <p14:creationId xmlns:p14="http://schemas.microsoft.com/office/powerpoint/2010/main" val="41388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32656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latin typeface="Book Antiqua" pitchFamily="18" charset="0"/>
              </a:rPr>
              <a:t>За своєю основою Ренесанс — антифеодальний за </a:t>
            </a:r>
            <a:r>
              <a:rPr lang="uk-UA" sz="4000" dirty="0" smtClean="0">
                <a:latin typeface="Book Antiqua" pitchFamily="18" charset="0"/>
              </a:rPr>
              <a:t>спрямуванням,йому </a:t>
            </a:r>
            <a:r>
              <a:rPr lang="uk-UA" sz="4000" dirty="0">
                <a:latin typeface="Book Antiqua" pitchFamily="18" charset="0"/>
              </a:rPr>
              <a:t>властивий гуманістичний світогляд, звернення до культурної спадщини античності, її «відродження» (звідси і походження терміну).</a:t>
            </a:r>
          </a:p>
        </p:txBody>
      </p:sp>
    </p:spTree>
    <p:extLst>
      <p:ext uri="{BB962C8B-B14F-4D97-AF65-F5344CB8AC3E}">
        <p14:creationId xmlns:p14="http://schemas.microsoft.com/office/powerpoint/2010/main" val="33404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8/8f/Petrarch_by_Bargilla.jpg/386px-Petrarch_by_Barg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2" y="117475"/>
            <a:ext cx="4268391" cy="66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332656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Франче́ско Петра́рка</a:t>
            </a:r>
            <a:endParaRPr lang="uk-UA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82244" y="1052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фресці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Андреа</a:t>
            </a:r>
            <a:r>
              <a:rPr lang="ru-RU" dirty="0"/>
              <a:t> </a:t>
            </a:r>
            <a:r>
              <a:rPr lang="ru-RU" dirty="0" err="1"/>
              <a:t>дель</a:t>
            </a:r>
            <a:r>
              <a:rPr lang="ru-RU" dirty="0"/>
              <a:t> </a:t>
            </a:r>
            <a:r>
              <a:rPr lang="ru-RU" dirty="0" err="1"/>
              <a:t>Кастаньо</a:t>
            </a:r>
            <a:r>
              <a:rPr lang="ru-RU" dirty="0"/>
              <a:t> (</a:t>
            </a:r>
            <a:r>
              <a:rPr lang="ru-RU" dirty="0" err="1"/>
              <a:t>близько</a:t>
            </a:r>
            <a:r>
              <a:rPr lang="ru-RU" dirty="0"/>
              <a:t> 1450)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72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9/Giovanni_Boccac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54732" cy="64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6327" y="548680"/>
            <a:ext cx="3627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Джова́нні Бокка́ччо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0661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9/90/Bunelleschi.jpg/360px-Bunelles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274261"/>
            <a:ext cx="428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err="1"/>
              <a:t>Філіппо</a:t>
            </a:r>
            <a:r>
              <a:rPr lang="uk-UA" sz="3200" b="1" dirty="0"/>
              <a:t> </a:t>
            </a:r>
            <a:r>
              <a:rPr lang="uk-UA" sz="3200" b="1" dirty="0" err="1"/>
              <a:t>Брунеллескі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610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6/65/Uffizi_Donat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"/>
            <a:ext cx="5141442" cy="68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844824"/>
            <a:ext cx="3076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/>
              <a:t>Донателло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42845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207</TotalTime>
  <Words>300</Words>
  <Application>Microsoft Office PowerPoint</Application>
  <PresentationFormat>Экран (4:3)</PresentationFormat>
  <Paragraphs>41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Загальні   риси епохи    Відродження</vt:lpstr>
      <vt:lpstr>Відродження, або Ренеса́нс (фр. Renaissance — «Відродження») — культурно-філософський рух кінця Середньовіччя — початку Нового часу, що ґрунтувався на ідеалах гуманізму та орієнтувався на спадщину античності.</vt:lpstr>
      <vt:lpstr>Специфіка епохи Відродження: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Передвідродження (проторенесанс)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Blizia</dc:creator>
  <cp:lastModifiedBy>Blizia</cp:lastModifiedBy>
  <cp:revision>16</cp:revision>
  <dcterms:created xsi:type="dcterms:W3CDTF">2014-11-17T18:33:14Z</dcterms:created>
  <dcterms:modified xsi:type="dcterms:W3CDTF">2014-11-17T22:27:58Z</dcterms:modified>
</cp:coreProperties>
</file>