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6" r:id="rId9"/>
    <p:sldId id="265" r:id="rId10"/>
    <p:sldId id="268" r:id="rId11"/>
    <p:sldId id="267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ED6"/>
    <a:srgbClr val="FFFD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28.04.2015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______Microsoft_Excel_97-20032.xls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png"/><Relationship Id="rId4" Type="http://schemas.openxmlformats.org/officeDocument/2006/relationships/oleObject" Target="../embeddings/______Microsoft_Excel_97-20033.xls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______Microsoft_Excel_97-20031.xls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Безробіття в Україні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Виконала </a:t>
            </a:r>
            <a:r>
              <a:rPr lang="uk-UA" smtClean="0"/>
              <a:t>Тупалова </a:t>
            </a:r>
            <a:r>
              <a:rPr lang="uk-UA" dirty="0" smtClean="0"/>
              <a:t>Анастасія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532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539436"/>
              </p:ext>
            </p:extLst>
          </p:nvPr>
        </p:nvGraphicFramePr>
        <p:xfrm>
          <a:off x="5148064" y="1327912"/>
          <a:ext cx="3863975" cy="55300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3863975"/>
              </a:tblGrid>
              <a:tr h="51125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    </a:t>
                      </a:r>
                      <a:r>
                        <a:rPr lang="uk-UA" sz="2000" dirty="0">
                          <a:effectLst/>
                        </a:rPr>
                        <a:t>У Дніпропетровській області чисельність безробітних у І півріччі 2014 року  зросла, в порівнянні з відповідним періодом минулого року, на 3,7 тис. осіб і становила 113,5 тис. осіб.</a:t>
                      </a:r>
                      <a:endParaRPr lang="ru-RU" sz="2000" dirty="0">
                        <a:effectLst/>
                      </a:endParaRPr>
                    </a:p>
                    <a:p>
                      <a:pPr marL="269875"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Рівень безробіття (за методологією МОП) </a:t>
                      </a:r>
                      <a:r>
                        <a:rPr lang="uk-UA" sz="2000" u="sng" dirty="0">
                          <a:effectLst/>
                        </a:rPr>
                        <a:t>зросла  з 6,7 % до 7,0%. </a:t>
                      </a:r>
                      <a:endParaRPr lang="ru-RU" sz="200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За даними Державної служби статистики України</a:t>
                      </a:r>
                      <a:endParaRPr lang="ru-RU" sz="1500" dirty="0">
                        <a:effectLst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96" marR="26496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8748464" cy="1130424"/>
          </a:xfrm>
        </p:spPr>
        <p:txBody>
          <a:bodyPr/>
          <a:lstStyle/>
          <a:p>
            <a:r>
              <a:rPr lang="uk-UA" sz="4000" dirty="0" smtClean="0"/>
              <a:t>Рівень безробіття в Дніпропетровську </a:t>
            </a:r>
            <a:endParaRPr lang="ru-RU" sz="4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0143744"/>
              </p:ext>
            </p:extLst>
          </p:nvPr>
        </p:nvGraphicFramePr>
        <p:xfrm>
          <a:off x="6540" y="1408162"/>
          <a:ext cx="5019675" cy="546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Диаграмма" r:id="rId4" imgW="5019759" imgH="5467230" progId="Excel.Chart.8">
                  <p:embed/>
                </p:oleObj>
              </mc:Choice>
              <mc:Fallback>
                <p:oleObj name="Диаграмма" r:id="rId4" imgW="5019759" imgH="5467230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-34" b="-21"/>
                      <a:stretch>
                        <a:fillRect/>
                      </a:stretch>
                    </p:blipFill>
                    <p:spPr bwMode="auto">
                      <a:xfrm>
                        <a:off x="6540" y="1408162"/>
                        <a:ext cx="5019675" cy="546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546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93524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744" y="1268760"/>
            <a:ext cx="9129255" cy="5472608"/>
          </a:xfrm>
        </p:spPr>
        <p:txBody>
          <a:bodyPr/>
          <a:lstStyle/>
          <a:p>
            <a:r>
              <a:rPr lang="uk-UA" dirty="0" smtClean="0"/>
              <a:t>В першу чергу потрібно звернутися до Центру зайнятості вашої області. Там вам розкажуть та пояснять як діяти далі.</a:t>
            </a:r>
          </a:p>
          <a:p>
            <a:r>
              <a:rPr lang="uk-UA" dirty="0" smtClean="0"/>
              <a:t> За статистикою </a:t>
            </a:r>
            <a:r>
              <a:rPr lang="uk-UA" b="1" dirty="0">
                <a:effectLst/>
              </a:rPr>
              <a:t>с</a:t>
            </a:r>
            <a:r>
              <a:rPr lang="uk-UA" b="1" dirty="0" smtClean="0">
                <a:effectLst/>
              </a:rPr>
              <a:t>ередній </a:t>
            </a:r>
            <a:r>
              <a:rPr lang="uk-UA" b="1" dirty="0">
                <a:effectLst/>
              </a:rPr>
              <a:t>термін тривалості пошуку роботи </a:t>
            </a:r>
            <a:r>
              <a:rPr lang="uk-UA" dirty="0">
                <a:effectLst/>
              </a:rPr>
              <a:t>в січні-листопаді 2014 року склав </a:t>
            </a:r>
            <a:r>
              <a:rPr lang="uk-UA" b="1" dirty="0">
                <a:effectLst/>
              </a:rPr>
              <a:t>111 </a:t>
            </a:r>
            <a:r>
              <a:rPr lang="uk-UA" dirty="0">
                <a:effectLst/>
              </a:rPr>
              <a:t>календарних днів, що на 2 календарні дні менше, ніж в січні-листопаді 2013 року (113 днів</a:t>
            </a:r>
            <a:r>
              <a:rPr lang="uk-UA" dirty="0" smtClean="0">
                <a:effectLst/>
              </a:rPr>
              <a:t>).</a:t>
            </a:r>
          </a:p>
          <a:p>
            <a:r>
              <a:rPr lang="uk-UA" dirty="0" smtClean="0">
                <a:effectLst/>
              </a:rPr>
              <a:t>Розглянувши наступний графік, робимо висновок, що рівень </a:t>
            </a:r>
            <a:r>
              <a:rPr lang="uk-UA" dirty="0">
                <a:effectLst/>
              </a:rPr>
              <a:t>зайнятості населення по Україні </a:t>
            </a:r>
            <a:r>
              <a:rPr lang="uk-UA" dirty="0" smtClean="0">
                <a:effectLst/>
              </a:rPr>
              <a:t>становить </a:t>
            </a:r>
            <a:r>
              <a:rPr lang="uk-UA" dirty="0">
                <a:effectLst/>
              </a:rPr>
              <a:t>57,9%.</a:t>
            </a:r>
            <a:r>
              <a:rPr lang="uk-UA" dirty="0" smtClean="0">
                <a:effectLst/>
              </a:rPr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16632"/>
            <a:ext cx="7543800" cy="914400"/>
          </a:xfrm>
        </p:spPr>
        <p:txBody>
          <a:bodyPr/>
          <a:lstStyle/>
          <a:p>
            <a:r>
              <a:rPr lang="uk-UA" dirty="0" smtClean="0"/>
              <a:t>Що ж робити?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08459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9215529"/>
              </p:ext>
            </p:extLst>
          </p:nvPr>
        </p:nvGraphicFramePr>
        <p:xfrm>
          <a:off x="25747" y="0"/>
          <a:ext cx="909250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Диаграмма" r:id="rId4" imgW="9541067" imgH="6712278" progId="Excel.Chart.8">
                  <p:embed/>
                </p:oleObj>
              </mc:Choice>
              <mc:Fallback>
                <p:oleObj name="Диаграмма" r:id="rId4" imgW="9541067" imgH="6712278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-14" b="-9"/>
                      <a:stretch>
                        <a:fillRect/>
                      </a:stretch>
                    </p:blipFill>
                    <p:spPr bwMode="auto">
                      <a:xfrm>
                        <a:off x="25747" y="0"/>
                        <a:ext cx="9092505" cy="685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715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96284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" r="2795"/>
          <a:stretch/>
        </p:blipFill>
        <p:spPr>
          <a:xfrm>
            <a:off x="107504" y="1700808"/>
            <a:ext cx="4691665" cy="49685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0"/>
            <a:ext cx="7543800" cy="914400"/>
          </a:xfrm>
        </p:spPr>
        <p:txBody>
          <a:bodyPr/>
          <a:lstStyle/>
          <a:p>
            <a:r>
              <a:rPr lang="uk-UA" sz="4000" dirty="0" smtClean="0"/>
              <a:t>Дніпропетровськ та зайнятість </a:t>
            </a:r>
            <a:endParaRPr lang="ru-RU" sz="4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788024" y="1916832"/>
            <a:ext cx="43559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0" dirty="0"/>
              <a:t>У І півріччі 2014 </a:t>
            </a:r>
            <a:r>
              <a:rPr lang="uk-UA" sz="2100" dirty="0" smtClean="0"/>
              <a:t>року чисельність зайнятого </a:t>
            </a:r>
            <a:r>
              <a:rPr lang="uk-UA" sz="2100" dirty="0"/>
              <a:t>населення </a:t>
            </a:r>
            <a:r>
              <a:rPr lang="uk-UA" sz="2100" dirty="0" smtClean="0"/>
              <a:t>у Дніпропетровській  </a:t>
            </a:r>
            <a:r>
              <a:rPr lang="uk-UA" sz="2100" dirty="0"/>
              <a:t>області становила 1497,5 тис. осіб, і у порівнянні з І півріччям 2013 року, зменшилась  на 41,0 тис. осіб. </a:t>
            </a:r>
            <a:endParaRPr lang="uk-UA" sz="2100" dirty="0" smtClean="0"/>
          </a:p>
          <a:p>
            <a:endParaRPr lang="uk-UA" sz="2100" dirty="0"/>
          </a:p>
          <a:p>
            <a:endParaRPr lang="uk-UA" sz="2100" dirty="0" smtClean="0"/>
          </a:p>
          <a:p>
            <a:endParaRPr lang="ru-RU" sz="2100" dirty="0"/>
          </a:p>
          <a:p>
            <a:r>
              <a:rPr lang="uk-UA" sz="2100" dirty="0"/>
              <a:t>Рівень зайнятості населення </a:t>
            </a:r>
            <a:r>
              <a:rPr lang="uk-UA" sz="2100" u="sng" dirty="0"/>
              <a:t>знизився з 62,4 % до 61,2%. </a:t>
            </a:r>
            <a:endParaRPr lang="ru-RU" sz="21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273776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72816"/>
            <a:ext cx="8568952" cy="3657599"/>
          </a:xfrm>
        </p:spPr>
        <p:txBody>
          <a:bodyPr/>
          <a:lstStyle/>
          <a:p>
            <a:pPr algn="just"/>
            <a:r>
              <a:rPr lang="uk-UA" dirty="0" smtClean="0"/>
              <a:t>Підсумувавши все вище сказане можна зробити висновок, що рівень зайнятості впав, а відповідно – рівень безробіття зростає. Уряд України нажаль не може стабілізувати ситуацію безробіття, через низку причин, однією з яких є неофіційна війна з Росією, а відповідно і економічна не стабільність нашої країни. Але ми не втрачаємо надії, що нам таки вдасться стабілізувати ситуацію в Україні.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43800" cy="914400"/>
          </a:xfrm>
        </p:spPr>
        <p:txBody>
          <a:bodyPr/>
          <a:lstStyle/>
          <a:p>
            <a:pPr algn="ctr"/>
            <a:r>
              <a:rPr lang="uk-UA" b="1" i="1" dirty="0" smtClean="0"/>
              <a:t>Висновок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98253603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33195"/>
            <a:ext cx="2729880" cy="198257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501" y="5083174"/>
            <a:ext cx="2736304" cy="1654411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48680"/>
            <a:ext cx="2749280" cy="206196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557453"/>
            <a:ext cx="8640960" cy="5025751"/>
          </a:xfrm>
        </p:spPr>
        <p:txBody>
          <a:bodyPr>
            <a:normAutofit/>
          </a:bodyPr>
          <a:lstStyle/>
          <a:p>
            <a:pPr algn="just"/>
            <a:r>
              <a:rPr lang="ru-RU" sz="3200" b="1" i="1" dirty="0"/>
              <a:t>Безробіття</a:t>
            </a:r>
            <a:r>
              <a:rPr lang="ru-RU" sz="3000" dirty="0"/>
              <a:t> — складне економічне, соціальне і психологічне явище. Водночас безробіття — це економічна категорія, яка відбиває економічні відносини щодо вимушеної незайнятості працездатного населення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404664"/>
            <a:ext cx="7543800" cy="914400"/>
          </a:xfrm>
        </p:spPr>
        <p:txBody>
          <a:bodyPr/>
          <a:lstStyle/>
          <a:p>
            <a:pPr algn="ctr"/>
            <a:r>
              <a:rPr lang="uk-UA" dirty="0" smtClean="0"/>
              <a:t>Поняття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26360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556792"/>
            <a:ext cx="8424936" cy="5184576"/>
          </a:xfrm>
        </p:spPr>
        <p:txBody>
          <a:bodyPr>
            <a:normAutofit/>
          </a:bodyPr>
          <a:lstStyle/>
          <a:p>
            <a:r>
              <a:rPr lang="ru-RU" sz="2300" dirty="0" smtClean="0">
                <a:effectLst/>
              </a:rPr>
              <a:t> Нестача </a:t>
            </a:r>
            <a:r>
              <a:rPr lang="ru-RU" sz="2300" dirty="0">
                <a:effectLst/>
              </a:rPr>
              <a:t>сукупного ефективного попиту;</a:t>
            </a:r>
          </a:p>
          <a:p>
            <a:r>
              <a:rPr lang="ru-RU" sz="2300" dirty="0" smtClean="0">
                <a:effectLst/>
              </a:rPr>
              <a:t> </a:t>
            </a:r>
            <a:r>
              <a:rPr lang="ru-RU" sz="2300" dirty="0">
                <a:effectLst/>
              </a:rPr>
              <a:t>Н</a:t>
            </a:r>
            <a:r>
              <a:rPr lang="ru-RU" sz="2300" dirty="0" smtClean="0">
                <a:effectLst/>
              </a:rPr>
              <a:t>егнучкість </a:t>
            </a:r>
            <a:r>
              <a:rPr lang="ru-RU" sz="2300" dirty="0">
                <a:effectLst/>
              </a:rPr>
              <a:t>системи відносних цін і ставок заробітної плати і викривлення в ній, пов'язані з грошовою експансією держави і подальшою інфляцією;</a:t>
            </a:r>
          </a:p>
          <a:p>
            <a:r>
              <a:rPr lang="ru-RU" sz="2300" dirty="0">
                <a:effectLst/>
              </a:rPr>
              <a:t>Н</a:t>
            </a:r>
            <a:r>
              <a:rPr lang="ru-RU" sz="2300" dirty="0" smtClean="0">
                <a:effectLst/>
              </a:rPr>
              <a:t>едостатня </a:t>
            </a:r>
            <a:r>
              <a:rPr lang="ru-RU" sz="2300" dirty="0">
                <a:effectLst/>
              </a:rPr>
              <a:t>мобільність робочої сили;</a:t>
            </a:r>
          </a:p>
          <a:p>
            <a:r>
              <a:rPr lang="ru-RU" sz="2300" dirty="0">
                <a:effectLst/>
              </a:rPr>
              <a:t>С</a:t>
            </a:r>
            <a:r>
              <a:rPr lang="ru-RU" sz="2300" dirty="0" smtClean="0">
                <a:effectLst/>
              </a:rPr>
              <a:t>труктурні </a:t>
            </a:r>
            <a:r>
              <a:rPr lang="ru-RU" sz="2300" dirty="0">
                <a:effectLst/>
              </a:rPr>
              <a:t>зрушення в економіці;</a:t>
            </a:r>
          </a:p>
          <a:p>
            <a:r>
              <a:rPr lang="ru-RU" sz="2300" dirty="0">
                <a:effectLst/>
              </a:rPr>
              <a:t>Д</a:t>
            </a:r>
            <a:r>
              <a:rPr lang="ru-RU" sz="2300" dirty="0" smtClean="0">
                <a:effectLst/>
              </a:rPr>
              <a:t>искримінація </a:t>
            </a:r>
            <a:r>
              <a:rPr lang="ru-RU" sz="2300" dirty="0">
                <a:effectLst/>
              </a:rPr>
              <a:t>на ринку праці щодо жінок, молоді та національної меншості;</a:t>
            </a:r>
          </a:p>
          <a:p>
            <a:r>
              <a:rPr lang="ru-RU" sz="2300" dirty="0">
                <a:effectLst/>
              </a:rPr>
              <a:t>Д</a:t>
            </a:r>
            <a:r>
              <a:rPr lang="ru-RU" sz="2300" dirty="0" smtClean="0">
                <a:effectLst/>
              </a:rPr>
              <a:t>емографічні </a:t>
            </a:r>
            <a:r>
              <a:rPr lang="ru-RU" sz="2300" dirty="0">
                <a:effectLst/>
              </a:rPr>
              <a:t>зміни в чисельності та складі робочої сили;</a:t>
            </a:r>
          </a:p>
          <a:p>
            <a:r>
              <a:rPr lang="ru-RU" sz="2300" dirty="0" smtClean="0">
                <a:effectLst/>
              </a:rPr>
              <a:t> </a:t>
            </a:r>
            <a:r>
              <a:rPr lang="ru-RU" sz="2300" dirty="0">
                <a:effectLst/>
              </a:rPr>
              <a:t>С</a:t>
            </a:r>
            <a:r>
              <a:rPr lang="ru-RU" sz="2300" dirty="0" smtClean="0">
                <a:effectLst/>
              </a:rPr>
              <a:t>езонні </a:t>
            </a:r>
            <a:r>
              <a:rPr lang="ru-RU" sz="2300" dirty="0">
                <a:effectLst/>
              </a:rPr>
              <a:t>коливання в рівнях виробництва окремих галузей економіки.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48680"/>
            <a:ext cx="7543800" cy="914400"/>
          </a:xfrm>
        </p:spPr>
        <p:txBody>
          <a:bodyPr/>
          <a:lstStyle/>
          <a:p>
            <a:r>
              <a:rPr lang="ru-RU" sz="4500" dirty="0">
                <a:effectLst/>
              </a:rPr>
              <a:t>Факторами формування безробіття</a:t>
            </a:r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val="269569228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699792" y="116632"/>
            <a:ext cx="3456384" cy="12241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dirty="0" smtClean="0"/>
              <a:t>Види безробіття</a:t>
            </a:r>
            <a:endParaRPr lang="ru-RU" sz="30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041848" y="1444525"/>
            <a:ext cx="792088" cy="69258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2771800" y="1540202"/>
            <a:ext cx="413614" cy="9526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527790" y="1573810"/>
            <a:ext cx="0" cy="99109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832140" y="1520133"/>
            <a:ext cx="216024" cy="95269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212815" y="1444525"/>
            <a:ext cx="715500" cy="8280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1519790" y="3107223"/>
            <a:ext cx="1836204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Сезонне </a:t>
            </a: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635896" y="3123100"/>
            <a:ext cx="1836204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Панельне </a:t>
            </a:r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652463" y="3123100"/>
            <a:ext cx="1836204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Фрикційне </a:t>
            </a:r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307796" y="2137110"/>
            <a:ext cx="1728700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Структурне </a:t>
            </a:r>
            <a:endParaRPr lang="ru-RU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49820" y="2096851"/>
            <a:ext cx="1728700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Циклічне</a:t>
            </a:r>
            <a:endParaRPr lang="ru-RU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440" y="4224389"/>
            <a:ext cx="3333750" cy="24574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58" y="4224390"/>
            <a:ext cx="3691944" cy="245745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7031383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88640"/>
            <a:ext cx="9035480" cy="666936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effectLst/>
              </a:rPr>
              <a:t> 	</a:t>
            </a:r>
            <a:r>
              <a:rPr lang="ru-RU" sz="2400" b="1" dirty="0" err="1" smtClean="0">
                <a:effectLst/>
              </a:rPr>
              <a:t>Циклічне</a:t>
            </a:r>
            <a:r>
              <a:rPr lang="ru-RU" sz="2400" b="1" dirty="0" smtClean="0">
                <a:effectLst/>
              </a:rPr>
              <a:t> </a:t>
            </a:r>
            <a:r>
              <a:rPr lang="ru-RU" sz="2400" b="1" dirty="0">
                <a:effectLst/>
              </a:rPr>
              <a:t>(кон'юнктурне) безробіття</a:t>
            </a:r>
            <a:r>
              <a:rPr lang="ru-RU" dirty="0">
                <a:effectLst/>
              </a:rPr>
              <a:t> виникає внаслідок коливань економіки. У фазі рецесії підприємства звільняють робочих та наймають на роботу в разі економічного підйому. </a:t>
            </a:r>
            <a:endParaRPr lang="ru-RU" dirty="0" smtClean="0">
              <a:effectLst/>
            </a:endParaRPr>
          </a:p>
          <a:p>
            <a:pPr algn="just"/>
            <a:r>
              <a:rPr lang="ru-RU" sz="2400" b="1" dirty="0" smtClean="0">
                <a:effectLst/>
              </a:rPr>
              <a:t> 	</a:t>
            </a:r>
            <a:r>
              <a:rPr lang="ru-RU" sz="2400" b="1" dirty="0" err="1" smtClean="0">
                <a:effectLst/>
              </a:rPr>
              <a:t>Сезонне</a:t>
            </a:r>
            <a:r>
              <a:rPr lang="ru-RU" sz="2400" b="1" dirty="0" smtClean="0">
                <a:effectLst/>
              </a:rPr>
              <a:t> </a:t>
            </a:r>
            <a:r>
              <a:rPr lang="ru-RU" sz="2400" b="1" dirty="0" err="1" smtClean="0">
                <a:effectLst/>
              </a:rPr>
              <a:t>безробіття</a:t>
            </a:r>
            <a:r>
              <a:rPr lang="ru-RU" dirty="0" smtClean="0">
                <a:effectLst/>
              </a:rPr>
              <a:t> — результат </a:t>
            </a:r>
            <a:r>
              <a:rPr lang="ru-RU" dirty="0" err="1" smtClean="0">
                <a:effectLst/>
              </a:rPr>
              <a:t>природних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коливань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кліматичних</a:t>
            </a:r>
            <a:r>
              <a:rPr lang="ru-RU" dirty="0" smtClean="0">
                <a:effectLst/>
              </a:rPr>
              <a:t> умов </a:t>
            </a:r>
            <a:r>
              <a:rPr lang="ru-RU" dirty="0" err="1" smtClean="0">
                <a:effectLst/>
              </a:rPr>
              <a:t>протягом</a:t>
            </a:r>
            <a:r>
              <a:rPr lang="ru-RU" dirty="0" smtClean="0">
                <a:effectLst/>
              </a:rPr>
              <a:t> року або </a:t>
            </a:r>
            <a:r>
              <a:rPr lang="ru-RU" dirty="0" err="1" smtClean="0">
                <a:effectLst/>
              </a:rPr>
              <a:t>коливань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попиту</a:t>
            </a:r>
            <a:r>
              <a:rPr lang="ru-RU" dirty="0" smtClean="0">
                <a:effectLst/>
              </a:rPr>
              <a:t>. </a:t>
            </a:r>
          </a:p>
          <a:p>
            <a:pPr algn="just"/>
            <a:r>
              <a:rPr lang="ru-RU" sz="2400" b="1" dirty="0" smtClean="0">
                <a:effectLst/>
              </a:rPr>
              <a:t> 	</a:t>
            </a:r>
            <a:r>
              <a:rPr lang="ru-RU" sz="2400" b="1" dirty="0" err="1" smtClean="0">
                <a:effectLst/>
              </a:rPr>
              <a:t>Панельне</a:t>
            </a:r>
            <a:r>
              <a:rPr lang="ru-RU" sz="2400" b="1" dirty="0" smtClean="0">
                <a:effectLst/>
              </a:rPr>
              <a:t> </a:t>
            </a:r>
            <a:r>
              <a:rPr lang="ru-RU" sz="2400" b="1" dirty="0" err="1" smtClean="0">
                <a:effectLst/>
              </a:rPr>
              <a:t>безробіття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– </a:t>
            </a:r>
            <a:r>
              <a:rPr lang="ru-RU" dirty="0" err="1" smtClean="0">
                <a:effectLst/>
              </a:rPr>
              <a:t>відсоток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безробіття, який неможливо усунути навіть при найкращому розвитку кон'юнктури. Цей вид безробіття виникає внаслідок фрикційного, добровільного та структурного безробіття. Це та група безробітних, які не можуть знайти роботу в зв'язку з кваліфікацією, віком, станом здоров'я, місцем проживання або недостатнім бажанням до праці.</a:t>
            </a:r>
          </a:p>
          <a:p>
            <a:pPr algn="just"/>
            <a:r>
              <a:rPr lang="ru-RU" sz="2400" b="1" dirty="0" smtClean="0">
                <a:effectLst/>
              </a:rPr>
              <a:t> 	</a:t>
            </a:r>
            <a:r>
              <a:rPr lang="ru-RU" sz="2400" b="1" dirty="0" err="1" smtClean="0">
                <a:effectLst/>
              </a:rPr>
              <a:t>Фрикційне</a:t>
            </a:r>
            <a:r>
              <a:rPr lang="ru-RU" sz="2400" b="1" dirty="0" smtClean="0">
                <a:effectLst/>
              </a:rPr>
              <a:t> </a:t>
            </a:r>
            <a:r>
              <a:rPr lang="ru-RU" sz="2400" b="1" dirty="0">
                <a:effectLst/>
              </a:rPr>
              <a:t>безробіття(тимчасове)</a:t>
            </a:r>
            <a:r>
              <a:rPr lang="ru-RU" dirty="0">
                <a:effectLst/>
              </a:rPr>
              <a:t> виникає, коли люди тимчасово знаходяться без роботи в результаті зміни місця праці, професій. Цей вид безробіття виникає в короткостроковому вимірі.</a:t>
            </a:r>
          </a:p>
          <a:p>
            <a:pPr algn="just"/>
            <a:r>
              <a:rPr lang="ru-RU" sz="2400" b="1" dirty="0" smtClean="0">
                <a:effectLst/>
              </a:rPr>
              <a:t> 	</a:t>
            </a:r>
            <a:r>
              <a:rPr lang="ru-RU" sz="2400" b="1" dirty="0" err="1" smtClean="0">
                <a:effectLst/>
              </a:rPr>
              <a:t>Структурне</a:t>
            </a:r>
            <a:r>
              <a:rPr lang="ru-RU" sz="2400" b="1" dirty="0" smtClean="0">
                <a:effectLst/>
              </a:rPr>
              <a:t> </a:t>
            </a:r>
            <a:r>
              <a:rPr lang="ru-RU" sz="2400" b="1" dirty="0">
                <a:effectLst/>
              </a:rPr>
              <a:t>безробіття(технологічне)</a:t>
            </a:r>
            <a:r>
              <a:rPr lang="ru-RU" dirty="0">
                <a:effectLst/>
              </a:rPr>
              <a:t> — виникає в результаті зміни структури економіки, викликане науково-технічним прогресом і зміною структури потрібних кадрів.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29184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За останні 5 років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836712"/>
            <a:ext cx="7277432" cy="2698216"/>
          </a:xfrm>
        </p:spPr>
        <p:txBody>
          <a:bodyPr/>
          <a:lstStyle/>
          <a:p>
            <a:r>
              <a:rPr lang="uk-UA" dirty="0" smtClean="0"/>
              <a:t>Безробіття в </a:t>
            </a:r>
            <a:r>
              <a:rPr lang="uk-UA" dirty="0"/>
              <a:t>У</a:t>
            </a:r>
            <a:r>
              <a:rPr lang="uk-UA" dirty="0" smtClean="0"/>
              <a:t>країні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18626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5337564"/>
              </p:ext>
            </p:extLst>
          </p:nvPr>
        </p:nvGraphicFramePr>
        <p:xfrm>
          <a:off x="1" y="-2"/>
          <a:ext cx="9144000" cy="685800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483477"/>
                <a:gridCol w="1014194"/>
                <a:gridCol w="1014194"/>
                <a:gridCol w="965435"/>
                <a:gridCol w="984939"/>
                <a:gridCol w="1355508"/>
                <a:gridCol w="1326253"/>
              </a:tblGrid>
              <a:tr h="26740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err="1">
                          <a:effectLst/>
                        </a:rPr>
                        <a:t>Економічна</a:t>
                      </a:r>
                      <a:r>
                        <a:rPr lang="ru-RU" sz="1500" b="1" u="none" strike="noStrike" dirty="0">
                          <a:effectLst/>
                        </a:rPr>
                        <a:t> </a:t>
                      </a:r>
                      <a:r>
                        <a:rPr lang="ru-RU" sz="1500" b="1" u="none" strike="noStrike" dirty="0" err="1">
                          <a:effectLst/>
                        </a:rPr>
                        <a:t>активність</a:t>
                      </a:r>
                      <a:r>
                        <a:rPr lang="ru-RU" sz="1500" b="1" u="none" strike="noStrike" dirty="0">
                          <a:effectLst/>
                        </a:rPr>
                        <a:t> </a:t>
                      </a:r>
                      <a:r>
                        <a:rPr lang="ru-RU" sz="1500" b="1" u="none" strike="noStrike" dirty="0" err="1">
                          <a:effectLst/>
                        </a:rPr>
                        <a:t>населення</a:t>
                      </a:r>
                      <a:r>
                        <a:rPr lang="ru-RU" sz="1500" b="1" u="none" strike="noStrike" dirty="0">
                          <a:effectLst/>
                        </a:rPr>
                        <a:t> у </a:t>
                      </a:r>
                      <a:r>
                        <a:rPr lang="ru-RU" sz="1500" b="1" u="none" strike="noStrike" dirty="0" err="1">
                          <a:effectLst/>
                        </a:rPr>
                        <a:t>віці</a:t>
                      </a:r>
                      <a:r>
                        <a:rPr lang="ru-RU" sz="1500" b="1" u="none" strike="noStrike" dirty="0">
                          <a:effectLst/>
                        </a:rPr>
                        <a:t> 15-70 </a:t>
                      </a:r>
                      <a:r>
                        <a:rPr lang="ru-RU" sz="1500" b="1" u="none" strike="noStrike" dirty="0" err="1">
                          <a:effectLst/>
                        </a:rPr>
                        <a:t>років</a:t>
                      </a:r>
                      <a:endParaRPr lang="ru-RU" sz="15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929" marR="4929" marT="492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919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</a:rPr>
                        <a:t>За </a:t>
                      </a:r>
                      <a:r>
                        <a:rPr lang="ru-RU" sz="1500" b="1" u="none" strike="noStrike" dirty="0" err="1">
                          <a:effectLst/>
                        </a:rPr>
                        <a:t>даними</a:t>
                      </a:r>
                      <a:r>
                        <a:rPr lang="ru-RU" sz="1500" b="1" u="none" strike="noStrike" dirty="0">
                          <a:effectLst/>
                        </a:rPr>
                        <a:t> </a:t>
                      </a:r>
                      <a:r>
                        <a:rPr lang="ru-RU" sz="1500" b="1" u="none" strike="noStrike" dirty="0" err="1">
                          <a:effectLst/>
                        </a:rPr>
                        <a:t>Державної</a:t>
                      </a:r>
                      <a:r>
                        <a:rPr lang="ru-RU" sz="1500" b="1" u="none" strike="noStrike" dirty="0">
                          <a:effectLst/>
                        </a:rPr>
                        <a:t> </a:t>
                      </a:r>
                      <a:r>
                        <a:rPr lang="ru-RU" sz="1500" b="1" u="none" strike="noStrike" dirty="0" err="1">
                          <a:effectLst/>
                        </a:rPr>
                        <a:t>служби</a:t>
                      </a:r>
                      <a:r>
                        <a:rPr lang="ru-RU" sz="1500" b="1" u="none" strike="noStrike" dirty="0">
                          <a:effectLst/>
                        </a:rPr>
                        <a:t> статистики </a:t>
                      </a:r>
                      <a:r>
                        <a:rPr lang="ru-RU" sz="1500" b="1" u="none" strike="noStrike" dirty="0" err="1">
                          <a:effectLst/>
                        </a:rPr>
                        <a:t>України</a:t>
                      </a:r>
                      <a:r>
                        <a:rPr lang="ru-RU" sz="1500" b="1" u="none" strike="noStrike" dirty="0">
                          <a:effectLst/>
                        </a:rPr>
                        <a:t> </a:t>
                      </a:r>
                      <a:endParaRPr lang="ru-RU" sz="15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4929" marR="4929" marT="492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4929" marR="4929" marT="492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929" marR="4929" marT="492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4929" marR="4929" marT="492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929" marR="4929" marT="4929" marB="0" anchor="b"/>
                </a:tc>
              </a:tr>
              <a:tr h="392466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Без урахування тимчасово окупованих територій АР Крим та м.Севастополь</a:t>
                      </a:r>
                      <a:endParaRPr lang="ru-RU" sz="12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 Cyr"/>
                      </a:endParaRPr>
                    </a:p>
                  </a:txBody>
                  <a:tcPr marL="4929" marR="4929" marT="492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4929" marR="4929" marT="492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929" marR="4929" marT="4929" marB="0" anchor="b"/>
                </a:tc>
              </a:tr>
              <a:tr h="62794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2010 рік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2011 рік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2012 рік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2013 рік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І півріччя 2013 р.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І півріччя 2014 р.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</a:tr>
              <a:tr h="238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(у середньому за </a:t>
                      </a:r>
                      <a:r>
                        <a:rPr lang="ru-RU" sz="1100" u="none" strike="noStrike" dirty="0" err="1">
                          <a:effectLst/>
                        </a:rPr>
                        <a:t>період</a:t>
                      </a:r>
                      <a:r>
                        <a:rPr lang="ru-RU" sz="1100" u="none" strike="noStrike" dirty="0">
                          <a:effectLst/>
                        </a:rPr>
                        <a:t>)</a:t>
                      </a:r>
                      <a:endParaRPr lang="ru-RU" sz="11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35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 err="1">
                          <a:effectLst/>
                        </a:rPr>
                        <a:t>Економічно</a:t>
                      </a:r>
                      <a:r>
                        <a:rPr lang="ru-RU" sz="1500" u="none" strike="noStrike" dirty="0">
                          <a:effectLst/>
                        </a:rPr>
                        <a:t> </a:t>
                      </a:r>
                      <a:r>
                        <a:rPr lang="ru-RU" sz="1500" u="none" strike="noStrike" dirty="0" err="1">
                          <a:effectLst/>
                        </a:rPr>
                        <a:t>активне</a:t>
                      </a:r>
                      <a:r>
                        <a:rPr lang="ru-RU" sz="1500" u="none" strike="noStrike" dirty="0">
                          <a:effectLst/>
                        </a:rPr>
                        <a:t> </a:t>
                      </a:r>
                      <a:r>
                        <a:rPr lang="ru-RU" sz="1500" u="none" strike="noStrike" dirty="0" err="1">
                          <a:effectLst/>
                        </a:rPr>
                        <a:t>населення</a:t>
                      </a:r>
                      <a:r>
                        <a:rPr lang="ru-RU" sz="1500" u="none" strike="noStrike" dirty="0">
                          <a:effectLst/>
                        </a:rPr>
                        <a:t>, (тис. </a:t>
                      </a:r>
                      <a:r>
                        <a:rPr lang="ru-RU" sz="1500" u="none" strike="noStrike" dirty="0" err="1">
                          <a:effectLst/>
                        </a:rPr>
                        <a:t>осіб</a:t>
                      </a:r>
                      <a:r>
                        <a:rPr lang="ru-RU" sz="1500" u="none" strike="noStrike" dirty="0">
                          <a:effectLst/>
                        </a:rPr>
                        <a:t>)</a:t>
                      </a:r>
                      <a:endParaRPr lang="ru-RU" sz="15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20 894,1</a:t>
                      </a:r>
                      <a:endParaRPr lang="ru-RU" sz="15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20 893,0</a:t>
                      </a:r>
                      <a:endParaRPr lang="ru-RU" sz="1500" b="1" i="0" u="none" strike="noStrike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20 851,2</a:t>
                      </a:r>
                      <a:endParaRPr lang="ru-RU" sz="1500" b="1" i="0" u="none" strike="noStrike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20 824,6</a:t>
                      </a:r>
                      <a:endParaRPr lang="ru-RU" sz="1500" b="1" i="0" u="none" strike="noStrike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20 863,8</a:t>
                      </a:r>
                      <a:endParaRPr lang="ru-RU" sz="1500" b="1" i="0" u="none" strike="noStrike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20 216,0</a:t>
                      </a:r>
                      <a:endParaRPr lang="ru-RU" sz="1500" b="1" i="0" u="none" strike="noStrike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</a:tr>
              <a:tr h="5942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>
                          <a:effectLst/>
                        </a:rPr>
                        <a:t>Рівень економічної активності населення, (%)</a:t>
                      </a:r>
                      <a:endParaRPr lang="ru-RU" sz="1500" b="0" i="1" u="none" strike="noStrike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63,6</a:t>
                      </a:r>
                      <a:endParaRPr lang="ru-RU" sz="1500" b="0" i="1" u="none" strike="noStrike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64,2</a:t>
                      </a:r>
                      <a:endParaRPr lang="ru-RU" sz="15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64,5</a:t>
                      </a:r>
                      <a:endParaRPr lang="ru-RU" sz="1500" b="0" i="1" u="none" strike="noStrike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64,9</a:t>
                      </a:r>
                      <a:endParaRPr lang="ru-RU" sz="1500" b="0" i="1" u="none" strike="noStrike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65,0</a:t>
                      </a:r>
                      <a:endParaRPr lang="ru-RU" sz="1500" b="0" i="1" u="none" strike="noStrike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63,3</a:t>
                      </a:r>
                      <a:endParaRPr lang="ru-RU" sz="1500" b="0" i="1" u="none" strike="noStrike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</a:tr>
              <a:tr h="8319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 err="1">
                          <a:effectLst/>
                        </a:rPr>
                        <a:t>Населення</a:t>
                      </a:r>
                      <a:r>
                        <a:rPr lang="ru-RU" sz="1500" u="none" strike="noStrike" dirty="0">
                          <a:effectLst/>
                        </a:rPr>
                        <a:t>, </a:t>
                      </a:r>
                      <a:r>
                        <a:rPr lang="ru-RU" sz="1500" u="none" strike="noStrike" dirty="0" err="1">
                          <a:effectLst/>
                        </a:rPr>
                        <a:t>зайняте</a:t>
                      </a:r>
                      <a:r>
                        <a:rPr lang="ru-RU" sz="1500" u="none" strike="noStrike" dirty="0">
                          <a:effectLst/>
                        </a:rPr>
                        <a:t> </a:t>
                      </a:r>
                      <a:r>
                        <a:rPr lang="ru-RU" sz="1500" u="none" strike="noStrike" dirty="0" err="1">
                          <a:effectLst/>
                        </a:rPr>
                        <a:t>економічною</a:t>
                      </a:r>
                      <a:r>
                        <a:rPr lang="ru-RU" sz="1500" u="none" strike="noStrike" dirty="0">
                          <a:effectLst/>
                        </a:rPr>
                        <a:t> </a:t>
                      </a:r>
                      <a:r>
                        <a:rPr lang="ru-RU" sz="1500" u="none" strike="noStrike" dirty="0" err="1">
                          <a:effectLst/>
                        </a:rPr>
                        <a:t>діяльністю</a:t>
                      </a:r>
                      <a:r>
                        <a:rPr lang="ru-RU" sz="1500" u="none" strike="noStrike" dirty="0">
                          <a:effectLst/>
                        </a:rPr>
                        <a:t>, (тис. </a:t>
                      </a:r>
                      <a:r>
                        <a:rPr lang="ru-RU" sz="1500" u="none" strike="noStrike" dirty="0" err="1">
                          <a:effectLst/>
                        </a:rPr>
                        <a:t>осіб</a:t>
                      </a:r>
                      <a:r>
                        <a:rPr lang="ru-RU" sz="1500" u="none" strike="noStrike" dirty="0">
                          <a:effectLst/>
                        </a:rPr>
                        <a:t>)</a:t>
                      </a:r>
                      <a:endParaRPr lang="ru-RU" sz="15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19 180,2</a:t>
                      </a:r>
                      <a:endParaRPr lang="ru-RU" sz="1500" b="1" i="0" u="none" strike="noStrike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19 231,1</a:t>
                      </a:r>
                      <a:endParaRPr lang="ru-RU" sz="1500" b="1" i="0" u="none" strike="noStrike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19 261,4</a:t>
                      </a:r>
                      <a:endParaRPr lang="ru-RU" sz="15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19 314,2</a:t>
                      </a:r>
                      <a:endParaRPr lang="ru-RU" sz="1500" b="1" i="0" u="none" strike="noStrike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19 287,7</a:t>
                      </a:r>
                      <a:endParaRPr lang="ru-RU" sz="1500" b="1" i="0" u="none" strike="noStrike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18 485,9</a:t>
                      </a:r>
                      <a:endParaRPr lang="ru-RU" sz="1500" b="1" i="0" u="none" strike="noStrike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</a:tr>
              <a:tr h="5942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>
                          <a:effectLst/>
                        </a:rPr>
                        <a:t>Рівень зайнятості населення, (%)</a:t>
                      </a:r>
                      <a:endParaRPr lang="ru-RU" sz="1500" b="0" i="1" u="none" strike="noStrike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58,4</a:t>
                      </a:r>
                      <a:endParaRPr lang="ru-RU" sz="1500" b="0" i="1" u="none" strike="noStrike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59,1</a:t>
                      </a:r>
                      <a:endParaRPr lang="ru-RU" sz="1500" b="0" i="1" u="none" strike="noStrike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59,6</a:t>
                      </a:r>
                      <a:endParaRPr lang="ru-RU" sz="1500" b="0" i="1" u="none" strike="noStrike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60,2</a:t>
                      </a:r>
                      <a:endParaRPr lang="ru-RU" sz="1500" b="0" i="1" u="none" strike="noStrike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60,1</a:t>
                      </a:r>
                      <a:endParaRPr lang="ru-RU" sz="1500" b="0" i="1" u="none" strike="noStrike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57,9</a:t>
                      </a:r>
                      <a:endParaRPr lang="ru-RU" sz="1500" b="0" i="1" u="none" strike="noStrike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</a:tr>
              <a:tr h="812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 err="1">
                          <a:effectLst/>
                        </a:rPr>
                        <a:t>Безробітне</a:t>
                      </a:r>
                      <a:r>
                        <a:rPr lang="ru-RU" sz="1500" u="none" strike="noStrike" dirty="0">
                          <a:effectLst/>
                        </a:rPr>
                        <a:t> </a:t>
                      </a:r>
                      <a:r>
                        <a:rPr lang="ru-RU" sz="1500" u="none" strike="noStrike" dirty="0" err="1">
                          <a:effectLst/>
                        </a:rPr>
                        <a:t>населення</a:t>
                      </a:r>
                      <a:r>
                        <a:rPr lang="ru-RU" sz="1500" u="none" strike="noStrike" dirty="0">
                          <a:effectLst/>
                        </a:rPr>
                        <a:t> (за </a:t>
                      </a:r>
                      <a:r>
                        <a:rPr lang="ru-RU" sz="1500" u="none" strike="noStrike" dirty="0" err="1">
                          <a:effectLst/>
                        </a:rPr>
                        <a:t>методологією</a:t>
                      </a:r>
                      <a:r>
                        <a:rPr lang="ru-RU" sz="1500" u="none" strike="noStrike" dirty="0">
                          <a:effectLst/>
                        </a:rPr>
                        <a:t> МОП),                                       (тис. </a:t>
                      </a:r>
                      <a:r>
                        <a:rPr lang="ru-RU" sz="1500" u="none" strike="noStrike" dirty="0" err="1">
                          <a:effectLst/>
                        </a:rPr>
                        <a:t>осіб</a:t>
                      </a:r>
                      <a:r>
                        <a:rPr lang="ru-RU" sz="1500" u="none" strike="noStrike" dirty="0">
                          <a:effectLst/>
                        </a:rPr>
                        <a:t>)</a:t>
                      </a:r>
                      <a:endParaRPr lang="ru-RU" sz="15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1 713,9</a:t>
                      </a:r>
                      <a:endParaRPr lang="ru-RU" sz="1500" b="1" i="0" u="none" strike="noStrike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1 661,9</a:t>
                      </a:r>
                      <a:endParaRPr lang="ru-RU" sz="1500" b="1" i="0" u="none" strike="noStrike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1 589,8</a:t>
                      </a:r>
                      <a:endParaRPr lang="ru-RU" sz="1500" b="1" i="0" u="none" strike="noStrike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1 510,4</a:t>
                      </a:r>
                      <a:endParaRPr lang="ru-RU" sz="1500" b="1" i="0" u="none" strike="noStrike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1 576,1</a:t>
                      </a:r>
                      <a:endParaRPr lang="ru-RU" sz="15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1 730,1</a:t>
                      </a:r>
                      <a:endParaRPr lang="ru-RU" sz="1500" b="1" i="0" u="none" strike="noStrike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</a:tr>
              <a:tr h="8319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 err="1">
                          <a:effectLst/>
                        </a:rPr>
                        <a:t>Рівень</a:t>
                      </a:r>
                      <a:r>
                        <a:rPr lang="ru-RU" sz="1500" u="none" strike="noStrike" dirty="0">
                          <a:effectLst/>
                        </a:rPr>
                        <a:t> </a:t>
                      </a:r>
                      <a:r>
                        <a:rPr lang="ru-RU" sz="1500" u="none" strike="noStrike" dirty="0" err="1">
                          <a:effectLst/>
                        </a:rPr>
                        <a:t>безробіття</a:t>
                      </a:r>
                      <a:r>
                        <a:rPr lang="ru-RU" sz="1500" u="none" strike="noStrike" dirty="0">
                          <a:effectLst/>
                        </a:rPr>
                        <a:t> </a:t>
                      </a:r>
                      <a:r>
                        <a:rPr lang="ru-RU" sz="1500" u="none" strike="noStrike" dirty="0" err="1">
                          <a:effectLst/>
                        </a:rPr>
                        <a:t>населення</a:t>
                      </a:r>
                      <a:r>
                        <a:rPr lang="ru-RU" sz="1500" u="none" strike="noStrike" dirty="0">
                          <a:effectLst/>
                        </a:rPr>
                        <a:t> (за </a:t>
                      </a:r>
                      <a:r>
                        <a:rPr lang="ru-RU" sz="1500" u="none" strike="noStrike" dirty="0" err="1">
                          <a:effectLst/>
                        </a:rPr>
                        <a:t>методологією</a:t>
                      </a:r>
                      <a:r>
                        <a:rPr lang="ru-RU" sz="1500" u="none" strike="noStrike" dirty="0">
                          <a:effectLst/>
                        </a:rPr>
                        <a:t> МОП), (%)</a:t>
                      </a:r>
                      <a:endParaRPr lang="ru-RU" sz="15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8,2</a:t>
                      </a:r>
                      <a:endParaRPr lang="ru-RU" sz="1500" b="0" i="1" u="none" strike="noStrike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8,0</a:t>
                      </a:r>
                      <a:endParaRPr lang="ru-RU" sz="1500" b="0" i="1" u="none" strike="noStrike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7,6</a:t>
                      </a:r>
                      <a:endParaRPr lang="ru-RU" sz="1500" b="0" i="1" u="none" strike="noStrike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7,3</a:t>
                      </a:r>
                      <a:endParaRPr lang="ru-RU" sz="1500" b="0" i="1" u="none" strike="noStrike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7,6</a:t>
                      </a:r>
                      <a:endParaRPr lang="ru-RU" sz="15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8,6</a:t>
                      </a:r>
                      <a:endParaRPr lang="ru-RU" sz="15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</a:tr>
              <a:tr h="5942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 err="1">
                          <a:effectLst/>
                        </a:rPr>
                        <a:t>Економічно</a:t>
                      </a:r>
                      <a:r>
                        <a:rPr lang="ru-RU" sz="1500" u="none" strike="noStrike" dirty="0">
                          <a:effectLst/>
                        </a:rPr>
                        <a:t> </a:t>
                      </a:r>
                      <a:r>
                        <a:rPr lang="ru-RU" sz="1500" u="none" strike="noStrike" dirty="0" err="1">
                          <a:effectLst/>
                        </a:rPr>
                        <a:t>неактивне</a:t>
                      </a:r>
                      <a:r>
                        <a:rPr lang="ru-RU" sz="1500" u="none" strike="noStrike" dirty="0">
                          <a:effectLst/>
                        </a:rPr>
                        <a:t> </a:t>
                      </a:r>
                      <a:r>
                        <a:rPr lang="ru-RU" sz="1500" u="none" strike="noStrike" dirty="0" err="1">
                          <a:effectLst/>
                        </a:rPr>
                        <a:t>населення</a:t>
                      </a:r>
                      <a:r>
                        <a:rPr lang="ru-RU" sz="1500" u="none" strike="noStrike" dirty="0">
                          <a:effectLst/>
                        </a:rPr>
                        <a:t>, (тис. </a:t>
                      </a:r>
                      <a:r>
                        <a:rPr lang="ru-RU" sz="1500" u="none" strike="noStrike" dirty="0" err="1">
                          <a:effectLst/>
                        </a:rPr>
                        <a:t>осіб</a:t>
                      </a:r>
                      <a:r>
                        <a:rPr lang="ru-RU" sz="1500" u="none" strike="noStrike" dirty="0">
                          <a:effectLst/>
                        </a:rPr>
                        <a:t>)</a:t>
                      </a:r>
                      <a:endParaRPr lang="ru-RU" sz="15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11 945,0</a:t>
                      </a:r>
                      <a:endParaRPr lang="ru-RU" sz="1500" b="1" i="0" u="none" strike="noStrike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11 657,4</a:t>
                      </a:r>
                      <a:endParaRPr lang="ru-RU" sz="1500" b="1" i="0" u="none" strike="noStrike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11 456,9</a:t>
                      </a:r>
                      <a:endParaRPr lang="ru-RU" sz="1500" b="1" i="0" u="none" strike="noStrike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11 270,1</a:t>
                      </a:r>
                      <a:endParaRPr lang="ru-RU" sz="1500" b="1" i="0" u="none" strike="noStrike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11 230,9</a:t>
                      </a:r>
                      <a:endParaRPr lang="ru-RU" sz="1500" b="1" i="0" u="none" strike="noStrike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11 727,9</a:t>
                      </a:r>
                      <a:endParaRPr lang="ru-RU" sz="15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929" marR="4929" marT="492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99940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/>
          </p:cNvGraphicFramePr>
          <p:nvPr/>
        </p:nvGraphicFramePr>
        <p:xfrm>
          <a:off x="0" y="0"/>
          <a:ext cx="9172575" cy="697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Диаграмма" r:id="rId4" imgW="9175275" imgH="6974428" progId="Excel.Chart.8">
                  <p:embed/>
                </p:oleObj>
              </mc:Choice>
              <mc:Fallback>
                <p:oleObj name="Диаграмма" r:id="rId4" imgW="9175275" imgH="6974428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72575" cy="697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972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8078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132856"/>
            <a:ext cx="8352928" cy="3657599"/>
          </a:xfrm>
        </p:spPr>
        <p:txBody>
          <a:bodyPr/>
          <a:lstStyle/>
          <a:p>
            <a:pPr algn="just"/>
            <a:r>
              <a:rPr lang="uk-UA" sz="2500" dirty="0" smtClean="0"/>
              <a:t>Розглянувши запропоновану таблицю та графік, можна зробити висновок, що рівень безробіття в порівнянні з 2010 роком зріз на 0,4%, але при цьому змінювався, в період з 2011 по 2013  роки рівень безробіття впав майже на 0,6%, але піднявся і станом на 2014 рік рівень безробіття становить  8,6%. Існують прогнози, що рівень зросте до 9,5%, а це підвищить ризик  критичної ситуації в країні</a:t>
            </a:r>
            <a:r>
              <a:rPr lang="uk-UA" dirty="0" smtClean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7543800" cy="914400"/>
          </a:xfrm>
        </p:spPr>
        <p:txBody>
          <a:bodyPr/>
          <a:lstStyle/>
          <a:p>
            <a:r>
              <a:rPr lang="uk-UA" dirty="0" smtClean="0"/>
              <a:t>Висновок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9732700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127</TotalTime>
  <Words>603</Words>
  <Application>Microsoft Office PowerPoint</Application>
  <PresentationFormat>Екран (4:3)</PresentationFormat>
  <Paragraphs>105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6" baseType="lpstr">
      <vt:lpstr>Базовая</vt:lpstr>
      <vt:lpstr>Диаграмма</vt:lpstr>
      <vt:lpstr>Безробіття в Україні</vt:lpstr>
      <vt:lpstr>Поняття </vt:lpstr>
      <vt:lpstr>Факторами формування безробіття</vt:lpstr>
      <vt:lpstr>Презентація PowerPoint</vt:lpstr>
      <vt:lpstr>Презентація PowerPoint</vt:lpstr>
      <vt:lpstr>Безробіття в Україні</vt:lpstr>
      <vt:lpstr>Презентація PowerPoint</vt:lpstr>
      <vt:lpstr>Презентація PowerPoint</vt:lpstr>
      <vt:lpstr>Висновок </vt:lpstr>
      <vt:lpstr>Рівень безробіття в Дніпропетровську </vt:lpstr>
      <vt:lpstr>Що ж робити?</vt:lpstr>
      <vt:lpstr>Презентація PowerPoint</vt:lpstr>
      <vt:lpstr>Дніпропетровськ та зайнятість </vt:lpstr>
      <vt:lpstr>Висновок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Безробіття в Україні</dc:title>
  <dc:creator>User-home</dc:creator>
  <cp:lastModifiedBy>user</cp:lastModifiedBy>
  <cp:revision>16</cp:revision>
  <dcterms:created xsi:type="dcterms:W3CDTF">2014-12-17T19:16:22Z</dcterms:created>
  <dcterms:modified xsi:type="dcterms:W3CDTF">2015-04-28T08:33:12Z</dcterms:modified>
</cp:coreProperties>
</file>