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4EF85B-CAB8-434B-88FA-9A25F0795DA4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4641F9-BC50-45C6-8509-57CE1E6AA2B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4EF85B-CAB8-434B-88FA-9A25F0795DA4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641F9-BC50-45C6-8509-57CE1E6AA2B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4EF85B-CAB8-434B-88FA-9A25F0795DA4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641F9-BC50-45C6-8509-57CE1E6AA2B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4EF85B-CAB8-434B-88FA-9A25F0795DA4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641F9-BC50-45C6-8509-57CE1E6AA2BE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4EF85B-CAB8-434B-88FA-9A25F0795DA4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641F9-BC50-45C6-8509-57CE1E6AA2BE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4EF85B-CAB8-434B-88FA-9A25F0795DA4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641F9-BC50-45C6-8509-57CE1E6AA2BE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4EF85B-CAB8-434B-88FA-9A25F0795DA4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641F9-BC50-45C6-8509-57CE1E6AA2B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4EF85B-CAB8-434B-88FA-9A25F0795DA4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641F9-BC50-45C6-8509-57CE1E6AA2BE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4EF85B-CAB8-434B-88FA-9A25F0795DA4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641F9-BC50-45C6-8509-57CE1E6AA2B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14EF85B-CAB8-434B-88FA-9A25F0795DA4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4641F9-BC50-45C6-8509-57CE1E6AA2B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4EF85B-CAB8-434B-88FA-9A25F0795DA4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4641F9-BC50-45C6-8509-57CE1E6AA2BE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4EF85B-CAB8-434B-88FA-9A25F0795DA4}" type="datetimeFigureOut">
              <a:rPr lang="uk-UA" smtClean="0"/>
              <a:pPr/>
              <a:t>17.12.2013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4641F9-BC50-45C6-8509-57CE1E6AA2B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k.wikipedia.org/wiki/%D0%A5%D0%B0%D1%80%D0%BA%D1%96%D0%B2%D1%81%D1%8C%D0%BA%D0%B5_%D0%BA%D0%BE%D0%BD%D1%81%D1%82%D1%80%D1%83%D0%BA%D1%82%D0%BE%D1%80%D1%81%D1%8C%D0%BA%D0%B5_%D0%B1%D1%8E%D1%80%D0%BE_%D0%BC%D0%B0%D1%88%D0%B8%D0%BD%D0%BE%D0%B1%D1%83%D0%B4%D1%83%D0%B2%D0%B0%D0%BD%D0%BD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-80%D0%A3%D0%94" TargetMode="External"/><Relationship Id="rId2" Type="http://schemas.openxmlformats.org/officeDocument/2006/relationships/hyperlink" Target="http://uk.wikipedia.org/wiki/%D0%9E%D1%81%D0%BD%D0%BE%D0%B2%D0%BD%D0%B8%D0%B9_%D0%B1%D0%BE%D0%B9%D0%BE%D0%B2%D0%B8%D0%B9_%D1%82%D0%B0%D0%BD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uk.wikipedia.org/wiki/%D0%A1%D0%B8%D1%81%D1%82%D0%B5%D0%BC%D0%B0_%D0%BA%D0%B5%D1%80%D1%83%D0%B2%D0%B0%D0%BD%D0%BD%D1%8F_%D0%B2%D0%BE%D0%B3%D0%BD%D0%B5%D0%B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7%D0%B5%D0%BD%D1%96%D1%82%D0%BD%D0%B8%D0%B9_%D0%BA%D1%83%D0%BB%D0%B5%D0%BC%D0%B5%D1%82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uk.wikipedia.org/wiki/%D0%A1%D0%BF%D0%B0%D1%80%D0%B5%D0%BD%D0%B8%D0%B9_%D0%BA%D1%83%D0%BB%D0%B5%D0%BC%D0%B5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0%BB%D0%B0%D0%B4%D0%BA%D0%BE%D1%81%D1%82%D0%B2%D0%BE%D0%BB%D1%8C%D0%BD%D0%B0_%D0%B7%D0%B1%D1%80%D0%BE%D1%8F" TargetMode="External"/><Relationship Id="rId5" Type="http://schemas.openxmlformats.org/officeDocument/2006/relationships/hyperlink" Target="http://uk.wikipedia.org/wiki/%D0%A1%D0%B8%D0%B3%D0%BD%D0%B0%D0%BB%D1%8C%D0%BD%D0%B8%D0%B9_%D0%BF%D1%96%D1%81%D1%82%D0%BE%D0%BB%D0%B5%D1%82" TargetMode="External"/><Relationship Id="rId4" Type="http://schemas.openxmlformats.org/officeDocument/2006/relationships/hyperlink" Target="http://uk.wikipedia.org/wiki/%D0%90%D0%B2%D1%82%D0%BE%D0%BC%D0%B0%D1%82_(%D0%B7%D0%B1%D1%80%D0%BE%D1%8F)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8%D0%BD%D0%B0%D0%BC%D1%96%D1%87%D0%BD%D0%B8%D0%B9_%D0%B7%D0%B0%D1%85%D0%B8%D1%81%D1%82" TargetMode="External"/><Relationship Id="rId2" Type="http://schemas.openxmlformats.org/officeDocument/2006/relationships/hyperlink" Target="http://uk.wikipedia.org/wiki/%D0%91%D1%80%D0%BE%D0%BD%D0%B5%D0%B1%D1%96%D0%B9%D0%BD%D0%BE-%D0%BF%D1%96%D0%B4%D0%BA%D0%B0%D0%BB%D1%96%D0%B1%D0%B5%D1%80%D0%BD%D0%B8%D0%B9_%D1%81%D0%BD%D0%B0%D1%80%D1%8F%D0%B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uk.wikipedia.org/wiki/%D0%9A%D1%83%D0%BC%D1%83%D0%BB%D1%8F%D1%82%D0%B8%D0%B2%D0%BD%D0%B8%D0%B9_%D1%81%D0%BD%D0%B0%D1%80%D1%8F%D0%B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kaz_obrazek.jpg"/>
          <p:cNvPicPr>
            <a:picLocks noChangeAspect="1"/>
          </p:cNvPicPr>
          <p:nvPr/>
        </p:nvPicPr>
        <p:blipFill>
          <a:blip r:embed="rId2" cstate="print"/>
          <a:srcRect t="3396"/>
          <a:stretch>
            <a:fillRect/>
          </a:stretch>
        </p:blipFill>
        <p:spPr>
          <a:xfrm>
            <a:off x="0" y="0"/>
            <a:ext cx="6572264" cy="4063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8315356" cy="4962547"/>
          </a:xfrm>
        </p:spPr>
        <p:txBody>
          <a:bodyPr anchor="t">
            <a:normAutofit/>
            <a:scene3d>
              <a:camera prst="perspectiveLeft"/>
              <a:lightRig rig="soft" dir="t"/>
            </a:scene3d>
            <a:sp3d extrusionH="57150" prstMaterial="softEdge">
              <a:bevelT w="25400" h="25400" prst="coolSlant"/>
            </a:sp3d>
          </a:bodyPr>
          <a:lstStyle/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uk-UA" b="0" dirty="0" smtClean="0"/>
              <a:t/>
            </a:r>
            <a:br>
              <a:rPr lang="uk-UA" b="0" dirty="0" smtClean="0"/>
            </a:br>
            <a:r>
              <a:rPr lang="uk-UA" b="0" dirty="0" smtClean="0"/>
              <a:t/>
            </a:r>
            <a:br>
              <a:rPr lang="uk-UA" b="0" dirty="0" smtClean="0"/>
            </a:br>
            <a:r>
              <a:rPr lang="uk-UA" b="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Т-84У «Оплот»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85720" y="1500174"/>
            <a:ext cx="8229600" cy="4525963"/>
          </a:xfrm>
          <a:scene3d>
            <a:camera prst="obliqueTopRigh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/>
            </a:sp3d>
          </a:bodyPr>
          <a:lstStyle/>
          <a:p>
            <a:pPr marL="681228" indent="-571500">
              <a:buFont typeface="+mj-lt"/>
              <a:buAutoNum type="romanUcPeriod"/>
            </a:pPr>
            <a:r>
              <a:rPr lang="uk-UA" sz="3600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hlinkClick r:id="rId2" action="ppaction://hlinksldjump"/>
              </a:rPr>
              <a:t>Опис</a:t>
            </a:r>
            <a:r>
              <a:rPr lang="uk-UA" sz="3600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;</a:t>
            </a:r>
          </a:p>
          <a:p>
            <a:pPr marL="681228" indent="-571500">
              <a:buFont typeface="+mj-lt"/>
              <a:buAutoNum type="romanUcPeriod"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hlinkClick r:id="" action="ppaction://noaction"/>
              </a:rPr>
              <a:t>Т-84У «Оплот»</a:t>
            </a:r>
            <a:r>
              <a:rPr lang="uk-UA" sz="3600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;</a:t>
            </a:r>
          </a:p>
          <a:p>
            <a:pPr marL="681228" indent="-571500">
              <a:buFont typeface="+mj-lt"/>
              <a:buAutoNum type="romanUcPeriod"/>
            </a:pPr>
            <a:r>
              <a:rPr lang="uk-UA" sz="3600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hlinkClick r:id="rId3" action="ppaction://hlinksldjump"/>
              </a:rPr>
              <a:t>Озброєння</a:t>
            </a:r>
            <a:r>
              <a:rPr lang="uk-UA" sz="3600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;</a:t>
            </a:r>
          </a:p>
          <a:p>
            <a:pPr marL="681228" indent="-571500">
              <a:buFont typeface="+mj-lt"/>
              <a:buAutoNum type="romanUcPeriod"/>
            </a:pPr>
            <a:r>
              <a:rPr lang="uk-UA" sz="3600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hlinkClick r:id="rId4" action="ppaction://hlinksldjump"/>
              </a:rPr>
              <a:t>Броня</a:t>
            </a:r>
            <a:r>
              <a:rPr lang="uk-UA" sz="3600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;</a:t>
            </a:r>
          </a:p>
          <a:p>
            <a:pPr marL="681228" indent="-571500">
              <a:buFont typeface="+mj-lt"/>
              <a:buAutoNum type="romanUcPeriod"/>
            </a:pPr>
            <a:r>
              <a:rPr lang="uk-UA" sz="3600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hlinkClick r:id="rId5" action="ppaction://hlinksldjump"/>
              </a:rPr>
              <a:t>Безпека</a:t>
            </a:r>
            <a:r>
              <a:rPr lang="uk-UA" sz="3600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;</a:t>
            </a:r>
          </a:p>
          <a:p>
            <a:pPr>
              <a:buNone/>
            </a:pPr>
            <a:endParaRPr lang="uk-UA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Зміст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   Т-84У «Оплот»</a:t>
            </a:r>
            <a:r>
              <a:rPr lang="ru-RU" sz="1200" b="0" dirty="0" smtClean="0"/>
              <a:t> </a:t>
            </a:r>
            <a:r>
              <a:rPr lang="ru-RU" sz="1600" b="0" dirty="0" smtClean="0"/>
              <a:t>— </a:t>
            </a:r>
            <a:r>
              <a:rPr lang="ru-RU" sz="1600" b="0" dirty="0" err="1" smtClean="0"/>
              <a:t>український</a:t>
            </a:r>
            <a:r>
              <a:rPr lang="ru-RU" sz="1600" b="0" dirty="0" smtClean="0"/>
              <a:t> </a:t>
            </a:r>
            <a:r>
              <a:rPr lang="uk-UA" sz="1600" b="0" dirty="0" smtClean="0"/>
              <a:t> основний бойовий танк</a:t>
            </a:r>
            <a:r>
              <a:rPr lang="ru-RU" sz="1600" b="0" dirty="0" smtClean="0"/>
              <a:t>, </a:t>
            </a:r>
            <a:r>
              <a:rPr lang="ru-RU" sz="1600" b="0" dirty="0" err="1" smtClean="0"/>
              <a:t>розроблений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> </a:t>
            </a:r>
            <a:r>
              <a:rPr lang="ru-RU" sz="1600" b="0" dirty="0" err="1" smtClean="0">
                <a:hlinkClick r:id="rId2" tooltip="Харківське конструкторське бюро машинобудування"/>
              </a:rPr>
              <a:t>Харківським</a:t>
            </a:r>
            <a:r>
              <a:rPr lang="ru-RU" sz="1600" b="0" dirty="0" smtClean="0">
                <a:hlinkClick r:id="rId2" tooltip="Харківське конструкторське бюро машинобудування"/>
              </a:rPr>
              <a:t>  </a:t>
            </a:r>
            <a:r>
              <a:rPr lang="ru-RU" sz="1600" b="0" dirty="0" err="1" smtClean="0">
                <a:hlinkClick r:id="rId2" tooltip="Харківське конструкторське бюро машинобудування"/>
              </a:rPr>
              <a:t>конструкторським</a:t>
            </a:r>
            <a:r>
              <a:rPr lang="ru-RU" sz="1600" b="0" dirty="0" smtClean="0">
                <a:hlinkClick r:id="rId2" tooltip="Харківське конструкторське бюро машинобудування"/>
              </a:rPr>
              <a:t> бюро </a:t>
            </a:r>
            <a:r>
              <a:rPr lang="ru-RU" sz="1600" b="0" dirty="0" err="1" smtClean="0">
                <a:hlinkClick r:id="rId2" tooltip="Харківське конструкторське бюро машинобудування"/>
              </a:rPr>
              <a:t>з</a:t>
            </a:r>
            <a:r>
              <a:rPr lang="ru-RU" sz="1600" b="0" dirty="0" smtClean="0">
                <a:hlinkClick r:id="rId2" tooltip="Харківське конструкторське бюро машинобудування"/>
              </a:rPr>
              <a:t> </a:t>
            </a:r>
            <a:r>
              <a:rPr lang="ru-RU" sz="1600" b="0" dirty="0" err="1" smtClean="0">
                <a:hlinkClick r:id="rId2" tooltip="Харківське конструкторське бюро машинобудування"/>
              </a:rPr>
              <a:t>машинобудування</a:t>
            </a:r>
            <a:r>
              <a:rPr lang="ru-RU" sz="1600" b="0" dirty="0" smtClean="0">
                <a:hlinkClick r:id="rId2" tooltip="Харківське конструкторське бюро машинобудування"/>
              </a:rPr>
              <a:t> </a:t>
            </a:r>
            <a:r>
              <a:rPr lang="ru-RU" sz="1600" b="0" dirty="0" err="1" smtClean="0">
                <a:hlinkClick r:id="rId2" tooltip="Харківське конструкторське бюро машинобудування"/>
              </a:rPr>
              <a:t>імені</a:t>
            </a:r>
            <a:r>
              <a:rPr lang="ru-RU" sz="1600" b="0" dirty="0" smtClean="0">
                <a:hlinkClick r:id="rId2" tooltip="Харківське конструкторське бюро машинобудування"/>
              </a:rPr>
              <a:t> </a:t>
            </a:r>
            <a:br>
              <a:rPr lang="ru-RU" sz="1600" b="0" dirty="0" smtClean="0">
                <a:hlinkClick r:id="rId2" tooltip="Харківське конструкторське бюро машинобудування"/>
              </a:rPr>
            </a:br>
            <a:r>
              <a:rPr lang="ru-RU" sz="1600" b="0" dirty="0" smtClean="0">
                <a:hlinkClick r:id="rId2" tooltip="Харківське конструкторське бюро машинобудування"/>
              </a:rPr>
              <a:t>О. О. Морозова.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>    </a:t>
            </a:r>
            <a:r>
              <a:rPr lang="uk-UA" sz="1600" dirty="0" smtClean="0"/>
              <a:t>У лютому 2000 р. основний бойовий танк Т-84 на підставі постанови </a:t>
            </a:r>
            <a:br>
              <a:rPr lang="uk-UA" sz="1600" dirty="0" smtClean="0"/>
            </a:br>
            <a:r>
              <a:rPr lang="uk-UA" sz="1600" dirty="0" smtClean="0"/>
              <a:t>Кабінету міністрів був прийнятий на озброєння армії України. Він отримав</a:t>
            </a:r>
            <a:br>
              <a:rPr lang="uk-UA" sz="1600" dirty="0" smtClean="0"/>
            </a:br>
            <a:r>
              <a:rPr lang="uk-UA" sz="1600" dirty="0" smtClean="0"/>
              <a:t>ім'я «Оплот</a:t>
            </a:r>
            <a:r>
              <a:rPr lang="uk-UA" sz="1200" dirty="0" smtClean="0"/>
              <a:t>».</a:t>
            </a:r>
            <a:endParaRPr lang="uk-UA" sz="1200" dirty="0"/>
          </a:p>
        </p:txBody>
      </p:sp>
      <p:pic>
        <p:nvPicPr>
          <p:cNvPr id="7" name="Рисунок 6" descr="T-84U_opl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3724">
            <a:off x="712072" y="1870693"/>
            <a:ext cx="4214842" cy="2744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546574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2398">
            <a:off x="4799311" y="3578304"/>
            <a:ext cx="3902421" cy="2867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28596" y="857232"/>
            <a:ext cx="6786610" cy="521497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sz="2500" dirty="0" smtClean="0"/>
              <a:t>Загальне компонування основного бойового танка Оплот — традиційне (відділення управління знаходиться в носовій частині, бойове відділення — в центрі, а моторно-трансмісійне відділення — у кормовій частині машини).</a:t>
            </a:r>
          </a:p>
          <a:p>
            <a:pPr>
              <a:buNone/>
            </a:pPr>
            <a:endParaRPr lang="uk-UA" sz="2500" dirty="0" smtClean="0"/>
          </a:p>
          <a:p>
            <a:pPr>
              <a:buNone/>
            </a:pPr>
            <a:r>
              <a:rPr lang="uk-UA" sz="2500" dirty="0" smtClean="0">
                <a:hlinkClick r:id="rId2" tooltip="Основний бойовий танк"/>
              </a:rPr>
              <a:t>Основний бойовий танк</a:t>
            </a:r>
            <a:r>
              <a:rPr lang="uk-UA" sz="2500" dirty="0" smtClean="0"/>
              <a:t> «Оплот» розроблений на базі </a:t>
            </a:r>
            <a:r>
              <a:rPr lang="uk-UA" sz="2500" dirty="0" smtClean="0">
                <a:hlinkClick r:id="rId3" tooltip="Т-80УД"/>
              </a:rPr>
              <a:t>Т-80УД</a:t>
            </a:r>
            <a:r>
              <a:rPr lang="uk-UA" sz="2500" dirty="0" smtClean="0"/>
              <a:t>, проте відрізняється від нього цілим рядом удосконалень, а саме: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нова зварно-катана башта;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вбудований динамічний захист нового покоління, що забезпечує підвищений захист в передньому секторі як від кумулятивних, так і від бронебійних снарядів;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err="1" smtClean="0"/>
              <a:t>тепловізійний</a:t>
            </a:r>
            <a:r>
              <a:rPr lang="uk-UA" sz="2500" dirty="0" smtClean="0"/>
              <a:t> приціл;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двигун потужністю 1200 </a:t>
            </a:r>
            <a:r>
              <a:rPr lang="uk-UA" sz="2500" dirty="0" err="1" smtClean="0"/>
              <a:t>к.с</a:t>
            </a:r>
            <a:r>
              <a:rPr lang="uk-UA" sz="2500" dirty="0" smtClean="0"/>
              <a:t>. замість 1000-сильного двигуна, встановленого на Т-80УД;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перехід на цифрову технологію в компонентах </a:t>
            </a:r>
            <a:r>
              <a:rPr lang="uk-UA" sz="2500" dirty="0" smtClean="0">
                <a:hlinkClick r:id="rId4" tooltip="Система керування вогнем"/>
              </a:rPr>
              <a:t>комплексу управління вогнем</a:t>
            </a:r>
            <a:r>
              <a:rPr lang="uk-UA" sz="2500" dirty="0" smtClean="0"/>
              <a:t> і суміжних з ним системах;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комплекс оптико-електронної протидії (оптико-електронним засобам ворога);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допоміжний агрегат живлення;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система розрахунку вигину каналу ствола;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система навігаційного забезпечення;</a:t>
            </a:r>
          </a:p>
          <a:p>
            <a:pPr>
              <a:buFont typeface="Wingdings" pitchFamily="2" charset="2"/>
              <a:buChar char="Ø"/>
            </a:pPr>
            <a:r>
              <a:rPr lang="uk-UA" sz="2500" dirty="0" smtClean="0"/>
              <a:t>ширші бортові екрани, що забезпечують додатковий захист бортів корпусу і компонентів ходової частини від протитанкових засобів малого радіусу дії та піхоти супротивника.</a:t>
            </a:r>
          </a:p>
          <a:p>
            <a:pPr>
              <a:buFont typeface="Wingdings" pitchFamily="2" charset="2"/>
              <a:buChar char="Ø"/>
            </a:pPr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dirty="0" smtClean="0"/>
              <a:t>Опис</a:t>
            </a:r>
            <a:endParaRPr lang="uk-UA" dirty="0"/>
          </a:p>
        </p:txBody>
      </p:sp>
      <p:pic>
        <p:nvPicPr>
          <p:cNvPr id="4" name="Рисунок 3" descr="Записати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571" y="0"/>
            <a:ext cx="1959429" cy="6858000"/>
          </a:xfrm>
          <a:prstGeom prst="roundRect">
            <a:avLst>
              <a:gd name="adj" fmla="val 59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000109"/>
            <a:ext cx="5543560" cy="521497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Озброєння танка «Оплот» складається з 125-мм гармати, 7,62-мм </a:t>
            </a:r>
            <a:r>
              <a:rPr lang="uk-UA" dirty="0" smtClean="0">
                <a:hlinkClick r:id="rId2" tooltip="Спарений кулемет"/>
              </a:rPr>
              <a:t>спареного кулемета</a:t>
            </a:r>
            <a:r>
              <a:rPr lang="uk-UA" dirty="0" smtClean="0"/>
              <a:t> і 12,7-мм </a:t>
            </a:r>
            <a:r>
              <a:rPr lang="uk-UA" dirty="0" smtClean="0">
                <a:hlinkClick r:id="rId3" tooltip="Зенітний кулемет"/>
              </a:rPr>
              <a:t>зенітного кулемета</a:t>
            </a:r>
            <a:r>
              <a:rPr lang="uk-UA" dirty="0" smtClean="0"/>
              <a:t>. У екіпажу танка також є </a:t>
            </a:r>
            <a:r>
              <a:rPr lang="uk-UA" dirty="0" smtClean="0">
                <a:hlinkClick r:id="rId4" tooltip="Автомат (зброя)"/>
              </a:rPr>
              <a:t>автомати</a:t>
            </a:r>
            <a:r>
              <a:rPr lang="uk-UA" dirty="0" smtClean="0"/>
              <a:t>, гранати і </a:t>
            </a:r>
            <a:r>
              <a:rPr lang="uk-UA" dirty="0" smtClean="0">
                <a:hlinkClick r:id="rId5" tooltip="Сигнальний пістолет"/>
              </a:rPr>
              <a:t>сигнальний пістолет</a:t>
            </a:r>
            <a:r>
              <a:rPr lang="uk-UA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Основне озброєння — 125-мм </a:t>
            </a:r>
            <a:r>
              <a:rPr lang="uk-UA" dirty="0" err="1" smtClean="0">
                <a:hlinkClick r:id="rId6" tooltip="Гладкоствольна зброя"/>
              </a:rPr>
              <a:t>гладкоствольна</a:t>
            </a:r>
            <a:r>
              <a:rPr lang="uk-UA" dirty="0" smtClean="0">
                <a:hlinkClick r:id="rId6" tooltip="Гладкоствольна зброя"/>
              </a:rPr>
              <a:t> гармата</a:t>
            </a:r>
            <a:r>
              <a:rPr lang="uk-UA" dirty="0" smtClean="0"/>
              <a:t> КБА3, котра заряджається за допомогою автомата заряджання конвеєрного типу.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Боєкомплект до гармати становить 40 пострілів роздільного заряджання (снаряд і заряд);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Застосовувані боєприпаси: </a:t>
            </a:r>
            <a:r>
              <a:rPr lang="uk-UA" dirty="0" err="1" smtClean="0"/>
              <a:t>бронебійно-підкаліберні</a:t>
            </a:r>
            <a:r>
              <a:rPr lang="uk-UA" dirty="0" smtClean="0"/>
              <a:t>, кумулятивні, осколково-фугасні і ракети, керовані по лазерному променю;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Особливістю танка є наявність керованого озброєння, яке дозволяє вести вогонь з гармати керованими ракетами з лазерним наведенням і вражати цілі на відстанях до 5000 м. Ракети зберігаються в конвеєрі автомата заряджання так само, як і звичайні боєприпаси;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Вогонь зі спареного з гарматою кулемета можна вести з місця навідника або командира. Зенітний кулемет розміщений на командирському люку, має дистанційне керування і призначений для стрільби по повітряних і наземних цілях із закритими люками танка з місця командира.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04389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Озброєння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Рисунок 3" descr="638blog1317367521.jpg"/>
          <p:cNvPicPr>
            <a:picLocks noChangeAspect="1"/>
          </p:cNvPicPr>
          <p:nvPr/>
        </p:nvPicPr>
        <p:blipFill>
          <a:blip r:embed="rId7"/>
          <a:srcRect r="55128"/>
          <a:stretch>
            <a:fillRect/>
          </a:stretch>
        </p:blipFill>
        <p:spPr>
          <a:xfrm>
            <a:off x="6286512" y="3071810"/>
            <a:ext cx="2643206" cy="3468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142984"/>
            <a:ext cx="8472518" cy="328614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dirty="0" smtClean="0"/>
              <a:t>На танк Оплот встановлено дизельний двигун 6ТД-2 потужністю 1200 </a:t>
            </a:r>
            <a:r>
              <a:rPr lang="uk-UA" dirty="0" err="1" smtClean="0"/>
              <a:t>к.с</a:t>
            </a:r>
            <a:r>
              <a:rPr lang="uk-UA" dirty="0" smtClean="0"/>
              <a:t>. Двигун сконструйований таким чином, що здатен ефективно працювати в будь-яких погодних умовах, у тому числі при високих температурах навколишнього середовища. Хоча 6ТД-2 є дизельним двигуном, він також може працювати на інших типах палива, в тому числі на бензині, гасі, паливі для дизельних двигунів або їх суміші в будь-якій пропорції.</a:t>
            </a:r>
          </a:p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Двигун оснащений пристроєм попереднього підігріву, що використовується при експлуатації танка в холодну погоду. Двигун також здатний ефективно працювати в умовах пустелі при температурах навколишнього середовища до 55 градусів Цельсія;</a:t>
            </a:r>
          </a:p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Місткість внутрішніх паливних баків становить 700 літрів. Ще 440 літрів палива перебувають у паливних баках, розташованих на </a:t>
            </a:r>
            <a:r>
              <a:rPr lang="uk-UA" dirty="0" err="1" smtClean="0"/>
              <a:t>надгусеничних</a:t>
            </a:r>
            <a:r>
              <a:rPr lang="uk-UA" dirty="0" smtClean="0"/>
              <a:t> полицях. </a:t>
            </a:r>
          </a:p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Вхідний пристрій двигуна забезпечує надходження у двигун повітря з найменш запиленої точки танка. Крім того, вхідний пристрій дозволяє танку долати водні перешкоди глибиною до 1,8 м без підготовки. Система дозволяє експлуатувати танк в жарких і запилених умовах в обсязі 1000-кілометрового пробігу без необхідності міняти фільтри, а також в умовах радіоактивного зараження.</a:t>
            </a:r>
          </a:p>
          <a:p>
            <a:pPr>
              <a:buFont typeface="Wingdings" pitchFamily="2" charset="2"/>
              <a:buChar char="Ø"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25470"/>
          </a:xfrm>
        </p:spPr>
        <p:txBody>
          <a:bodyPr/>
          <a:lstStyle/>
          <a:p>
            <a:pPr algn="ctr"/>
            <a:r>
              <a:rPr lang="uk-UA" dirty="0" smtClean="0"/>
              <a:t>Двигун</a:t>
            </a:r>
            <a:endParaRPr lang="uk-UA" dirty="0"/>
          </a:p>
        </p:txBody>
      </p:sp>
      <p:pic>
        <p:nvPicPr>
          <p:cNvPr id="4" name="Рисунок 3" descr="image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106" y="4286256"/>
            <a:ext cx="3795894" cy="25717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481329"/>
            <a:ext cx="8686800" cy="3590745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Основний бойовий танк Оплот має комбіновану систему захисту, що включає в себе пасивну броню, вбудований динамічний захист і низку інших пристроїв захисту танка, оптимізованих проти сучасних засобів ураження танків і значно знижують уразливість танка від всіх видів протитанкових засобів.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Броньовий захист танка «Оплот», що включає сучасну багатошарову броню і встановлений на вежі і корпусі комплект вмонтованого динамічного захисту другого покоління, забезпечує танку високий рівень живучості на полі бою.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 Пасивна броня являє собою свого роду «листковий пиріг», що складається з броньових листів та керамічних матеріалів, які чудово захищають від більшості нині існуючих засобів ураження за допомогою істотного збільшення стійкості до пробиття та ймовірності відколювання броні на внутрішній поверхні.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На передній частині корпусу та башти танка Оплот встановлено вбудований динамічний захист новітнього покоління типу «Ніж», який забезпечує захищеність як від кумулятивних, так і від </a:t>
            </a:r>
            <a:r>
              <a:rPr lang="uk-UA" dirty="0" err="1" smtClean="0">
                <a:hlinkClick r:id="rId2" tooltip="Бронебійно-підкаліберний снаряд"/>
              </a:rPr>
              <a:t>бронебійно-підкаліберних</a:t>
            </a:r>
            <a:r>
              <a:rPr lang="uk-UA" dirty="0" smtClean="0">
                <a:hlinkClick r:id="rId2" tooltip="Бронебійно-підкаліберний снаряд"/>
              </a:rPr>
              <a:t> боєприпасів</a:t>
            </a:r>
            <a:r>
              <a:rPr lang="uk-UA" dirty="0" smtClean="0"/>
              <a:t>. Вбудований </a:t>
            </a:r>
            <a:r>
              <a:rPr lang="uk-UA" dirty="0" smtClean="0">
                <a:hlinkClick r:id="rId3" tooltip="Динамічний захист"/>
              </a:rPr>
              <a:t>динамічний захист</a:t>
            </a:r>
            <a:r>
              <a:rPr lang="uk-UA" dirty="0" smtClean="0"/>
              <a:t> настільки ефективний проти </a:t>
            </a:r>
            <a:r>
              <a:rPr lang="uk-UA" dirty="0" smtClean="0">
                <a:hlinkClick r:id="rId4" tooltip="Кумулятивний снаряд"/>
              </a:rPr>
              <a:t>кумулятивних боєприпасів</a:t>
            </a:r>
            <a:r>
              <a:rPr lang="uk-UA" dirty="0" smtClean="0"/>
              <a:t>, що іноді при попаданні кумулятивного снаряду в танк екіпаж танка дізнається про це значно пізніше, вже після бою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Пасивна броня і вбудований динамічний захист в комплексі забезпечують чудовий захист від найсучасніших протитанкових засобів.</a:t>
            </a:r>
          </a:p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Броня</a:t>
            </a:r>
            <a:endParaRPr lang="uk-UA" dirty="0"/>
          </a:p>
        </p:txBody>
      </p:sp>
      <p:pic>
        <p:nvPicPr>
          <p:cNvPr id="4" name="Рисунок 3" descr="Т-84У_Опло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4474464"/>
            <a:ext cx="3352800" cy="238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0" y="1071547"/>
            <a:ext cx="8643966" cy="457203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err="1" smtClean="0"/>
              <a:t>Живучість</a:t>
            </a:r>
            <a:r>
              <a:rPr lang="ru-RU" sz="2200" dirty="0" smtClean="0"/>
              <a:t> танка «Оплот» </a:t>
            </a:r>
            <a:r>
              <a:rPr lang="ru-RU" sz="2200" dirty="0" err="1" smtClean="0"/>
              <a:t>також</a:t>
            </a:r>
            <a:r>
              <a:rPr lang="ru-RU" sz="2200" dirty="0" smtClean="0"/>
              <a:t> </a:t>
            </a:r>
            <a:r>
              <a:rPr lang="ru-RU" sz="2200" dirty="0" err="1" smtClean="0"/>
              <a:t>підвищується</a:t>
            </a:r>
            <a:r>
              <a:rPr lang="ru-RU" sz="2200" dirty="0" smtClean="0"/>
              <a:t> за </a:t>
            </a:r>
            <a:r>
              <a:rPr lang="ru-RU" sz="2200" dirty="0" err="1" smtClean="0"/>
              <a:t>допомогою</a:t>
            </a:r>
            <a:r>
              <a:rPr lang="ru-RU" sz="2200" dirty="0" smtClean="0"/>
              <a:t> комплексу </a:t>
            </a:r>
            <a:r>
              <a:rPr lang="ru-RU" sz="2200" dirty="0" err="1" smtClean="0"/>
              <a:t>оптико-електронної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протидії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має</a:t>
            </a:r>
            <a:r>
              <a:rPr lang="ru-RU" sz="2200" dirty="0" smtClean="0"/>
              <a:t> </a:t>
            </a:r>
            <a:r>
              <a:rPr lang="ru-RU" sz="2200" dirty="0" err="1" smtClean="0"/>
              <a:t>назву</a:t>
            </a:r>
            <a:r>
              <a:rPr lang="ru-RU" sz="2200" dirty="0" smtClean="0"/>
              <a:t> «</a:t>
            </a:r>
            <a:r>
              <a:rPr lang="ru-RU" sz="2200" dirty="0" err="1" smtClean="0"/>
              <a:t>Варта</a:t>
            </a:r>
            <a:r>
              <a:rPr lang="ru-RU" sz="2200" dirty="0" smtClean="0"/>
              <a:t>»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включає</a:t>
            </a:r>
            <a:r>
              <a:rPr lang="ru-RU" sz="2200" dirty="0" smtClean="0"/>
              <a:t> в себе систему </a:t>
            </a:r>
            <a:r>
              <a:rPr lang="ru-RU" sz="2200" dirty="0" err="1" smtClean="0"/>
              <a:t>попередження</a:t>
            </a:r>
            <a:r>
              <a:rPr lang="ru-RU" sz="2200" dirty="0" smtClean="0"/>
              <a:t> про </a:t>
            </a:r>
            <a:r>
              <a:rPr lang="ru-RU" sz="2200" dirty="0" err="1" smtClean="0"/>
              <a:t>лазерне</a:t>
            </a:r>
            <a:r>
              <a:rPr lang="ru-RU" sz="2200" dirty="0" smtClean="0"/>
              <a:t> </a:t>
            </a:r>
            <a:r>
              <a:rPr lang="ru-RU" sz="2200" dirty="0" err="1" smtClean="0"/>
              <a:t>опромінення</a:t>
            </a:r>
            <a:r>
              <a:rPr lang="ru-RU" sz="2200" dirty="0" smtClean="0"/>
              <a:t> (вона </a:t>
            </a:r>
            <a:r>
              <a:rPr lang="ru-RU" sz="2200" dirty="0" err="1" smtClean="0"/>
              <a:t>попереджає</a:t>
            </a:r>
            <a:r>
              <a:rPr lang="ru-RU" sz="2200" dirty="0" smtClean="0"/>
              <a:t> про </a:t>
            </a:r>
            <a:r>
              <a:rPr lang="ru-RU" sz="2200" dirty="0" err="1" smtClean="0"/>
              <a:t>загрозу</a:t>
            </a:r>
            <a:r>
              <a:rPr lang="ru-RU" sz="2200" dirty="0" smtClean="0"/>
              <a:t> </a:t>
            </a:r>
            <a:r>
              <a:rPr lang="ru-RU" sz="2200" dirty="0" err="1" smtClean="0"/>
              <a:t>застосування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засобів</a:t>
            </a:r>
            <a:r>
              <a:rPr lang="ru-RU" sz="2200" dirty="0" smtClean="0"/>
              <a:t> </a:t>
            </a:r>
            <a:r>
              <a:rPr lang="ru-RU" sz="2200" dirty="0" err="1" smtClean="0"/>
              <a:t>ураження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наводяться</a:t>
            </a:r>
            <a:r>
              <a:rPr lang="ru-RU" sz="2200" dirty="0" smtClean="0"/>
              <a:t> за </a:t>
            </a:r>
            <a:r>
              <a:rPr lang="ru-RU" sz="2200" dirty="0" err="1" smtClean="0"/>
              <a:t>допомогою</a:t>
            </a:r>
            <a:r>
              <a:rPr lang="ru-RU" sz="2200" dirty="0" smtClean="0"/>
              <a:t> лазерного </a:t>
            </a:r>
            <a:r>
              <a:rPr lang="ru-RU" sz="2200" dirty="0" err="1" smtClean="0"/>
              <a:t>променя</a:t>
            </a:r>
            <a:r>
              <a:rPr lang="ru-RU" sz="2200" dirty="0" smtClean="0"/>
              <a:t>), </a:t>
            </a:r>
            <a:r>
              <a:rPr lang="ru-RU" sz="2200" dirty="0" err="1" smtClean="0"/>
              <a:t>освітлювачі</a:t>
            </a:r>
            <a:r>
              <a:rPr lang="ru-RU" sz="2200" dirty="0" smtClean="0"/>
              <a:t> постановки </a:t>
            </a:r>
            <a:r>
              <a:rPr lang="ru-RU" sz="2200" dirty="0" err="1" smtClean="0"/>
              <a:t>інфрачервоних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перешкод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систему постановки </a:t>
            </a:r>
            <a:r>
              <a:rPr lang="ru-RU" sz="2200" dirty="0" err="1" smtClean="0"/>
              <a:t>димової</a:t>
            </a:r>
            <a:r>
              <a:rPr lang="ru-RU" sz="2200" dirty="0" smtClean="0"/>
              <a:t> / </a:t>
            </a:r>
            <a:r>
              <a:rPr lang="ru-RU" sz="2200" dirty="0" err="1" smtClean="0"/>
              <a:t>аерозольної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завіси</a:t>
            </a:r>
            <a:r>
              <a:rPr lang="ru-RU" sz="22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Система постановки </a:t>
            </a:r>
            <a:r>
              <a:rPr lang="ru-RU" sz="2200" dirty="0" err="1" smtClean="0"/>
              <a:t>димової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завіси</a:t>
            </a:r>
            <a:r>
              <a:rPr lang="ru-RU" sz="2200" dirty="0" smtClean="0"/>
              <a:t> </a:t>
            </a:r>
            <a:r>
              <a:rPr lang="ru-RU" sz="2200" dirty="0" err="1" smtClean="0"/>
              <a:t>може</a:t>
            </a:r>
            <a:r>
              <a:rPr lang="ru-RU" sz="2200" dirty="0" smtClean="0"/>
              <a:t> </a:t>
            </a:r>
            <a:r>
              <a:rPr lang="ru-RU" sz="2200" dirty="0" err="1" smtClean="0"/>
              <a:t>функціювати</a:t>
            </a:r>
            <a:r>
              <a:rPr lang="ru-RU" sz="2200" dirty="0" smtClean="0"/>
              <a:t> як в </a:t>
            </a:r>
            <a:r>
              <a:rPr lang="ru-RU" sz="2200" dirty="0" err="1" smtClean="0"/>
              <a:t>складі</a:t>
            </a:r>
            <a:r>
              <a:rPr lang="ru-RU" sz="2200" dirty="0" smtClean="0"/>
              <a:t> </a:t>
            </a:r>
            <a:r>
              <a:rPr lang="ru-RU" sz="2200" dirty="0" err="1" smtClean="0"/>
              <a:t>вищезгаданого</a:t>
            </a:r>
            <a:r>
              <a:rPr lang="ru-RU" sz="2200" dirty="0" smtClean="0"/>
              <a:t> комплексу </a:t>
            </a:r>
            <a:r>
              <a:rPr lang="ru-RU" sz="2200" dirty="0" err="1" smtClean="0"/>
              <a:t>оптико-електронного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заглушення</a:t>
            </a:r>
            <a:r>
              <a:rPr lang="ru-RU" sz="2200" dirty="0" smtClean="0"/>
              <a:t> «</a:t>
            </a:r>
            <a:r>
              <a:rPr lang="ru-RU" sz="2200" dirty="0" err="1" smtClean="0"/>
              <a:t>Варта</a:t>
            </a:r>
            <a:r>
              <a:rPr lang="ru-RU" sz="2200" dirty="0" smtClean="0"/>
              <a:t>», так </a:t>
            </a:r>
            <a:r>
              <a:rPr lang="ru-RU" sz="2200" dirty="0" err="1" smtClean="0"/>
              <a:t>і</a:t>
            </a:r>
            <a:r>
              <a:rPr lang="ru-RU" sz="2200" dirty="0" smtClean="0"/>
              <a:t> автономно. Система постановки </a:t>
            </a:r>
            <a:r>
              <a:rPr lang="ru-RU" sz="2200" dirty="0" err="1" smtClean="0"/>
              <a:t>димової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завіси</a:t>
            </a:r>
            <a:r>
              <a:rPr lang="ru-RU" sz="2200" dirty="0" smtClean="0"/>
              <a:t> </a:t>
            </a:r>
            <a:r>
              <a:rPr lang="ru-RU" sz="2200" dirty="0" err="1" smtClean="0"/>
              <a:t>включає</a:t>
            </a:r>
            <a:r>
              <a:rPr lang="ru-RU" sz="2200" dirty="0" smtClean="0"/>
              <a:t> в себе 12 </a:t>
            </a:r>
            <a:r>
              <a:rPr lang="ru-RU" sz="2200" dirty="0" err="1" smtClean="0"/>
              <a:t>пускових</a:t>
            </a:r>
            <a:r>
              <a:rPr lang="ru-RU" sz="2200" dirty="0" smtClean="0"/>
              <a:t> установок </a:t>
            </a:r>
            <a:r>
              <a:rPr lang="ru-RU" sz="2200" dirty="0" err="1" smtClean="0"/>
              <a:t>димових</a:t>
            </a:r>
            <a:r>
              <a:rPr lang="ru-RU" sz="2200" dirty="0" smtClean="0"/>
              <a:t> гранат </a:t>
            </a:r>
            <a:r>
              <a:rPr lang="ru-RU" sz="2200" dirty="0" err="1" smtClean="0"/>
              <a:t>і</a:t>
            </a:r>
            <a:r>
              <a:rPr lang="ru-RU" sz="2200" dirty="0" smtClean="0"/>
              <a:t> пульту </a:t>
            </a:r>
            <a:r>
              <a:rPr lang="ru-RU" sz="2200" dirty="0" err="1" smtClean="0"/>
              <a:t>управління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кнопками пуску гранат. </a:t>
            </a:r>
            <a:r>
              <a:rPr lang="ru-RU" sz="2200" dirty="0" err="1" smtClean="0"/>
              <a:t>Гранати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можуть</a:t>
            </a:r>
            <a:r>
              <a:rPr lang="ru-RU" sz="2200" dirty="0" smtClean="0"/>
              <a:t> </a:t>
            </a:r>
            <a:r>
              <a:rPr lang="ru-RU" sz="2200" dirty="0" err="1" smtClean="0"/>
              <a:t>вистрілювати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автоматично (у </a:t>
            </a:r>
            <a:r>
              <a:rPr lang="ru-RU" sz="2200" dirty="0" err="1" smtClean="0"/>
              <a:t>разі</a:t>
            </a:r>
            <a:r>
              <a:rPr lang="ru-RU" sz="2200" dirty="0" smtClean="0"/>
              <a:t> </a:t>
            </a:r>
            <a:r>
              <a:rPr lang="ru-RU" sz="2200" dirty="0" err="1" smtClean="0"/>
              <a:t>отримання</a:t>
            </a:r>
            <a:r>
              <a:rPr lang="ru-RU" sz="2200" dirty="0" smtClean="0"/>
              <a:t> сигналу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системи</a:t>
            </a:r>
            <a:r>
              <a:rPr lang="ru-RU" sz="2200" dirty="0" smtClean="0"/>
              <a:t> </a:t>
            </a:r>
            <a:r>
              <a:rPr lang="ru-RU" sz="2200" dirty="0" err="1" smtClean="0"/>
              <a:t>попередження</a:t>
            </a:r>
            <a:r>
              <a:rPr lang="ru-RU" sz="2200" dirty="0" smtClean="0"/>
              <a:t> про лазерному </a:t>
            </a:r>
            <a:r>
              <a:rPr lang="ru-RU" sz="2200" dirty="0" err="1" smtClean="0"/>
              <a:t>опроміненні</a:t>
            </a:r>
            <a:r>
              <a:rPr lang="ru-RU" sz="2200" dirty="0" smtClean="0"/>
              <a:t> супротивником),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в ручному </a:t>
            </a:r>
            <a:r>
              <a:rPr lang="ru-RU" sz="2200" dirty="0" err="1" smtClean="0"/>
              <a:t>режимі</a:t>
            </a:r>
            <a:r>
              <a:rPr lang="ru-RU" sz="2200" dirty="0" smtClean="0"/>
              <a:t> (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місця</a:t>
            </a:r>
            <a:r>
              <a:rPr lang="ru-RU" sz="2200" dirty="0" smtClean="0"/>
              <a:t> командира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</a:t>
            </a:r>
            <a:r>
              <a:rPr lang="ru-RU" sz="2200" dirty="0" err="1" smtClean="0"/>
              <a:t>навідника</a:t>
            </a:r>
            <a:r>
              <a:rPr lang="ru-RU" sz="2200" dirty="0" smtClean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uk-UA" sz="2200" dirty="0" smtClean="0"/>
              <a:t>Система колективного захисту забезпечує захист екіпажу і внутрішнього обладнання танка від впливу ядерної зброї, радіоактивного пилу, отруйних та бактеріологічних речовин.</a:t>
            </a:r>
            <a:endParaRPr lang="ru-RU" sz="2200" dirty="0" smtClean="0"/>
          </a:p>
          <a:p>
            <a:pPr>
              <a:buFont typeface="Wingdings" pitchFamily="2" charset="2"/>
              <a:buChar char="Ø"/>
            </a:pPr>
            <a:endParaRPr lang="ru-RU" b="1" dirty="0" smtClean="0"/>
          </a:p>
          <a:p>
            <a:endParaRPr lang="uk-UA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Безпека</a:t>
            </a:r>
            <a:endParaRPr lang="uk-UA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584408"/>
            <a:ext cx="3429024" cy="2273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</TotalTime>
  <Words>485</Words>
  <Application>Microsoft Office PowerPoint</Application>
  <PresentationFormat>Екран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Вестибюль</vt:lpstr>
      <vt:lpstr>    Т-84У «Оплот» </vt:lpstr>
      <vt:lpstr>Слайд 2</vt:lpstr>
      <vt:lpstr>   Т-84У «Оплот» — український  основний бойовий танк, розроблений  Харківським  конструкторським бюро з машинобудування імені  О. О. Морозова.     У лютому 2000 р. основний бойовий танк Т-84 на підставі постанови  Кабінету міністрів був прийнятий на озброєння армії України. Він отримав ім'я «Оплот».</vt:lpstr>
      <vt:lpstr>Опис</vt:lpstr>
      <vt:lpstr> Озброєння </vt:lpstr>
      <vt:lpstr>Двигун</vt:lpstr>
      <vt:lpstr>Броня</vt:lpstr>
      <vt:lpstr>Безпека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Т-84У «Оплот»</dc:title>
  <dc:creator>Nazar</dc:creator>
  <cp:lastModifiedBy>Nazar</cp:lastModifiedBy>
  <cp:revision>16</cp:revision>
  <dcterms:created xsi:type="dcterms:W3CDTF">2013-12-03T14:45:19Z</dcterms:created>
  <dcterms:modified xsi:type="dcterms:W3CDTF">2013-12-17T14:11:07Z</dcterms:modified>
</cp:coreProperties>
</file>