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4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B7AFF"/>
    <a:srgbClr val="3333CC"/>
    <a:srgbClr val="4549E9"/>
    <a:srgbClr val="E1801F"/>
    <a:srgbClr val="C77805"/>
    <a:srgbClr val="E7AC19"/>
    <a:srgbClr val="FF9900"/>
    <a:srgbClr val="CC9900"/>
    <a:srgbClr val="AB7B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6820-A943-4C32-A70A-408DC666C6C5}" type="datetimeFigureOut">
              <a:rPr lang="uk-UA" smtClean="0"/>
              <a:pPr/>
              <a:t>22.10.2013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56D9-72E6-460C-A0AC-422A68DD04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esktop\&#1030;&#1089;&#1087;&#1072;&#1085;&#1110;&#1103;\&#1030;&#1089;&#1087;&#1072;&#1085;&#1089;&#1100;&#1082;&#1072;%20&#1084;&#1091;&#1079;&#1080;&#1082;&#1072;%20-%20&#1043;&#1110;&#1090;&#1072;&#1088;&#1072;.mp3" TargetMode="External"/><Relationship Id="rId1" Type="http://schemas.openxmlformats.org/officeDocument/2006/relationships/audio" Target="file:///C:\Users\admin\Desktop\&#1030;&#1089;&#1087;&#1072;&#1085;&#1110;&#1103;\&#1046;&#1086;&#1088;&#1078;%20&#1041;&#1080;&#1079;&#1077;%20&#1086;&#1087;&#1077;&#1088;&#1072;%20'&#1050;&#1072;&#1088;&#1084;&#1077;&#1085;%20-%20&#1057;&#1102;&#1080;&#1090;&#1072;,%20&#1052;&#1072;&#1088;&#1096;%20&#1090;&#1086;&#1088;&#1077;&#1072;&#1076;&#1086;&#1088;&#1086;&#107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0.png"/><Relationship Id="rId2" Type="http://schemas.openxmlformats.org/officeDocument/2006/relationships/audio" Target="file:///C:\Users\admin\Desktop\&#1030;&#1089;&#1087;&#1072;&#1085;&#1110;&#1103;\&#1030;&#1089;&#1087;&#1072;&#1085;&#1089;&#1100;&#1082;&#1072;%20&#1084;&#1091;&#1079;&#1080;&#1082;&#1072;%20-%20&#1043;&#1110;&#1090;&#1072;&#1088;&#1072;.mp3" TargetMode="External"/><Relationship Id="rId1" Type="http://schemas.openxmlformats.org/officeDocument/2006/relationships/audio" Target="file:///C:\Users\admin\Desktop\&#1030;&#1089;&#1087;&#1072;&#1085;&#1110;&#1103;\&#1046;&#1086;&#1088;&#1078;%20&#1041;&#1080;&#1079;&#1077;%20&#1086;&#1087;&#1077;&#1088;&#1072;%20'&#1050;&#1072;&#1088;&#1084;&#1077;&#1085;%20-%20&#1057;&#1102;&#1080;&#1090;&#1072;,%20&#1052;&#1072;&#1088;&#1096;%20&#1090;&#1086;&#1088;&#1077;&#1072;&#1076;&#1086;&#1088;&#1086;&#1074;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30;&#1089;&#1087;&#1072;&#1085;&#1110;&#1103;\&#1054;&#1087;&#1077;&#1088;&#1072;%20&#1050;&#1072;&#1088;&#1084;&#1077;&#1085;%20-%20&#1055;&#1072;&#1089;&#1072;&#1076;&#1086;&#1073;&#1083;&#1100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dmin\Desktop\&#1060;&#1080;&#1083;&#1100;&#1084;.wm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30;&#1089;&#1087;&#1072;&#1085;&#1110;&#1103;\&#1030;&#1089;&#1087;&#1072;&#1085;&#1089;&#1100;&#1082;&#1072;%20&#1084;&#1091;&#1079;&#1080;&#1082;&#1072;%20-%20&#1043;&#1110;&#1090;&#1072;&#1088;&#1072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48872" cy="965969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 </a:t>
            </a:r>
            <a:endParaRPr lang="uk-UA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908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                                  Виконала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                             Учениця 10-А класу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                        </a:t>
            </a:r>
            <a:r>
              <a:rPr lang="uk-UA" sz="2800" b="1" dirty="0" err="1" smtClean="0">
                <a:solidFill>
                  <a:schemeClr val="tx1"/>
                </a:solidFill>
              </a:rPr>
              <a:t>Нагірняк</a:t>
            </a:r>
            <a:r>
              <a:rPr lang="uk-UA" sz="2800" b="1" dirty="0" smtClean="0">
                <a:solidFill>
                  <a:schemeClr val="tx1"/>
                </a:solidFill>
              </a:rPr>
              <a:t> Дарина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412" y="1268760"/>
            <a:ext cx="8945588" cy="2123658"/>
          </a:xfrm>
          <a:prstGeom prst="rect">
            <a:avLst/>
          </a:prstGeom>
          <a:noFill/>
          <a:effectLst>
            <a:softEdge rad="12700"/>
          </a:effectLst>
          <a:scene3d>
            <a:camera prst="isometricOffAxis2Left">
              <a:rot lat="0" lon="0" rev="0"/>
            </a:camera>
            <a:lightRig rig="twoPt" dir="t"/>
          </a:scene3d>
          <a:sp3d prstMaterial="softEdge"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 до країни моєї мрії</a:t>
            </a:r>
            <a:endParaRPr lang="uk-UA" sz="6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Верховинська ЗОШ І-ІІІ ступенів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6309320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2013р</a:t>
            </a:r>
            <a:endParaRPr lang="uk-UA" sz="2000" dirty="0"/>
          </a:p>
        </p:txBody>
      </p:sp>
      <p:pic>
        <p:nvPicPr>
          <p:cNvPr id="9" name="Жорж Бизе опера 'Кармен - Сюита, Марш тореад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2052736" y="548680"/>
            <a:ext cx="304800" cy="304800"/>
          </a:xfrm>
          <a:prstGeom prst="rect">
            <a:avLst/>
          </a:prstGeom>
        </p:spPr>
      </p:pic>
      <p:pic>
        <p:nvPicPr>
          <p:cNvPr id="10" name="Іспанська музика - Гітар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756576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5">
                <p:cTn id="13" repeatCount="14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B7B3B"/>
            </a:gs>
            <a:gs pos="27000">
              <a:schemeClr val="accent6">
                <a:lumMod val="75000"/>
              </a:schemeClr>
            </a:gs>
            <a:gs pos="48000">
              <a:srgbClr val="E7AC19"/>
            </a:gs>
            <a:gs pos="61000">
              <a:srgbClr val="C77805"/>
            </a:gs>
            <a:gs pos="100000">
              <a:srgbClr val="E1801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79026">
            <a:off x="-834195" y="7973634"/>
            <a:ext cx="7260321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 берега </a:t>
            </a:r>
            <a:r>
              <a:rPr lang="ru-RU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середземного</a:t>
            </a:r>
            <a:r>
              <a:rPr lang="ru-RU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моря</a:t>
            </a:r>
            <a:endParaRPr lang="uk-UA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32656"/>
            <a:ext cx="3517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La </a:t>
            </a:r>
            <a:r>
              <a:rPr lang="en-US" sz="4800" b="1" i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Rambla</a:t>
            </a:r>
            <a:endParaRPr lang="uk-UA" sz="4800" i="1" dirty="0">
              <a:solidFill>
                <a:schemeClr val="accent1">
                  <a:lumMod val="75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86966">
            <a:off x="-1747376" y="-1121277"/>
            <a:ext cx="8471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Прогуляюсь бульваром </a:t>
            </a:r>
            <a:r>
              <a:rPr lang="en-US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44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Rambla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86242">
            <a:off x="-8539285" y="3189028"/>
            <a:ext cx="8523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тягнеться</a:t>
            </a:r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</a:t>
            </a:r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площі</a:t>
            </a:r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Каталонії</a:t>
            </a:r>
            <a:r>
              <a:rPr lang="ru-RU" sz="4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4400" dirty="0"/>
          </a:p>
        </p:txBody>
      </p:sp>
      <p:pic>
        <p:nvPicPr>
          <p:cNvPr id="3077" name="Picture 5" descr="C:\Users\admin\Desktop\іспанія\25db817bc8ff4a9a56a6d56ad5295a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436096" cy="3663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dmin\Desktop\іспанія1\4f5a70be89a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992216" cy="339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admin\Desktop\іспанія\BarcelonaLaRamb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632" y="1124744"/>
            <a:ext cx="3574584" cy="5572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10728 L 0.26528 0.44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722 -0.03144 L 0.99931 -0.031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-0.26057 L 0.32621 -0.593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362075"/>
          </a:xfrm>
        </p:spPr>
        <p:txBody>
          <a:bodyPr>
            <a:normAutofit/>
          </a:bodyPr>
          <a:lstStyle/>
          <a:p>
            <a:r>
              <a:rPr lang="es-ES" sz="4800" i="1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Mediterráneo</a:t>
            </a:r>
            <a:endParaRPr lang="uk-UA" sz="4800" i="1" cap="none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6048672" y="2204864"/>
            <a:ext cx="6048672" cy="720081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Яке ж воно гарне в Іспанії!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 descr="C:\Users\admin\Desktop\іспанія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772">
            <a:off x="-5139514" y="5727825"/>
            <a:ext cx="4778231" cy="35836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204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C:\Users\admin\Desktop\іспанія\economics-sp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132">
            <a:off x="9478843" y="-1770849"/>
            <a:ext cx="4722262" cy="3541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700000">
              <a:rot lat="521454" lon="1189297" rev="159149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1" name="Picture 5" descr="C:\Users\admin\Desktop\іспанія\costa_blan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8439">
            <a:off x="9255949" y="6029353"/>
            <a:ext cx="4907063" cy="368197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-4212976" y="1484784"/>
            <a:ext cx="4019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нарешті – море.</a:t>
            </a:r>
            <a:endParaRPr lang="uk-UA" sz="4000" dirty="0"/>
          </a:p>
        </p:txBody>
      </p:sp>
    </p:spTree>
  </p:cSld>
  <p:clrMapOvr>
    <a:masterClrMapping/>
  </p:clrMapOvr>
  <p:transition advClick="0" advTm="7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0.01711 C 0.00035 -0.0111 0.05538 -0.03908 0.10209 -0.04 C 0.14827 -0.04093 0.1816 0.00971 0.22344 0.01086 C 0.26493 0.01202 0.31476 -0.03237 0.35191 -0.03353 C 0.38924 -0.03469 0.42952 -0.00162 0.44722 0.00439 C 0.46493 0.0104 0.46129 0.00624 0.45799 0.00231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14288 0.01896 C -0.09462 -0.00925 -0.04635 -0.03746 0.00191 -0.03815 C 0.05035 -0.03885 0.09965 0.0141 0.14792 0.0148 C 0.19635 0.01549 0.2474 -0.03399 0.29062 -0.03399 C 0.3342 -0.03399 0.36649 0.01618 0.40868 0.0148 C 0.45139 0.01341 0.50174 -0.04116 0.54514 -0.04231 C 0.58837 -0.04347 0.64566 0.00092 0.66875 0.00832 C 0.69184 0.01572 0.68715 0.00879 0.68264 0.00208 " pathEditMode="relative" rAng="0" ptsTypes="aaaaaaaA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35838E-7 C -0.10746 -0.07931 -0.21493 -0.15931 -0.29739 -0.10659 C -0.38003 -0.0541 -0.46319 0.24532 -0.49566 0.31584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05156 C 0.01944 -0.16994 -0.01007 -0.39144 0.06788 -0.4622 C 0.146 -0.53295 0.44236 -0.38821 0.51701 -0.3734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1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0.00162 C 0.01788 -0.24093 -0.04046 -0.48324 -0.14115 -0.55445 C -0.24184 -0.62567 -0.38525 -0.52555 -0.52848 -0.42544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іспанія1\con-gra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5472608" cy="3875712"/>
          </a:xfrm>
          <a:prstGeom prst="rect">
            <a:avLst/>
          </a:prstGeom>
          <a:noFill/>
        </p:spPr>
      </p:pic>
      <p:pic>
        <p:nvPicPr>
          <p:cNvPr id="2052" name="Picture 4" descr="C:\Users\admin\Desktop\іспанія1\1359974632_crema_catalana_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436096" cy="40324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04456" cy="764704"/>
          </a:xfrm>
        </p:spPr>
        <p:txBody>
          <a:bodyPr/>
          <a:lstStyle/>
          <a:p>
            <a:r>
              <a:rPr lang="en-US" b="1" i="1" dirty="0" smtClean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Con </a:t>
            </a:r>
            <a:r>
              <a:rPr lang="en-US" b="1" i="1" dirty="0" err="1" smtClean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Graci</a:t>
            </a:r>
            <a:r>
              <a:rPr lang="uk-UA" b="1" i="1" dirty="0" smtClean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а</a:t>
            </a:r>
            <a:endParaRPr lang="uk-UA" b="1" i="1" dirty="0">
              <a:ln w="2857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050" name="Picture 2" descr="C:\Users\admin\Desktop\іспанія1\480_con-grac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3275856" cy="49775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5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Відвідаю ресторан </a:t>
            </a:r>
            <a:r>
              <a:rPr lang="en-US" sz="355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</a:t>
            </a:r>
            <a:r>
              <a:rPr lang="en-US" sz="3550" b="1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Graci</a:t>
            </a:r>
            <a:r>
              <a:rPr lang="uk-UA" sz="355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endParaRPr lang="uk-UA" sz="355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0"/>
            <a:ext cx="6543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 скуштую іспанські страви</a:t>
            </a:r>
            <a:endParaRPr lang="uk-UA" sz="40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3" name="Picture 5" descr="C:\Users\admin\Desktop\іспанія1\97699_ispanskaya_kukhny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890" y="2690918"/>
            <a:ext cx="5556110" cy="4167082"/>
          </a:xfrm>
          <a:prstGeom prst="round2DiagRect">
            <a:avLst>
              <a:gd name="adj1" fmla="val 37260"/>
              <a:gd name="adj2" fmla="val 338"/>
            </a:avLst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59632" y="1196752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Crema</a:t>
            </a:r>
            <a:r>
              <a:rPr lang="en-US" sz="2400" i="1" dirty="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</a:t>
            </a:r>
            <a:r>
              <a:rPr lang="en-US" sz="2400" i="1" dirty="0" err="1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catalana</a:t>
            </a:r>
            <a:endParaRPr lang="uk-UA" sz="2400" i="1" dirty="0">
              <a:ln w="18415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284984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Gungsuh" pitchFamily="18" charset="-127"/>
                <a:ea typeface="Gungsuh" pitchFamily="18" charset="-127"/>
              </a:rPr>
              <a:t>Р</a:t>
            </a:r>
            <a:r>
              <a:rPr lang="es-ES" sz="3200" i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Gungsuh" pitchFamily="18" charset="-127"/>
                <a:ea typeface="Gungsuh" pitchFamily="18" charset="-127"/>
              </a:rPr>
              <a:t>aella</a:t>
            </a:r>
            <a:endParaRPr lang="uk-UA" sz="3200" i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 advClick="0" advTm="8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40" presetClass="exit" presetSubtype="0" fill="hold" grpId="1" nodeType="after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7999">
              <a:schemeClr val="accent5">
                <a:lumMod val="40000"/>
                <a:lumOff val="60000"/>
              </a:schemeClr>
            </a:gs>
            <a:gs pos="36000">
              <a:schemeClr val="accent5">
                <a:lumMod val="60000"/>
                <a:lumOff val="40000"/>
              </a:schemeClr>
            </a:gs>
            <a:gs pos="61000">
              <a:schemeClr val="accent1">
                <a:lumMod val="60000"/>
                <a:lumOff val="40000"/>
              </a:schemeClr>
            </a:gs>
            <a:gs pos="82001">
              <a:schemeClr val="accent5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Desktop\іспанія\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744416" cy="3379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0"/>
            <a:ext cx="687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Segoe UI" pitchFamily="34" charset="0"/>
              </a:rPr>
              <a:t>Архітектура Антоні </a:t>
            </a:r>
            <a:r>
              <a:rPr lang="uk-UA" sz="3600" b="1" i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Segoe UI" pitchFamily="34" charset="0"/>
              </a:rPr>
              <a:t>Гауді</a:t>
            </a:r>
            <a:endParaRPr lang="uk-UA" sz="3600" b="1" i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980728"/>
            <a:ext cx="383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sz="3600" b="1" i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Sagrada</a:t>
            </a:r>
            <a:r>
              <a:rPr lang="en-US" sz="3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i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Familia</a:t>
            </a:r>
            <a:endParaRPr lang="uk-UA" sz="3600" i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4" descr="C:\Users\admin\Desktop\іспанія\66587560fc6ef1581b3d22a85edcfb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392488" cy="3165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03648" y="908720"/>
            <a:ext cx="2229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Gungsuh" pitchFamily="18" charset="-127"/>
              </a:rPr>
              <a:t>La Pedrera</a:t>
            </a:r>
            <a:endParaRPr lang="uk-UA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Gungsuh" pitchFamily="18" charset="-127"/>
            </a:endParaRPr>
          </a:p>
        </p:txBody>
      </p:sp>
      <p:pic>
        <p:nvPicPr>
          <p:cNvPr id="2050" name="Picture 2" descr="C:\Users\admin\Desktop\іспанія1\1265541733_gaud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3929857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868144" y="4221088"/>
            <a:ext cx="232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Casa Batlló</a:t>
            </a:r>
            <a:endParaRPr lang="uk-UA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1" name="Picture 3" descr="C:\Users\admin\Desktop\іспанія1\Arh-Gau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717033"/>
            <a:ext cx="4714399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619672" y="4149080"/>
            <a:ext cx="211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Parc Güell</a:t>
            </a:r>
            <a:endParaRPr lang="uk-UA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tx2">
                <a:lumMod val="50000"/>
              </a:schemeClr>
            </a:gs>
            <a:gs pos="39999">
              <a:schemeClr val="tx2">
                <a:lumMod val="75000"/>
              </a:schemeClr>
            </a:gs>
            <a:gs pos="70000">
              <a:srgbClr val="4549E9"/>
            </a:gs>
            <a:gs pos="88000">
              <a:srgbClr val="7005D4"/>
            </a:gs>
            <a:gs pos="100000">
              <a:srgbClr val="5B7A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340768"/>
            <a:ext cx="5184576" cy="5040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 власником є ФК Барселона</a:t>
            </a:r>
            <a:endParaRPr lang="uk-UA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C:\Users\admin\Desktop\іспанія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44824"/>
            <a:ext cx="5546562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admin\Desktop\іспанія\iif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04864"/>
            <a:ext cx="618380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188640"/>
            <a:ext cx="3373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800" b="1" i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Camp Nou</a:t>
            </a:r>
            <a:endParaRPr lang="uk-UA" sz="48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7" name="Жорж Бизе опера 'Кармен - Сюита, Марш тореад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116632" y="476672"/>
            <a:ext cx="304800" cy="304800"/>
          </a:xfrm>
          <a:prstGeom prst="rect">
            <a:avLst/>
          </a:prstGeom>
        </p:spPr>
      </p:pic>
      <p:pic>
        <p:nvPicPr>
          <p:cNvPr id="8" name="Іспанська музика - Гітар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0188624" y="3645024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134076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відвідаю футбольний стадіон </a:t>
            </a:r>
            <a:r>
              <a:rPr lang="uk-UA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Камп</a:t>
            </a:r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Ноу</a:t>
            </a:r>
            <a:endParaRPr lang="uk-UA" sz="2800" dirty="0"/>
          </a:p>
        </p:txBody>
      </p:sp>
    </p:spTree>
  </p:cSld>
  <p:clrMapOvr>
    <a:masterClrMapping/>
  </p:clrMapOvr>
  <p:transition advClick="0" advTm="9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7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40" presetClass="exit" presetSubtype="0" fill="hold" nodeType="after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2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1" dur="2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2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26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4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4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45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5904656" cy="1052736"/>
          </a:xfrm>
        </p:spPr>
        <p:txBody>
          <a:bodyPr>
            <a:normAutofit/>
          </a:bodyPr>
          <a:lstStyle/>
          <a:p>
            <a:r>
              <a:rPr lang="uk-UA" sz="4800" b="1" i="1" spc="1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Gungsuh" pitchFamily="18" charset="-127"/>
                <a:ea typeface="Gungsuh" pitchFamily="18" charset="-127"/>
              </a:rPr>
              <a:t>Висновок</a:t>
            </a:r>
            <a:endParaRPr lang="uk-UA" sz="4800" b="1" i="1" spc="100" dirty="0">
              <a:ln w="28575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760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Ця подорож до Іспанії буде незабутньою,</a:t>
            </a:r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6795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позитивні емоції та хороший настрій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844824"/>
            <a:ext cx="6589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надовго збережуться у моїй пам’яті</a:t>
            </a:r>
            <a:endParaRPr lang="uk-UA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08720"/>
            <a:ext cx="5605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сувеніри нагадуватимуть</a:t>
            </a:r>
            <a:endParaRPr lang="uk-UA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340768"/>
            <a:ext cx="5590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  гарно проведений час</a:t>
            </a:r>
            <a:endParaRPr lang="uk-UA" sz="3600" dirty="0"/>
          </a:p>
        </p:txBody>
      </p:sp>
      <p:pic>
        <p:nvPicPr>
          <p:cNvPr id="7170" name="Picture 2" descr="C:\Users\admin\Desktop\іспанія\imag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97364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Users\admin\Desktop\іспанія\96257599_ISP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3491880" cy="5085184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admin\Desktop\Іспанія\02442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60648"/>
            <a:ext cx="7272808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34" presetClass="exit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5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2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200"/>
                            </p:stCondLst>
                            <p:childTnLst>
                              <p:par>
                                <p:cTn id="89" presetID="40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0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9" grpId="0"/>
      <p:bldP spid="11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32656"/>
            <a:ext cx="3888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ungsuh" pitchFamily="18" charset="-127"/>
                <a:ea typeface="Gungsuh" pitchFamily="18" charset="-127"/>
              </a:rPr>
              <a:t>Вступ</a:t>
            </a:r>
            <a:endParaRPr lang="uk-UA" sz="7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948980">
            <a:off x="567831" y="4261850"/>
            <a:ext cx="62610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spc="100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     </a:t>
            </a:r>
          </a:p>
          <a:p>
            <a:pPr algn="ctr"/>
            <a:r>
              <a:rPr lang="uk-UA" sz="3200" b="1" spc="100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Для мене це місце – Іспанія</a:t>
            </a:r>
            <a:endParaRPr lang="uk-UA" sz="3200" b="1" spc="100" dirty="0">
              <a:ln w="18000">
                <a:solidFill>
                  <a:schemeClr val="bg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7" name="Picture 3" descr="C:\Users\admin\Desktop\іспанія\large_20090416184953_887969_i-love-esp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901608" y="3734272"/>
            <a:ext cx="4896544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987192">
            <a:off x="239600" y="4930384"/>
            <a:ext cx="8143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100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Кожен з нас мріє про незабутню подорож</a:t>
            </a:r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 rot="942823">
            <a:off x="1383610" y="4857206"/>
            <a:ext cx="5309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pc="100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Побувати в чудовому місці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 rot="994694">
            <a:off x="1837353" y="4770180"/>
            <a:ext cx="3934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pc="100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Гарно провести час</a:t>
            </a:r>
            <a:endParaRPr lang="uk-UA" sz="3200" dirty="0"/>
          </a:p>
        </p:txBody>
      </p:sp>
      <p:pic>
        <p:nvPicPr>
          <p:cNvPr id="5" name="Picture 3" descr="C:\Users\admin\Desktop\іспанія\large_20090416184953_887969_i-love-esp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4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0"/>
                            </p:stCondLst>
                            <p:childTnLst>
                              <p:par>
                                <p:cTn id="34" presetID="50" presetClass="exit" presetSubtype="0" accel="10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00"/>
                            </p:stCondLst>
                            <p:childTnLst>
                              <p:par>
                                <p:cTn id="47" presetID="56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4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іспанія\Chemodan-v-dor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352" y="-3865612"/>
            <a:ext cx="2512648" cy="38656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20688"/>
            <a:ext cx="6660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Визначившись з країною,</a:t>
            </a:r>
            <a:endParaRPr lang="uk-UA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556792"/>
            <a:ext cx="6030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можна пакувати валізи</a:t>
            </a:r>
            <a:endParaRPr lang="uk-UA" sz="4400" dirty="0"/>
          </a:p>
        </p:txBody>
      </p:sp>
      <p:pic>
        <p:nvPicPr>
          <p:cNvPr id="1026" name="Picture 2" descr="H:\іспанія\tumblr_lp8l5keTgq1qhzu7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536" y="2996952"/>
            <a:ext cx="5256584" cy="3672408"/>
          </a:xfrm>
          <a:prstGeom prst="rect">
            <a:avLst/>
          </a:prstGeom>
          <a:noFill/>
        </p:spPr>
      </p:pic>
      <p:pic>
        <p:nvPicPr>
          <p:cNvPr id="1027" name="Picture 3" descr="H:\іспанія\45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45771" y="2924944"/>
            <a:ext cx="5345771" cy="37102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3538 L -0.00017 0.56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96 -0.00532 L -0.52396 -0.00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19 0.00255 L 0.54219 0.002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іспанія\1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3135">
            <a:off x="-4906538" y="6542916"/>
            <a:ext cx="5486678" cy="411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620688"/>
            <a:ext cx="5413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Я лечу в Іспанію!</a:t>
            </a:r>
            <a:endParaRPr lang="uk-UA" sz="5400" b="1" cap="none" spc="0" dirty="0">
              <a:ln w="381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2656"/>
            <a:ext cx="4412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Всі речі спаковано,</a:t>
            </a:r>
            <a:endParaRPr lang="uk-UA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3584" y="1052736"/>
            <a:ext cx="603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вирушаю в аеропорт</a:t>
            </a:r>
            <a:endParaRPr lang="uk-UA" sz="4000" dirty="0"/>
          </a:p>
        </p:txBody>
      </p:sp>
      <p:pic>
        <p:nvPicPr>
          <p:cNvPr id="2050" name="Picture 2" descr="H:\іспанія\Cabin-View-In-Flight-Airbus-A380-Singapore-Airlines-9V-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8521">
            <a:off x="8870192" y="6189866"/>
            <a:ext cx="5446506" cy="375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47 -0.36786 L 0.55347 -0.700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68 -0.28763 L -0.571 -0.591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3326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spc="50" dirty="0" smtClean="0">
                <a:ln w="28575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Palace GL</a:t>
            </a:r>
            <a:endParaRPr lang="uk-UA" sz="4800" i="1" dirty="0">
              <a:ln w="28575">
                <a:solidFill>
                  <a:schemeClr val="bg1"/>
                </a:solidFill>
              </a:ln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 прильоту 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4"/>
            <a:ext cx="4552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поселюся в одному</a:t>
            </a:r>
            <a:endParaRPr lang="uk-UA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420888"/>
            <a:ext cx="4605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 найкращих готелів </a:t>
            </a:r>
            <a:endParaRPr lang="uk-UA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996952"/>
            <a:ext cx="4733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Барселони – </a:t>
            </a:r>
            <a:r>
              <a:rPr lang="en-US" sz="3600" b="1" spc="50" dirty="0" smtClean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Palace GL</a:t>
            </a:r>
            <a:endParaRPr lang="uk-UA" sz="3600" dirty="0"/>
          </a:p>
        </p:txBody>
      </p:sp>
      <p:pic>
        <p:nvPicPr>
          <p:cNvPr id="3074" name="Picture 2" descr="H:\іспанія\4586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7124"/>
            <a:ext cx="4320480" cy="4365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:\іспанія\7521_Hotel_Palace_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6142409" cy="3845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H:\іспанія\8751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3752" y="2492896"/>
            <a:ext cx="5720248" cy="3730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500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75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5472608" cy="864096"/>
          </a:xfrm>
        </p:spPr>
        <p:txBody>
          <a:bodyPr>
            <a:normAutofit/>
          </a:bodyPr>
          <a:lstStyle/>
          <a:p>
            <a:r>
              <a:rPr lang="uk-UA" sz="3600" b="1" spc="1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 неодмінно подивлюся</a:t>
            </a:r>
            <a:endParaRPr lang="uk-UA" sz="3600" b="1" spc="100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04664"/>
            <a:ext cx="4791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Opera Carmen</a:t>
            </a:r>
            <a:endParaRPr lang="uk-UA" sz="4800" b="1" i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348880"/>
            <a:ext cx="733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1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відому іспанську оперу </a:t>
            </a:r>
            <a:r>
              <a:rPr lang="uk-UA" sz="3600" b="1" spc="100" dirty="0" err="1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“Кармен”</a:t>
            </a:r>
            <a:endParaRPr lang="uk-UA" sz="3600" dirty="0">
              <a:ln w="19050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2056" name="Picture 8" descr="C:\Users\admin\Desktop\іспанія\car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5040560" cy="3310339"/>
          </a:xfrm>
          <a:prstGeom prst="rect">
            <a:avLst/>
          </a:prstGeom>
          <a:ln>
            <a:noFill/>
          </a:ln>
          <a:effectLst/>
          <a:scene3d>
            <a:camera prst="perspectiveContrastingLeftFacing" fov="1500000">
              <a:rot lat="271832" lon="21305020" rev="10800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5" name="Picture 7" descr="C:\Users\admin\Desktop\іспанія\img_01_75_8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76191"/>
            <a:ext cx="5231797" cy="3481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100000">
              <a:rot lat="484669" lon="586256" rev="18551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Опера Кармен - Пасадоб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51920" y="3140968"/>
            <a:ext cx="304800" cy="304800"/>
          </a:xfrm>
          <a:prstGeom prst="rect">
            <a:avLst/>
          </a:prstGeom>
        </p:spPr>
      </p:pic>
      <p:pic>
        <p:nvPicPr>
          <p:cNvPr id="2053" name="Picture 5" descr="C:\Users\admin\Desktop\іспанія\carmen-t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3456384" cy="645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7.5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numSld="2"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000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5000">
              <a:schemeClr val="accent6"/>
            </a:gs>
            <a:gs pos="89999">
              <a:srgbClr val="CC3300"/>
            </a:gs>
            <a:gs pos="100000">
              <a:srgbClr val="FF66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6858000" cy="548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88640"/>
            <a:ext cx="2802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</a:t>
            </a:r>
            <a:r>
              <a:rPr lang="es-ES" sz="4800" b="1" i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orrida</a:t>
            </a:r>
            <a:endParaRPr lang="uk-UA" sz="4800" b="1" i="1" dirty="0">
              <a:ln w="381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124744"/>
            <a:ext cx="4569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Обов’язково побуваю</a:t>
            </a:r>
            <a:endParaRPr lang="uk-UA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772816"/>
            <a:ext cx="3622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традиційному</a:t>
            </a:r>
            <a:endParaRPr lang="uk-UA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6012160" cy="7200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іспанському святі – кориді</a:t>
            </a:r>
            <a:endParaRPr lang="uk-UA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іспанія\otkazalsya-ot-translyaciy-korri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1" y="6597352"/>
            <a:ext cx="4789040" cy="3181149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Bottom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 descr="C:\Users\admin\Desktop\іспанія1\96a81a361920b49f7789e19d74561e6dac973f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3968" y="6669360"/>
            <a:ext cx="4283968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5" name="Picture 3" descr="C:\Users\admin\Desktop\іспанія\245446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-3287718"/>
            <a:ext cx="7308304" cy="3287718"/>
          </a:xfrm>
          <a:prstGeom prst="round2Same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5746 0.03376 C -0.32344 -0.37433 -0.80452 -0.7822 -0.99636 -0.944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" y="-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9271 -0.03815 C -0.09271 -0.03792 0.45642 -0.49272 1.00555 -0.947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" y="-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4132 0.66521 L 0.04132 0.9981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3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62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20000"/>
                <a:lumOff val="80000"/>
              </a:schemeClr>
            </a:gs>
            <a:gs pos="30000">
              <a:schemeClr val="bg1">
                <a:lumMod val="65000"/>
              </a:schemeClr>
            </a:gs>
            <a:gs pos="44000">
              <a:srgbClr val="809C93"/>
            </a:gs>
            <a:gs pos="77000">
              <a:schemeClr val="bg2">
                <a:lumMod val="75000"/>
              </a:schemeClr>
            </a:gs>
            <a:gs pos="100000">
              <a:schemeClr val="bg2">
                <a:lumMod val="2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40466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Barcelona</a:t>
            </a:r>
            <a:endParaRPr lang="uk-UA" sz="48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429000"/>
            <a:ext cx="5040560" cy="864096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центр Барселони</a:t>
            </a:r>
            <a:endParaRPr lang="uk-UA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988840"/>
            <a:ext cx="3331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Відпочивши,</a:t>
            </a:r>
            <a:endParaRPr lang="uk-UA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708920"/>
            <a:ext cx="3974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зранку  вирушу</a:t>
            </a:r>
            <a:endParaRPr lang="uk-UA" sz="4400" dirty="0"/>
          </a:p>
        </p:txBody>
      </p:sp>
      <p:pic>
        <p:nvPicPr>
          <p:cNvPr id="1028" name="Picture 4" descr="C:\Users\admin\Desktop\іспанія\d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12160" y="5805264"/>
            <a:ext cx="6012160" cy="3757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dmin\Desktop\іспанія\0207_barsa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-3195736"/>
            <a:ext cx="5183560" cy="3887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dmin\Desktop\іспанія\553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229200" y="-3123728"/>
            <a:ext cx="6014898" cy="3861048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C:\Users\admin\Desktop\Іспанія\barcelona_c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5949280"/>
            <a:ext cx="6396097" cy="414908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Іспанська музика - Гі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9 0.10404 L 0.62379 -0.399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89017E-7 L -0.55919 0.44047 " pathEditMode="relative" ptsTypes="AA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-0.01896 L 0.679 0.442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4 0.15931 L -0.66857 -0.427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2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9BFB9B"/>
            </a:gs>
            <a:gs pos="24000">
              <a:schemeClr val="accent3">
                <a:lumMod val="75000"/>
              </a:schemeClr>
            </a:gs>
            <a:gs pos="42999">
              <a:srgbClr val="6EDD65"/>
            </a:gs>
            <a:gs pos="55000">
              <a:srgbClr val="189824"/>
            </a:gs>
            <a:gs pos="60000">
              <a:srgbClr val="2ED412"/>
            </a:gs>
            <a:gs pos="84000">
              <a:srgbClr val="13833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812360" cy="720080"/>
          </a:xfrm>
        </p:spPr>
        <p:txBody>
          <a:bodyPr>
            <a:noAutofit/>
          </a:bodyPr>
          <a:lstStyle/>
          <a:p>
            <a:r>
              <a:rPr lang="uk-UA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одній з найбільших площ Барселони </a:t>
            </a:r>
            <a:endParaRPr lang="uk-UA" sz="3200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i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Plaça de Catalunya</a:t>
            </a:r>
            <a:endParaRPr lang="uk-UA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5788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Побуваю на площі Каталонії, </a:t>
            </a:r>
            <a:endParaRPr lang="uk-UA" sz="3200" dirty="0"/>
          </a:p>
        </p:txBody>
      </p:sp>
      <p:pic>
        <p:nvPicPr>
          <p:cNvPr id="3" name="Picture 2" descr="C:\Users\admin\Desktop\іспанія\55510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2108">
            <a:off x="3696279" y="2189179"/>
            <a:ext cx="5060940" cy="379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dmin\Desktop\іспанія\cfebb7b1-b676-4871-a090-d0046260479c_20130311113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4320">
            <a:off x="186189" y="2311047"/>
            <a:ext cx="5699239" cy="407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218</Words>
  <Application>Microsoft Office PowerPoint</Application>
  <PresentationFormat>Экран (4:3)</PresentationFormat>
  <Paragraphs>63</Paragraphs>
  <Slides>15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</vt:lpstr>
      <vt:lpstr>Слайд 2</vt:lpstr>
      <vt:lpstr>Слайд 3</vt:lpstr>
      <vt:lpstr>Слайд 4</vt:lpstr>
      <vt:lpstr>Слайд 5</vt:lpstr>
      <vt:lpstr>Я неодмінно подивлюся</vt:lpstr>
      <vt:lpstr>іспанському святі – кориді</vt:lpstr>
      <vt:lpstr>в центр Барселони</vt:lpstr>
      <vt:lpstr> одній з найбільших площ Барселони </vt:lpstr>
      <vt:lpstr>До берега середземного моря</vt:lpstr>
      <vt:lpstr>Mediterráneo</vt:lpstr>
      <vt:lpstr>Con Graciа</vt:lpstr>
      <vt:lpstr>Слайд 13</vt:lpstr>
      <vt:lpstr>Слайд 14</vt:lpstr>
      <vt:lpstr>Висновок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 до країни моєї мрії</dc:title>
  <dc:creator>admin</dc:creator>
  <cp:lastModifiedBy>admin</cp:lastModifiedBy>
  <cp:revision>145</cp:revision>
  <dcterms:created xsi:type="dcterms:W3CDTF">2013-09-30T18:49:46Z</dcterms:created>
  <dcterms:modified xsi:type="dcterms:W3CDTF">2013-10-22T20:17:45Z</dcterms:modified>
</cp:coreProperties>
</file>