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32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632" autoAdjust="0"/>
    <p:restoredTop sz="94660"/>
  </p:normalViewPr>
  <p:slideViewPr>
    <p:cSldViewPr>
      <p:cViewPr varScale="1">
        <p:scale>
          <a:sx n="84" d="100"/>
          <a:sy n="84" d="100"/>
        </p:scale>
        <p:origin x="-119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26.01.2015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26.01.2015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26.01.2015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26.01.2015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26.01.2015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26.01.2015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2191072"/>
          </a:xfrm>
        </p:spPr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4800" b="1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 </a:t>
            </a:r>
            <a:r>
              <a:rPr lang="ru-RU" sz="6000" b="1" spc="0" dirty="0" err="1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Е</a:t>
            </a:r>
            <a:r>
              <a:rPr lang="ru-RU" sz="6000" b="1" spc="0" dirty="0" err="1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лектро</a:t>
            </a:r>
            <a:r>
              <a:rPr lang="uk-UA" sz="6000" b="1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магнітні хвилі в природі і техніці</a:t>
            </a:r>
            <a:endParaRPr lang="ru-RU" sz="4800" b="1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2720317"/>
            <a:ext cx="7991421" cy="32864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84486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927608"/>
            <a:ext cx="8373616" cy="4013560"/>
          </a:xfrm>
        </p:spPr>
        <p:txBody>
          <a:bodyPr>
            <a:normAutofit fontScale="85000" lnSpcReduction="20000"/>
          </a:bodyPr>
          <a:lstStyle/>
          <a:p>
            <a:pPr marL="457200" lvl="0" indent="-457200">
              <a:spcBef>
                <a:spcPts val="0"/>
              </a:spcBef>
              <a:buClrTx/>
              <a:buSzTx/>
              <a:buFont typeface="Wingdings" pitchFamily="2" charset="2"/>
              <a:buChar char="ü"/>
              <a:defRPr/>
            </a:pPr>
            <a:r>
              <a:rPr lang="uk-UA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uk-UA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люмінесцентних лампах; </a:t>
            </a:r>
          </a:p>
          <a:p>
            <a:pPr marL="457200" lvl="0" indent="-457200">
              <a:spcBef>
                <a:spcPts val="0"/>
              </a:spcBef>
              <a:buClrTx/>
              <a:buSzTx/>
              <a:buFont typeface="Wingdings" pitchFamily="2" charset="2"/>
              <a:buChar char="ü"/>
              <a:defRPr/>
            </a:pPr>
            <a:r>
              <a:rPr lang="uk-UA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люмінесцентному аналізі та дефектоскопії;</a:t>
            </a:r>
          </a:p>
          <a:p>
            <a:pPr marL="457200" lvl="0" indent="-457200">
              <a:spcBef>
                <a:spcPts val="0"/>
              </a:spcBef>
              <a:buClrTx/>
              <a:buSzTx/>
              <a:buFont typeface="Wingdings" pitchFamily="2" charset="2"/>
              <a:buChar char="ü"/>
              <a:defRPr/>
            </a:pPr>
            <a:r>
              <a:rPr lang="uk-UA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 промисловій електроніці й автоматиці;</a:t>
            </a:r>
          </a:p>
          <a:p>
            <a:pPr marL="457200" lvl="0" indent="-457200">
              <a:spcBef>
                <a:spcPts val="0"/>
              </a:spcBef>
              <a:buClrTx/>
              <a:buSzTx/>
              <a:buFont typeface="Wingdings" pitchFamily="2" charset="2"/>
              <a:buChar char="ü"/>
              <a:defRPr/>
            </a:pPr>
            <a:r>
              <a:rPr lang="uk-UA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 текстильному виробництві; </a:t>
            </a:r>
          </a:p>
          <a:p>
            <a:pPr marL="457200" lvl="0" indent="-457200">
              <a:spcBef>
                <a:spcPts val="0"/>
              </a:spcBef>
              <a:buClrTx/>
              <a:buSzTx/>
              <a:buFont typeface="Wingdings" pitchFamily="2" charset="2"/>
              <a:buChar char="ü"/>
              <a:defRPr/>
            </a:pPr>
            <a:r>
              <a:rPr lang="uk-UA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відіграє важливу роль у фізіології тва­рин і рослин;</a:t>
            </a:r>
          </a:p>
          <a:p>
            <a:pPr marL="457200" lvl="0" indent="-457200">
              <a:spcBef>
                <a:spcPts val="0"/>
              </a:spcBef>
              <a:buClrTx/>
              <a:buSzTx/>
              <a:buFont typeface="Wingdings" pitchFamily="2" charset="2"/>
              <a:buChar char="ü"/>
              <a:defRPr/>
            </a:pPr>
            <a:r>
              <a:rPr lang="uk-UA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для стерилізації повітря в промислових приміщеннях;</a:t>
            </a:r>
          </a:p>
          <a:p>
            <a:pPr marL="457200" lvl="0" indent="-457200">
              <a:spcBef>
                <a:spcPts val="0"/>
              </a:spcBef>
              <a:buClrTx/>
              <a:buSzTx/>
              <a:buFont typeface="Wingdings" pitchFamily="2" charset="2"/>
              <a:buChar char="ü"/>
              <a:defRPr/>
            </a:pPr>
            <a:r>
              <a:rPr lang="uk-UA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 медицині. </a:t>
            </a:r>
            <a:endParaRPr lang="uk-UA" sz="28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ctr">
              <a:spcBef>
                <a:spcPts val="0"/>
              </a:spcBef>
              <a:buClrTx/>
              <a:buSzTx/>
              <a:buNone/>
              <a:defRPr/>
            </a:pPr>
            <a:endParaRPr lang="uk-UA" sz="2400" b="1" dirty="0" smtClean="0">
              <a:solidFill>
                <a:schemeClr val="bg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ctr">
              <a:spcBef>
                <a:spcPts val="0"/>
              </a:spcBef>
              <a:buClrTx/>
              <a:buSzTx/>
              <a:buNone/>
              <a:defRPr/>
            </a:pPr>
            <a:r>
              <a:rPr lang="uk-UA" sz="2400" b="1" dirty="0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Малі </a:t>
            </a:r>
            <a:r>
              <a:rPr lang="uk-UA" sz="2400" b="1" dirty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дози благотворно впливають на організм людини, стимулюють утворення вітаміну</a:t>
            </a:r>
            <a:r>
              <a:rPr lang="en-US" sz="2400" b="1" dirty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D, </a:t>
            </a:r>
            <a:r>
              <a:rPr lang="uk-UA" sz="2400" b="1" dirty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поліпшують імунобіологічні властивості організму.</a:t>
            </a:r>
          </a:p>
          <a:p>
            <a:pPr marL="0" lvl="0" indent="0" algn="ctr">
              <a:spcBef>
                <a:spcPts val="0"/>
              </a:spcBef>
              <a:buClrTx/>
              <a:buSzTx/>
              <a:buNone/>
              <a:defRPr/>
            </a:pPr>
            <a:r>
              <a:rPr lang="uk-UA" sz="2400" b="1" dirty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Великі дози можуть викликати пошкодження очей, опіки і навіть викликати утворення злоякісних пухлин.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-603448"/>
            <a:ext cx="9144000" cy="1988840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600" b="1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Застосування</a:t>
            </a:r>
            <a:r>
              <a:rPr lang="ru-RU" sz="3600" b="1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УФ-</a:t>
            </a:r>
            <a:r>
              <a:rPr lang="ru-RU" sz="3600" b="1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випромінювання</a:t>
            </a:r>
            <a:r>
              <a:rPr lang="ru-RU" sz="3600" b="1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:</a:t>
            </a:r>
            <a:r>
              <a:rPr lang="ru-RU" sz="4000" b="1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sz="4000" b="1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endParaRPr lang="ru-RU" sz="4000" b="1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4555927"/>
            <a:ext cx="2462213" cy="18478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790839"/>
            <a:ext cx="1965771" cy="13780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31737" y="4646822"/>
            <a:ext cx="2462213" cy="16660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030438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980728"/>
            <a:ext cx="8964488" cy="4572000"/>
          </a:xfrm>
        </p:spPr>
        <p:txBody>
          <a:bodyPr>
            <a:normAutofit/>
          </a:bodyPr>
          <a:lstStyle/>
          <a:p>
            <a:pPr marL="0" lvl="0" indent="0">
              <a:spcBef>
                <a:spcPts val="0"/>
              </a:spcBef>
              <a:buClrTx/>
              <a:buSzTx/>
              <a:buNone/>
              <a:defRPr/>
            </a:pPr>
            <a:r>
              <a:rPr lang="ru-RU" sz="2400" b="1" dirty="0" err="1" smtClean="0">
                <a:solidFill>
                  <a:schemeClr val="bg1">
                    <a:lumMod val="75000"/>
                  </a:schemeClr>
                </a:solidFill>
              </a:rPr>
              <a:t>Це</a:t>
            </a:r>
            <a:r>
              <a:rPr lang="ru-RU" sz="2400" b="1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bg1">
                    <a:lumMod val="75000"/>
                  </a:schemeClr>
                </a:solidFill>
              </a:rPr>
              <a:t>випромінювання</a:t>
            </a:r>
            <a:r>
              <a:rPr lang="ru-RU" sz="2400" b="1" dirty="0" smtClean="0">
                <a:solidFill>
                  <a:schemeClr val="bg1">
                    <a:lumMod val="75000"/>
                  </a:schemeClr>
                </a:solidFill>
              </a:rPr>
              <a:t>, </a:t>
            </a:r>
            <a:r>
              <a:rPr lang="ru-RU" sz="2400" b="1" dirty="0" err="1" smtClean="0">
                <a:solidFill>
                  <a:schemeClr val="bg1">
                    <a:lumMod val="75000"/>
                  </a:schemeClr>
                </a:solidFill>
              </a:rPr>
              <a:t>що</a:t>
            </a:r>
            <a:r>
              <a:rPr lang="ru-RU" sz="2400" b="1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bg1">
                    <a:lumMod val="75000"/>
                  </a:schemeClr>
                </a:solidFill>
              </a:rPr>
              <a:t>виникає</a:t>
            </a:r>
            <a:r>
              <a:rPr lang="ru-RU" sz="2400" b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bg1">
                    <a:lumMod val="75000"/>
                  </a:schemeClr>
                </a:solidFill>
              </a:rPr>
              <a:t>під</a:t>
            </a:r>
            <a:r>
              <a:rPr lang="ru-RU" sz="2400" b="1" dirty="0">
                <a:solidFill>
                  <a:schemeClr val="bg1">
                    <a:lumMod val="75000"/>
                  </a:schemeClr>
                </a:solidFill>
              </a:rPr>
              <a:t> час </a:t>
            </a:r>
            <a:r>
              <a:rPr lang="ru-RU" sz="2400" b="1" dirty="0" err="1">
                <a:solidFill>
                  <a:schemeClr val="bg1">
                    <a:lumMod val="75000"/>
                  </a:schemeClr>
                </a:solidFill>
              </a:rPr>
              <a:t>гальмування</a:t>
            </a:r>
            <a:r>
              <a:rPr lang="ru-RU" sz="2400" b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bg1">
                    <a:lumMod val="75000"/>
                  </a:schemeClr>
                </a:solidFill>
              </a:rPr>
              <a:t>електронів</a:t>
            </a:r>
            <a:r>
              <a:rPr lang="ru-RU" sz="2400" b="1" dirty="0">
                <a:solidFill>
                  <a:schemeClr val="bg1">
                    <a:lumMod val="75000"/>
                  </a:schemeClr>
                </a:solidFill>
              </a:rPr>
              <a:t>, </a:t>
            </a:r>
            <a:r>
              <a:rPr lang="ru-RU" sz="2400" b="1" dirty="0" err="1">
                <a:solidFill>
                  <a:schemeClr val="bg1">
                    <a:lumMod val="75000"/>
                  </a:schemeClr>
                </a:solidFill>
              </a:rPr>
              <a:t>які</a:t>
            </a:r>
            <a:r>
              <a:rPr lang="ru-RU" sz="2400" b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bg1">
                    <a:lumMod val="75000"/>
                  </a:schemeClr>
                </a:solidFill>
              </a:rPr>
              <a:t>при­скорюються</a:t>
            </a:r>
            <a:r>
              <a:rPr lang="ru-RU" sz="2400" b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bg1">
                    <a:lumMod val="75000"/>
                  </a:schemeClr>
                </a:solidFill>
              </a:rPr>
              <a:t>сильним</a:t>
            </a:r>
            <a:r>
              <a:rPr lang="ru-RU" sz="2400" b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bg1">
                    <a:lumMod val="75000"/>
                  </a:schemeClr>
                </a:solidFill>
              </a:rPr>
              <a:t>електричним</a:t>
            </a:r>
            <a:r>
              <a:rPr lang="ru-RU" sz="2400" b="1" dirty="0">
                <a:solidFill>
                  <a:schemeClr val="bg1">
                    <a:lumMod val="75000"/>
                  </a:schemeClr>
                </a:solidFill>
              </a:rPr>
              <a:t> полем</a:t>
            </a:r>
            <a:r>
              <a:rPr lang="ru-RU" sz="2400" b="1" dirty="0" smtClean="0">
                <a:solidFill>
                  <a:schemeClr val="bg1">
                    <a:lumMod val="75000"/>
                  </a:schemeClr>
                </a:solidFill>
              </a:rPr>
              <a:t>.</a:t>
            </a:r>
            <a:r>
              <a:rPr lang="uk-UA" sz="2400" b="1" i="1" dirty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uk-UA" sz="2400" b="1" i="1" dirty="0" smtClean="0">
              <a:solidFill>
                <a:schemeClr val="bg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spcBef>
                <a:spcPts val="0"/>
              </a:spcBef>
              <a:buClrTx/>
              <a:buSzTx/>
              <a:buNone/>
              <a:defRPr/>
            </a:pPr>
            <a:r>
              <a:rPr lang="uk-UA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Властивості</a:t>
            </a:r>
            <a:r>
              <a:rPr lang="uk-UA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457200" lvl="0" indent="-457200">
              <a:spcBef>
                <a:spcPts val="0"/>
              </a:spcBef>
              <a:buClrTx/>
              <a:buSzTx/>
              <a:buFont typeface="Wingdings" pitchFamily="2" charset="2"/>
              <a:buChar char="ü"/>
              <a:defRPr/>
            </a:pPr>
            <a:r>
              <a:rPr lang="uk-UA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висока проникаюча й іонізуюча здатність;</a:t>
            </a:r>
          </a:p>
          <a:p>
            <a:pPr marL="457200" lvl="0" indent="-457200">
              <a:spcBef>
                <a:spcPts val="0"/>
              </a:spcBef>
              <a:buClrTx/>
              <a:buSzTx/>
              <a:buFont typeface="Wingdings" pitchFamily="2" charset="2"/>
              <a:buChar char="ü"/>
              <a:defRPr/>
            </a:pPr>
            <a:r>
              <a:rPr lang="uk-UA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не відхиляється електричним і магнітним полями;</a:t>
            </a:r>
          </a:p>
          <a:p>
            <a:pPr marL="457200" lvl="0" indent="-457200">
              <a:spcBef>
                <a:spcPts val="0"/>
              </a:spcBef>
              <a:buClrTx/>
              <a:buSzTx/>
              <a:buFont typeface="Wingdings" pitchFamily="2" charset="2"/>
              <a:buChar char="ü"/>
              <a:defRPr/>
            </a:pPr>
            <a:r>
              <a:rPr lang="uk-UA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викликає люмінесценцію;</a:t>
            </a:r>
          </a:p>
          <a:p>
            <a:pPr marL="457200" lvl="0" indent="-457200">
              <a:spcBef>
                <a:spcPts val="0"/>
              </a:spcBef>
              <a:buClrTx/>
              <a:buSzTx/>
              <a:buFont typeface="Wingdings" pitchFamily="2" charset="2"/>
              <a:buChar char="ü"/>
              <a:defRPr/>
            </a:pPr>
            <a:r>
              <a:rPr lang="uk-UA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справляє фотохімічну дію;</a:t>
            </a:r>
          </a:p>
          <a:p>
            <a:pPr marL="457200" lvl="0" indent="-457200">
              <a:spcBef>
                <a:spcPts val="0"/>
              </a:spcBef>
              <a:buClrTx/>
              <a:buSzTx/>
              <a:buFont typeface="Wingdings" pitchFamily="2" charset="2"/>
              <a:buChar char="ü"/>
              <a:defRPr/>
            </a:pPr>
            <a:r>
              <a:rPr lang="uk-UA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справляє досить сильну біологічну дію на </a:t>
            </a:r>
            <a:r>
              <a:rPr lang="uk-UA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організм</a:t>
            </a:r>
            <a:endParaRPr lang="uk-UA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spcBef>
                <a:spcPts val="0"/>
              </a:spcBef>
              <a:buClrTx/>
              <a:buSzTx/>
              <a:buNone/>
              <a:defRPr/>
            </a:pPr>
            <a:r>
              <a:rPr lang="uk-UA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Застосування:</a:t>
            </a:r>
            <a:endParaRPr lang="uk-UA" sz="28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0" indent="-457200">
              <a:spcBef>
                <a:spcPts val="0"/>
              </a:spcBef>
              <a:buClrTx/>
              <a:buSzTx/>
              <a:buFont typeface="Wingdings" pitchFamily="2" charset="2"/>
              <a:buChar char="v"/>
              <a:defRPr/>
            </a:pPr>
            <a:r>
              <a:rPr lang="uk-UA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флюорографія;</a:t>
            </a:r>
          </a:p>
          <a:p>
            <a:pPr marL="457200" lvl="0" indent="-457200">
              <a:spcBef>
                <a:spcPts val="0"/>
              </a:spcBef>
              <a:buClrTx/>
              <a:buSzTx/>
              <a:buFont typeface="Wingdings" pitchFamily="2" charset="2"/>
              <a:buChar char="v"/>
              <a:defRPr/>
            </a:pPr>
            <a:r>
              <a:rPr lang="uk-UA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рентгенівський аналіз;</a:t>
            </a:r>
          </a:p>
          <a:p>
            <a:pPr marL="457200" lvl="0" indent="-457200">
              <a:spcBef>
                <a:spcPts val="0"/>
              </a:spcBef>
              <a:buClrTx/>
              <a:buSzTx/>
              <a:buFont typeface="Wingdings" pitchFamily="2" charset="2"/>
              <a:buChar char="v"/>
              <a:defRPr/>
            </a:pPr>
            <a:r>
              <a:rPr lang="uk-UA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кристалографія.</a:t>
            </a:r>
            <a:endParaRPr lang="ru-RU" sz="2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152400"/>
            <a:ext cx="8964488" cy="1219200"/>
          </a:xfrm>
        </p:spPr>
        <p:txBody>
          <a:bodyPr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b="1" spc="0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Ренгенівське</a:t>
            </a:r>
            <a:r>
              <a:rPr lang="ru-RU" b="1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b="1" spc="0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випромінювання</a:t>
            </a:r>
            <a:r>
              <a:rPr lang="ru-RU" b="1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br>
              <a:rPr lang="ru-RU" b="1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endParaRPr lang="ru-RU" b="1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797152"/>
            <a:ext cx="2606975" cy="18626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4209" y="2030702"/>
            <a:ext cx="2150618" cy="2590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232104"/>
            <a:ext cx="1944216" cy="23020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956367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052736"/>
            <a:ext cx="5328592" cy="561662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vi-VN" b="1" dirty="0" smtClean="0">
                <a:solidFill>
                  <a:schemeClr val="bg1">
                    <a:lumMod val="75000"/>
                  </a:schemeClr>
                </a:solidFill>
              </a:rPr>
              <a:t>Гамма-випромінювання  </a:t>
            </a:r>
            <a:r>
              <a:rPr lang="vi-VN" b="1" dirty="0">
                <a:solidFill>
                  <a:schemeClr val="bg1">
                    <a:lumMod val="75000"/>
                  </a:schemeClr>
                </a:solidFill>
              </a:rPr>
              <a:t>— електромагнітне випромінювання найвищої енергії з довжиною хвилі меншою за </a:t>
            </a:r>
            <a:r>
              <a:rPr lang="vi-VN" b="1" dirty="0" smtClean="0">
                <a:solidFill>
                  <a:schemeClr val="bg1">
                    <a:lumMod val="75000"/>
                  </a:schemeClr>
                </a:solidFill>
              </a:rPr>
              <a:t>10</a:t>
            </a:r>
            <a:r>
              <a:rPr lang="ru-RU" b="1" baseline="30000" dirty="0">
                <a:solidFill>
                  <a:schemeClr val="bg1">
                    <a:lumMod val="75000"/>
                  </a:schemeClr>
                </a:solidFill>
                <a:latin typeface="Palatino Linotype"/>
              </a:rPr>
              <a:t> −10 </a:t>
            </a:r>
            <a:r>
              <a:rPr lang="vi-VN" b="1" dirty="0">
                <a:solidFill>
                  <a:schemeClr val="bg1">
                    <a:lumMod val="75000"/>
                  </a:schemeClr>
                </a:solidFill>
              </a:rPr>
              <a:t> метра</a:t>
            </a:r>
            <a:r>
              <a:rPr lang="vi-VN" b="1" dirty="0" smtClean="0">
                <a:solidFill>
                  <a:schemeClr val="bg1">
                    <a:lumMod val="75000"/>
                  </a:schemeClr>
                </a:solidFill>
              </a:rPr>
              <a:t>.</a:t>
            </a:r>
            <a:r>
              <a:rPr lang="uk-UA" b="1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</a:p>
          <a:p>
            <a:pPr marL="0" lvl="0" indent="0">
              <a:spcBef>
                <a:spcPts val="0"/>
              </a:spcBef>
              <a:buClrTx/>
              <a:buSzTx/>
              <a:buNone/>
              <a:defRPr/>
            </a:pPr>
            <a:r>
              <a:rPr lang="uk-UA" b="1" dirty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Властивості </a:t>
            </a:r>
            <a:r>
              <a:rPr lang="ru-RU" b="1" dirty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uk-UA" b="1" dirty="0" err="1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-променів</a:t>
            </a:r>
            <a:r>
              <a:rPr lang="uk-UA" b="1" dirty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дуже подібні на властивості рент­генівських променів, але </a:t>
            </a:r>
            <a:r>
              <a:rPr lang="uk-UA" b="1" dirty="0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мають більшу небезпеку </a:t>
            </a:r>
            <a:r>
              <a:rPr lang="uk-UA" b="1" dirty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живих </a:t>
            </a:r>
            <a:r>
              <a:rPr lang="uk-UA" b="1" dirty="0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організмів.</a:t>
            </a:r>
          </a:p>
          <a:p>
            <a:pPr marL="0" lvl="0" indent="0">
              <a:spcBef>
                <a:spcPts val="0"/>
              </a:spcBef>
              <a:buClrTx/>
              <a:buSzTx/>
              <a:buNone/>
              <a:defRPr/>
            </a:pPr>
            <a:r>
              <a:rPr lang="uk-UA" i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Застосування: </a:t>
            </a:r>
          </a:p>
          <a:p>
            <a:pPr marL="457200" lvl="0" indent="-457200">
              <a:spcBef>
                <a:spcPts val="0"/>
              </a:spcBef>
              <a:buClrTx/>
              <a:buSzTx/>
              <a:buFont typeface="Wingdings" pitchFamily="2" charset="2"/>
              <a:buChar char="§"/>
              <a:defRPr/>
            </a:pPr>
            <a:r>
              <a:rPr lang="uk-UA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 медицині, </a:t>
            </a:r>
          </a:p>
          <a:p>
            <a:pPr marL="457200" lvl="0" indent="-457200">
              <a:spcBef>
                <a:spcPts val="0"/>
              </a:spcBef>
              <a:buClrTx/>
              <a:buSzTx/>
              <a:buFont typeface="Wingdings" pitchFamily="2" charset="2"/>
              <a:buChar char="§"/>
              <a:defRPr/>
            </a:pPr>
            <a:r>
              <a:rPr lang="uk-UA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 виробництві (γ </a:t>
            </a:r>
            <a:r>
              <a:rPr lang="uk-UA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-дефектоскопія</a:t>
            </a:r>
            <a:r>
              <a:rPr lang="uk-UA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0" lvl="0" indent="0">
              <a:spcBef>
                <a:spcPts val="0"/>
              </a:spcBef>
              <a:buClrTx/>
              <a:buSzTx/>
              <a:buNone/>
              <a:defRPr/>
            </a:pPr>
            <a:endParaRPr lang="uk-UA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spcBef>
                <a:spcPts val="0"/>
              </a:spcBef>
              <a:buClrTx/>
              <a:buSzTx/>
              <a:buNone/>
              <a:defRPr/>
            </a:pPr>
            <a:r>
              <a:rPr lang="uk-UA" b="1" dirty="0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Незважаючи </a:t>
            </a:r>
            <a:r>
              <a:rPr lang="uk-UA" b="1" dirty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небезпеку </a:t>
            </a:r>
            <a:r>
              <a:rPr lang="uk-UA" b="1" dirty="0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гамма-променів, </a:t>
            </a:r>
            <a:r>
              <a:rPr lang="uk-UA" b="1" dirty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вони застосовуються в </a:t>
            </a:r>
            <a:r>
              <a:rPr lang="uk-UA" b="1" dirty="0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медицині </a:t>
            </a:r>
            <a:r>
              <a:rPr lang="uk-UA" b="1" dirty="0" err="1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</a:t>
            </a:r>
            <a:r>
              <a:rPr lang="uk-UA" b="1" dirty="0" err="1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стерилізації меди</a:t>
            </a:r>
            <a:r>
              <a:rPr lang="uk-UA" b="1" dirty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чних інструментів і для знищення ракових клітин. Для діагностики використовуються мічені атоми, які теж при розпаді випромінюють гамма-промені</a:t>
            </a:r>
            <a:r>
              <a:rPr lang="uk-UA" b="1" dirty="0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uk-UA" sz="2800" b="1" dirty="0">
              <a:solidFill>
                <a:schemeClr val="bg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504" y="19650"/>
            <a:ext cx="8686800" cy="966936"/>
          </a:xfrm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b="1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Гамма-</a:t>
            </a:r>
            <a:r>
              <a:rPr lang="ru-RU" b="1" spc="0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випромінювання</a:t>
            </a:r>
            <a:r>
              <a:rPr lang="ru-RU" b="1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71109" y="1132384"/>
            <a:ext cx="2689225" cy="20113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59372" y="3117704"/>
            <a:ext cx="2410346" cy="18306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41377" y="4986090"/>
            <a:ext cx="2395595" cy="16272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053459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1524000"/>
            <a:ext cx="8964488" cy="29131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1" dirty="0" err="1" smtClean="0">
                <a:solidFill>
                  <a:schemeClr val="bg1">
                    <a:lumMod val="75000"/>
                  </a:schemeClr>
                </a:solidFill>
              </a:rPr>
              <a:t>Електромагнітне</a:t>
            </a:r>
            <a:r>
              <a:rPr lang="ru-RU" sz="2000" b="1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bg1">
                    <a:lumMod val="75000"/>
                  </a:schemeClr>
                </a:solidFill>
              </a:rPr>
              <a:t>випромінювання</a:t>
            </a:r>
            <a:r>
              <a:rPr lang="ru-RU" sz="2000" b="1" dirty="0">
                <a:solidFill>
                  <a:schemeClr val="bg1">
                    <a:lumMod val="75000"/>
                  </a:schemeClr>
                </a:solidFill>
              </a:rPr>
              <a:t> частотою 50 Гц, яке </a:t>
            </a:r>
            <a:r>
              <a:rPr lang="ru-RU" sz="2000" b="1" dirty="0" err="1">
                <a:solidFill>
                  <a:schemeClr val="bg1">
                    <a:lumMod val="75000"/>
                  </a:schemeClr>
                </a:solidFill>
              </a:rPr>
              <a:t>створюється</a:t>
            </a:r>
            <a:r>
              <a:rPr lang="ru-RU" sz="2000" b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ru-RU" sz="2000" b="1" dirty="0" smtClean="0">
                <a:solidFill>
                  <a:schemeClr val="bg1">
                    <a:lumMod val="75000"/>
                  </a:schemeClr>
                </a:solidFill>
              </a:rPr>
              <a:t>дротами </a:t>
            </a:r>
            <a:r>
              <a:rPr lang="ru-RU" sz="2000" b="1" dirty="0" err="1">
                <a:solidFill>
                  <a:schemeClr val="bg1">
                    <a:lumMod val="75000"/>
                  </a:schemeClr>
                </a:solidFill>
              </a:rPr>
              <a:t>мережі</a:t>
            </a:r>
            <a:r>
              <a:rPr lang="ru-RU" sz="2000" b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bg1">
                    <a:lumMod val="75000"/>
                  </a:schemeClr>
                </a:solidFill>
              </a:rPr>
              <a:t>змінного</a:t>
            </a:r>
            <a:r>
              <a:rPr lang="ru-RU" sz="2000" b="1" dirty="0">
                <a:solidFill>
                  <a:schemeClr val="bg1">
                    <a:lumMod val="75000"/>
                  </a:schemeClr>
                </a:solidFill>
              </a:rPr>
              <a:t> струму, при </a:t>
            </a:r>
            <a:r>
              <a:rPr lang="ru-RU" sz="2000" b="1" dirty="0" err="1">
                <a:solidFill>
                  <a:schemeClr val="bg1">
                    <a:lumMod val="75000"/>
                  </a:schemeClr>
                </a:solidFill>
              </a:rPr>
              <a:t>тривалому</a:t>
            </a:r>
            <a:r>
              <a:rPr lang="ru-RU" sz="2000" b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bg1">
                    <a:lumMod val="75000"/>
                  </a:schemeClr>
                </a:solidFill>
              </a:rPr>
              <a:t>впливі</a:t>
            </a:r>
            <a:r>
              <a:rPr lang="ru-RU" sz="2000" b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bg1">
                    <a:lumMod val="75000"/>
                  </a:schemeClr>
                </a:solidFill>
              </a:rPr>
              <a:t>викликає</a:t>
            </a:r>
            <a:r>
              <a:rPr lang="ru-RU" sz="2000" b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bg1">
                    <a:lumMod val="75000"/>
                  </a:schemeClr>
                </a:solidFill>
              </a:rPr>
              <a:t>сонливість</a:t>
            </a:r>
            <a:r>
              <a:rPr lang="ru-RU" sz="2000" b="1" dirty="0">
                <a:solidFill>
                  <a:schemeClr val="bg1">
                    <a:lumMod val="75000"/>
                  </a:schemeClr>
                </a:solidFill>
              </a:rPr>
              <a:t>, </a:t>
            </a:r>
            <a:r>
              <a:rPr lang="ru-RU" sz="2000" b="1" dirty="0" err="1">
                <a:solidFill>
                  <a:schemeClr val="bg1">
                    <a:lumMod val="75000"/>
                  </a:schemeClr>
                </a:solidFill>
              </a:rPr>
              <a:t>ознаки</a:t>
            </a:r>
            <a:r>
              <a:rPr lang="ru-RU" sz="2000" b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bg1">
                    <a:lumMod val="75000"/>
                  </a:schemeClr>
                </a:solidFill>
              </a:rPr>
              <a:t>втоми</a:t>
            </a:r>
            <a:r>
              <a:rPr lang="ru-RU" sz="2000" b="1" dirty="0">
                <a:solidFill>
                  <a:schemeClr val="bg1">
                    <a:lumMod val="75000"/>
                  </a:schemeClr>
                </a:solidFill>
              </a:rPr>
              <a:t>, </a:t>
            </a:r>
            <a:r>
              <a:rPr lang="ru-RU" sz="2000" b="1" dirty="0" err="1">
                <a:solidFill>
                  <a:schemeClr val="bg1">
                    <a:lumMod val="75000"/>
                  </a:schemeClr>
                </a:solidFill>
              </a:rPr>
              <a:t>головні</a:t>
            </a:r>
            <a:r>
              <a:rPr lang="ru-RU" sz="2000" b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bg1">
                    <a:lumMod val="75000"/>
                  </a:schemeClr>
                </a:solidFill>
              </a:rPr>
              <a:t>болі</a:t>
            </a:r>
            <a:r>
              <a:rPr lang="ru-RU" sz="2000" b="1" dirty="0">
                <a:solidFill>
                  <a:schemeClr val="bg1">
                    <a:lumMod val="75000"/>
                  </a:schemeClr>
                </a:solidFill>
              </a:rPr>
              <a:t>.</a:t>
            </a:r>
          </a:p>
          <a:p>
            <a:pPr marL="0" indent="0" algn="ctr">
              <a:buNone/>
            </a:pPr>
            <a:r>
              <a:rPr lang="ru-RU" sz="2000" b="1" dirty="0" err="1">
                <a:solidFill>
                  <a:schemeClr val="bg1">
                    <a:lumMod val="75000"/>
                  </a:schemeClr>
                </a:solidFill>
              </a:rPr>
              <a:t>Щоб</a:t>
            </a:r>
            <a:r>
              <a:rPr lang="ru-RU" sz="2000" b="1" dirty="0">
                <a:solidFill>
                  <a:schemeClr val="bg1">
                    <a:lumMod val="75000"/>
                  </a:schemeClr>
                </a:solidFill>
              </a:rPr>
              <a:t> не </a:t>
            </a:r>
            <a:r>
              <a:rPr lang="ru-RU" sz="2000" b="1" dirty="0" err="1">
                <a:solidFill>
                  <a:schemeClr val="bg1">
                    <a:lumMod val="75000"/>
                  </a:schemeClr>
                </a:solidFill>
              </a:rPr>
              <a:t>посилювати</a:t>
            </a:r>
            <a:r>
              <a:rPr lang="ru-RU" sz="2000" b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bg1">
                    <a:lumMod val="75000"/>
                  </a:schemeClr>
                </a:solidFill>
              </a:rPr>
              <a:t>дію</a:t>
            </a:r>
            <a:r>
              <a:rPr lang="ru-RU" sz="2000" b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bg1">
                    <a:lumMod val="75000"/>
                  </a:schemeClr>
                </a:solidFill>
              </a:rPr>
              <a:t>побутових</a:t>
            </a:r>
            <a:r>
              <a:rPr lang="ru-RU" sz="2000" b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bg1">
                    <a:lumMod val="75000"/>
                  </a:schemeClr>
                </a:solidFill>
              </a:rPr>
              <a:t>електромагнітних</a:t>
            </a:r>
            <a:r>
              <a:rPr lang="ru-RU" sz="2000" b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bg1">
                    <a:lumMod val="75000"/>
                  </a:schemeClr>
                </a:solidFill>
              </a:rPr>
              <a:t>випромінювань</a:t>
            </a:r>
            <a:r>
              <a:rPr lang="ru-RU" sz="2000" b="1" dirty="0">
                <a:solidFill>
                  <a:schemeClr val="bg1">
                    <a:lumMod val="75000"/>
                  </a:schemeClr>
                </a:solidFill>
              </a:rPr>
              <a:t>, </a:t>
            </a:r>
            <a:r>
              <a:rPr lang="ru-RU" sz="2000" b="1" dirty="0" err="1">
                <a:solidFill>
                  <a:schemeClr val="bg1">
                    <a:lumMod val="75000"/>
                  </a:schemeClr>
                </a:solidFill>
              </a:rPr>
              <a:t>фахівці</a:t>
            </a:r>
            <a:r>
              <a:rPr lang="ru-RU" sz="2000" b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bg1">
                    <a:lumMod val="75000"/>
                  </a:schemeClr>
                </a:solidFill>
              </a:rPr>
              <a:t>рекомендують</a:t>
            </a:r>
            <a:r>
              <a:rPr lang="ru-RU" sz="2000" b="1" dirty="0">
                <a:solidFill>
                  <a:schemeClr val="bg1">
                    <a:lumMod val="75000"/>
                  </a:schemeClr>
                </a:solidFill>
              </a:rPr>
              <a:t> не </a:t>
            </a:r>
            <a:r>
              <a:rPr lang="ru-RU" sz="2000" b="1" dirty="0" err="1">
                <a:solidFill>
                  <a:schemeClr val="bg1">
                    <a:lumMod val="75000"/>
                  </a:schemeClr>
                </a:solidFill>
              </a:rPr>
              <a:t>розташовувати</a:t>
            </a:r>
            <a:r>
              <a:rPr lang="ru-RU" sz="2000" b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bg1">
                    <a:lumMod val="75000"/>
                  </a:schemeClr>
                </a:solidFill>
              </a:rPr>
              <a:t>близько</a:t>
            </a:r>
            <a:r>
              <a:rPr lang="ru-RU" sz="2000" b="1" dirty="0">
                <a:solidFill>
                  <a:schemeClr val="bg1">
                    <a:lumMod val="75000"/>
                  </a:schemeClr>
                </a:solidFill>
              </a:rPr>
              <a:t> один до одного </a:t>
            </a:r>
            <a:r>
              <a:rPr lang="ru-RU" sz="2000" b="1" dirty="0" err="1" smtClean="0">
                <a:solidFill>
                  <a:schemeClr val="bg1">
                    <a:lumMod val="75000"/>
                  </a:schemeClr>
                </a:solidFill>
              </a:rPr>
              <a:t>працючі</a:t>
            </a:r>
            <a:r>
              <a:rPr lang="ru-RU" sz="2000" b="1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bg1">
                    <a:lumMod val="75000"/>
                  </a:schemeClr>
                </a:solidFill>
              </a:rPr>
              <a:t>електроприлади</a:t>
            </a:r>
            <a:r>
              <a:rPr lang="ru-RU" sz="2000" b="1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ru-RU" sz="2000" b="1" dirty="0">
                <a:solidFill>
                  <a:schemeClr val="bg1">
                    <a:lumMod val="75000"/>
                  </a:schemeClr>
                </a:solidFill>
              </a:rPr>
              <a:t>- </a:t>
            </a:r>
            <a:r>
              <a:rPr lang="ru-RU" sz="2000" b="1" dirty="0" err="1">
                <a:solidFill>
                  <a:schemeClr val="bg1">
                    <a:lumMod val="75000"/>
                  </a:schemeClr>
                </a:solidFill>
              </a:rPr>
              <a:t>мікрохвильову</a:t>
            </a:r>
            <a:r>
              <a:rPr lang="ru-RU" sz="2000" b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bg1">
                    <a:lumMod val="75000"/>
                  </a:schemeClr>
                </a:solidFill>
              </a:rPr>
              <a:t>піч</a:t>
            </a:r>
            <a:r>
              <a:rPr lang="ru-RU" sz="2000" b="1" dirty="0">
                <a:solidFill>
                  <a:schemeClr val="bg1">
                    <a:lumMod val="75000"/>
                  </a:schemeClr>
                </a:solidFill>
              </a:rPr>
              <a:t>, </a:t>
            </a:r>
            <a:r>
              <a:rPr lang="ru-RU" sz="2000" b="1" dirty="0" err="1">
                <a:solidFill>
                  <a:schemeClr val="bg1">
                    <a:lumMod val="75000"/>
                  </a:schemeClr>
                </a:solidFill>
              </a:rPr>
              <a:t>електроплиту</a:t>
            </a:r>
            <a:r>
              <a:rPr lang="ru-RU" sz="2000" b="1" dirty="0">
                <a:solidFill>
                  <a:schemeClr val="bg1">
                    <a:lumMod val="75000"/>
                  </a:schemeClr>
                </a:solidFill>
              </a:rPr>
              <a:t>, </a:t>
            </a:r>
            <a:r>
              <a:rPr lang="ru-RU" sz="2000" b="1" dirty="0" err="1">
                <a:solidFill>
                  <a:schemeClr val="bg1">
                    <a:lumMod val="75000"/>
                  </a:schemeClr>
                </a:solidFill>
              </a:rPr>
              <a:t>телевізор</a:t>
            </a:r>
            <a:r>
              <a:rPr lang="ru-RU" sz="2000" b="1" dirty="0">
                <a:solidFill>
                  <a:schemeClr val="bg1">
                    <a:lumMod val="75000"/>
                  </a:schemeClr>
                </a:solidFill>
              </a:rPr>
              <a:t>, </a:t>
            </a:r>
            <a:r>
              <a:rPr lang="ru-RU" sz="2000" b="1" dirty="0" err="1">
                <a:solidFill>
                  <a:schemeClr val="bg1">
                    <a:lumMod val="75000"/>
                  </a:schemeClr>
                </a:solidFill>
              </a:rPr>
              <a:t>пральну</a:t>
            </a:r>
            <a:r>
              <a:rPr lang="ru-RU" sz="2000" b="1" dirty="0">
                <a:solidFill>
                  <a:schemeClr val="bg1">
                    <a:lumMod val="75000"/>
                  </a:schemeClr>
                </a:solidFill>
              </a:rPr>
              <a:t> машину, </a:t>
            </a:r>
            <a:r>
              <a:rPr lang="ru-RU" sz="2000" b="1" dirty="0" smtClean="0">
                <a:solidFill>
                  <a:schemeClr val="bg1">
                    <a:lumMod val="75000"/>
                  </a:schemeClr>
                </a:solidFill>
              </a:rPr>
              <a:t>холодильник і т.д. </a:t>
            </a:r>
            <a:r>
              <a:rPr lang="ru-RU" sz="2000" b="1" dirty="0" err="1">
                <a:solidFill>
                  <a:schemeClr val="bg1">
                    <a:lumMod val="75000"/>
                  </a:schemeClr>
                </a:solidFill>
              </a:rPr>
              <a:t>Відстань</a:t>
            </a:r>
            <a:r>
              <a:rPr lang="ru-RU" sz="2000" b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bg1">
                    <a:lumMod val="75000"/>
                  </a:schemeClr>
                </a:solidFill>
              </a:rPr>
              <a:t>між</a:t>
            </a:r>
            <a:r>
              <a:rPr lang="ru-RU" sz="2000" b="1" dirty="0">
                <a:solidFill>
                  <a:schemeClr val="bg1">
                    <a:lumMod val="75000"/>
                  </a:schemeClr>
                </a:solidFill>
              </a:rPr>
              <a:t> ними повинна бути не </a:t>
            </a:r>
            <a:r>
              <a:rPr lang="ru-RU" sz="2000" b="1" dirty="0" err="1">
                <a:solidFill>
                  <a:schemeClr val="bg1">
                    <a:lumMod val="75000"/>
                  </a:schemeClr>
                </a:solidFill>
              </a:rPr>
              <a:t>менше</a:t>
            </a:r>
            <a:r>
              <a:rPr lang="ru-RU" sz="2000" b="1" dirty="0">
                <a:solidFill>
                  <a:schemeClr val="bg1">
                    <a:lumMod val="75000"/>
                  </a:schemeClr>
                </a:solidFill>
              </a:rPr>
              <a:t> 1,5-2 м.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-675456"/>
            <a:ext cx="8363272" cy="2047056"/>
          </a:xfrm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uk-UA" sz="2800" b="1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Не зважаючи на корисне застосування електромагнітних хвиль, вони можуть негативно впливати на здоров’я людини:</a:t>
            </a:r>
            <a:endParaRPr lang="ru-RU" sz="2800" b="1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4437112"/>
            <a:ext cx="3051097" cy="17839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562363"/>
            <a:ext cx="1485584" cy="15334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437111"/>
            <a:ext cx="3056924" cy="17839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5294447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0"/>
            <a:ext cx="7500958" cy="6858000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en-US" sz="3300" dirty="0" smtClean="0">
                <a:latin typeface="Arial" pitchFamily="34" charset="0"/>
                <a:cs typeface="Arial" pitchFamily="34" charset="0"/>
              </a:rPr>
              <a:t>	</a:t>
            </a:r>
            <a:endParaRPr lang="ru-RU" sz="33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33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ru-RU" sz="4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4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Росії</a:t>
            </a:r>
            <a:r>
              <a:rPr lang="ru-RU" sz="4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одним </a:t>
            </a:r>
            <a:r>
              <a:rPr lang="ru-RU" sz="4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</a:t>
            </a:r>
            <a:r>
              <a:rPr lang="ru-RU" sz="4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перших почав </a:t>
            </a:r>
            <a:r>
              <a:rPr lang="ru-RU" sz="4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вивчати</a:t>
            </a:r>
            <a:r>
              <a:rPr lang="ru-RU" sz="4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електромагнітні</a:t>
            </a:r>
            <a:r>
              <a:rPr lang="ru-RU" sz="4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хвилі</a:t>
            </a:r>
            <a:r>
              <a:rPr lang="ru-RU" sz="4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викладач</a:t>
            </a:r>
            <a:r>
              <a:rPr lang="ru-RU" sz="4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офіцерських</a:t>
            </a:r>
            <a:r>
              <a:rPr lang="en-US" sz="4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курсів</a:t>
            </a:r>
            <a:r>
              <a:rPr lang="ru-RU" sz="4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в</a:t>
            </a:r>
            <a:r>
              <a:rPr lang="en-US" sz="4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Кронштадті</a:t>
            </a:r>
            <a:r>
              <a:rPr lang="ru-RU" sz="4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Олександр</a:t>
            </a:r>
            <a:r>
              <a:rPr lang="ru-RU" sz="4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Степанович Попов.</a:t>
            </a:r>
          </a:p>
          <a:p>
            <a:pPr>
              <a:buNone/>
            </a:pPr>
            <a:r>
              <a:rPr lang="en-US" sz="4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ru-RU" sz="4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Попов </a:t>
            </a:r>
            <a:r>
              <a:rPr lang="ru-RU" sz="4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Олександр</a:t>
            </a:r>
            <a:r>
              <a:rPr lang="ru-RU" sz="4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Степанович (1859-1905), </a:t>
            </a:r>
            <a:r>
              <a:rPr lang="ru-RU" sz="4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російський</a:t>
            </a:r>
            <a:r>
              <a:rPr lang="ru-RU" sz="4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фізик</a:t>
            </a:r>
            <a:r>
              <a:rPr lang="ru-RU" sz="4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і</a:t>
            </a:r>
            <a:r>
              <a:rPr lang="ru-RU" sz="4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електротехнік</a:t>
            </a:r>
            <a:r>
              <a:rPr lang="ru-RU" sz="4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4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винахідник</a:t>
            </a:r>
            <a:r>
              <a:rPr lang="ru-RU" sz="4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електричного</a:t>
            </a:r>
            <a:r>
              <a:rPr lang="ru-RU" sz="4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зв'язку</a:t>
            </a:r>
            <a:r>
              <a:rPr lang="ru-RU" sz="4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без </a:t>
            </a:r>
            <a:r>
              <a:rPr lang="ru-RU" sz="4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дротів</a:t>
            </a:r>
            <a:r>
              <a:rPr lang="ru-RU" sz="4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ru-RU" sz="4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радіозв'язку</a:t>
            </a:r>
            <a:r>
              <a:rPr lang="ru-RU" sz="4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). В1895 </a:t>
            </a:r>
            <a:r>
              <a:rPr lang="ru-RU" sz="4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році</a:t>
            </a:r>
            <a:r>
              <a:rPr lang="ru-RU" sz="4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продемонстрував</a:t>
            </a:r>
            <a:r>
              <a:rPr lang="ru-RU" sz="4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винайдений</a:t>
            </a:r>
            <a:r>
              <a:rPr lang="ru-RU" sz="4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ним перший в </a:t>
            </a:r>
            <a:r>
              <a:rPr lang="ru-RU" sz="4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світі</a:t>
            </a:r>
            <a:r>
              <a:rPr lang="ru-RU" sz="4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радіоприймач</a:t>
            </a:r>
            <a:r>
              <a:rPr lang="ru-RU" sz="4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Весною 1897 року </a:t>
            </a:r>
            <a:r>
              <a:rPr lang="ru-RU" sz="4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досяг</a:t>
            </a:r>
            <a:r>
              <a:rPr lang="ru-RU" sz="4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дальності</a:t>
            </a:r>
            <a:r>
              <a:rPr lang="ru-RU" sz="4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радіозв'язку</a:t>
            </a:r>
            <a:r>
              <a:rPr lang="ru-RU" sz="4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600м, </a:t>
            </a:r>
            <a:r>
              <a:rPr lang="ru-RU" sz="4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влітку</a:t>
            </a:r>
            <a:r>
              <a:rPr lang="ru-RU" sz="4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1897 - 5 </a:t>
            </a:r>
            <a:r>
              <a:rPr lang="ru-RU" sz="4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кілометрів</a:t>
            </a:r>
            <a:r>
              <a:rPr lang="ru-RU" sz="4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в 1901 - </a:t>
            </a:r>
            <a:r>
              <a:rPr lang="ru-RU" sz="4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близько</a:t>
            </a:r>
            <a:r>
              <a:rPr lang="ru-RU" sz="4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150 </a:t>
            </a:r>
            <a:r>
              <a:rPr lang="ru-RU" sz="4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кілометрів</a:t>
            </a:r>
            <a:r>
              <a:rPr lang="ru-RU" sz="4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>
              <a:buNone/>
            </a:pPr>
            <a:r>
              <a:rPr lang="en-US" sz="4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ru-RU" sz="4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Приймач</a:t>
            </a:r>
            <a:r>
              <a:rPr lang="ru-RU" sz="4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Попова </a:t>
            </a:r>
            <a:r>
              <a:rPr lang="ru-RU" sz="4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складався</a:t>
            </a:r>
            <a:r>
              <a:rPr lang="ru-RU" sz="4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з:</a:t>
            </a:r>
          </a:p>
          <a:p>
            <a:r>
              <a:rPr lang="ru-RU" sz="4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1 - </a:t>
            </a:r>
            <a:r>
              <a:rPr lang="ru-RU" sz="4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антени</a:t>
            </a:r>
            <a:r>
              <a:rPr lang="ru-RU" sz="4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</a:t>
            </a:r>
          </a:p>
          <a:p>
            <a:r>
              <a:rPr lang="ru-RU" sz="4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– когерера(резистора),</a:t>
            </a:r>
          </a:p>
          <a:p>
            <a:r>
              <a:rPr lang="ru-RU" sz="4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3 - </a:t>
            </a:r>
            <a:r>
              <a:rPr lang="ru-RU" sz="4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електромагнітного</a:t>
            </a:r>
            <a:r>
              <a:rPr lang="ru-RU" sz="4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реле,</a:t>
            </a:r>
          </a:p>
          <a:p>
            <a:r>
              <a:rPr lang="ru-RU" sz="4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4 - </a:t>
            </a:r>
            <a:r>
              <a:rPr lang="ru-RU" sz="4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електричного</a:t>
            </a:r>
            <a:r>
              <a:rPr lang="ru-RU" sz="4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дзвінка</a:t>
            </a:r>
            <a:r>
              <a:rPr lang="ru-RU" sz="4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</a:t>
            </a:r>
          </a:p>
          <a:p>
            <a:r>
              <a:rPr lang="ru-RU" sz="4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5 - </a:t>
            </a:r>
            <a:r>
              <a:rPr lang="ru-RU" sz="4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джерела</a:t>
            </a:r>
            <a:r>
              <a:rPr lang="ru-RU" sz="4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постійного</a:t>
            </a:r>
            <a:r>
              <a:rPr lang="ru-RU" sz="4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струму. </a:t>
            </a:r>
          </a:p>
          <a:p>
            <a:pPr>
              <a:buNone/>
            </a:pPr>
            <a:r>
              <a:rPr lang="en-US" sz="4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ru-RU" sz="4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Електромагнітні</a:t>
            </a:r>
            <a:r>
              <a:rPr lang="ru-RU" sz="4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хвилі</a:t>
            </a:r>
            <a:r>
              <a:rPr lang="ru-RU" sz="4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викликали</a:t>
            </a:r>
            <a:r>
              <a:rPr lang="ru-RU" sz="4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вимушені</a:t>
            </a:r>
            <a:r>
              <a:rPr lang="ru-RU" sz="4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коливання</a:t>
            </a:r>
            <a:r>
              <a:rPr lang="ru-RU" sz="4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струму </a:t>
            </a:r>
            <a:r>
              <a:rPr lang="ru-RU" sz="4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і</a:t>
            </a:r>
            <a:r>
              <a:rPr lang="ru-RU" sz="4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напруги</a:t>
            </a:r>
            <a:r>
              <a:rPr lang="ru-RU" sz="4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в </a:t>
            </a:r>
            <a:r>
              <a:rPr lang="ru-RU" sz="4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антені</a:t>
            </a:r>
            <a:r>
              <a:rPr lang="ru-RU" sz="4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4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Змінна</a:t>
            </a:r>
            <a:r>
              <a:rPr lang="ru-RU" sz="4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напруга</a:t>
            </a:r>
            <a:r>
              <a:rPr lang="ru-RU" sz="4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</a:t>
            </a:r>
            <a:r>
              <a:rPr lang="ru-RU" sz="4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антени</a:t>
            </a:r>
            <a:r>
              <a:rPr lang="ru-RU" sz="4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подавалася</a:t>
            </a:r>
            <a:r>
              <a:rPr lang="ru-RU" sz="4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на два </a:t>
            </a:r>
            <a:r>
              <a:rPr lang="ru-RU" sz="4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електроди</a:t>
            </a:r>
            <a:r>
              <a:rPr lang="ru-RU" sz="4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4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які</a:t>
            </a:r>
            <a:r>
              <a:rPr lang="ru-RU" sz="4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були</a:t>
            </a:r>
            <a:r>
              <a:rPr lang="ru-RU" sz="4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розташовані</a:t>
            </a:r>
            <a:r>
              <a:rPr lang="ru-RU" sz="4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в </a:t>
            </a:r>
            <a:r>
              <a:rPr lang="ru-RU" sz="4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скляній</a:t>
            </a:r>
            <a:r>
              <a:rPr lang="ru-RU" sz="4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трубці</a:t>
            </a:r>
            <a:r>
              <a:rPr lang="ru-RU" sz="4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4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заповненій</a:t>
            </a:r>
            <a:r>
              <a:rPr lang="ru-RU" sz="4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металевою</a:t>
            </a:r>
            <a:r>
              <a:rPr lang="ru-RU" sz="4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тирсою</a:t>
            </a:r>
            <a:r>
              <a:rPr lang="ru-RU" sz="4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4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Ця</a:t>
            </a:r>
            <a:r>
              <a:rPr lang="ru-RU" sz="4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трубка </a:t>
            </a:r>
            <a:r>
              <a:rPr lang="ru-RU" sz="4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і</a:t>
            </a:r>
            <a:r>
              <a:rPr lang="ru-RU" sz="4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є</a:t>
            </a:r>
            <a:r>
              <a:rPr lang="ru-RU" sz="4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когерер. </a:t>
            </a:r>
            <a:r>
              <a:rPr lang="ru-RU" sz="4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Послідовно</a:t>
            </a:r>
            <a:r>
              <a:rPr lang="ru-RU" sz="4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</a:t>
            </a:r>
            <a:r>
              <a:rPr lang="ru-RU" sz="4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когерером </a:t>
            </a:r>
            <a:r>
              <a:rPr lang="ru-RU" sz="4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включалися</a:t>
            </a:r>
            <a:r>
              <a:rPr lang="ru-RU" sz="4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реле </a:t>
            </a:r>
            <a:r>
              <a:rPr lang="ru-RU" sz="4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і</a:t>
            </a:r>
            <a:r>
              <a:rPr lang="ru-RU" sz="4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джерело</a:t>
            </a:r>
            <a:r>
              <a:rPr lang="ru-RU" sz="4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постійного</a:t>
            </a:r>
            <a:r>
              <a:rPr lang="ru-RU" sz="4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струму.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43768" y="1857364"/>
            <a:ext cx="1852937" cy="2696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457696" y="1571612"/>
            <a:ext cx="4686304" cy="369095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en-US" sz="2800" dirty="0" smtClean="0"/>
              <a:t>	</a:t>
            </a:r>
            <a:r>
              <a:rPr lang="uk-UA" sz="2800" dirty="0" smtClean="0">
                <a:solidFill>
                  <a:srgbClr val="002060"/>
                </a:solidFill>
              </a:rPr>
              <a:t>Гадюка </a:t>
            </a:r>
            <a:r>
              <a:rPr lang="uk-UA" sz="2800" dirty="0" smtClean="0">
                <a:solidFill>
                  <a:srgbClr val="002060"/>
                </a:solidFill>
              </a:rPr>
              <a:t>вловлює ІЧ – випромінювання теплокровних тварин своїм локатором і безпомилково знаходить свої жертви в повній темряві (прилад нічного бачення</a:t>
            </a:r>
            <a:r>
              <a:rPr lang="uk-UA" sz="2800" dirty="0" smtClean="0">
                <a:solidFill>
                  <a:srgbClr val="002060"/>
                </a:solidFill>
              </a:rPr>
              <a:t>)</a:t>
            </a:r>
            <a:r>
              <a:rPr lang="ru-RU" sz="2800" dirty="0" smtClean="0">
                <a:solidFill>
                  <a:srgbClr val="002060"/>
                </a:solidFill>
              </a:rPr>
              <a:t>.</a:t>
            </a:r>
            <a:endParaRPr lang="ru-RU" sz="2800" dirty="0" smtClean="0">
              <a:solidFill>
                <a:srgbClr val="002060"/>
              </a:solidFill>
            </a:endParaRPr>
          </a:p>
        </p:txBody>
      </p:sp>
      <p:pic>
        <p:nvPicPr>
          <p:cNvPr id="4" name="Picture 7" descr="09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282" y="1285860"/>
            <a:ext cx="4032250" cy="45370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solidFill>
                  <a:srgbClr val="002060"/>
                </a:solidFill>
              </a:rPr>
              <a:t>ІЧ – випромінювання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3" name="Picture 7" descr="81309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214282" y="1571612"/>
            <a:ext cx="4038600" cy="446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357686" y="1857364"/>
            <a:ext cx="45720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uk-UA" sz="3200" dirty="0" smtClean="0">
                <a:solidFill>
                  <a:srgbClr val="002060"/>
                </a:solidFill>
              </a:rPr>
              <a:t>У ракетах, що самі наводяться на ціль, реєструються ІЧ – промені, які виходять від працюючих двигунів танків, літаків. Радіус дії таких літаків до 200 км.</a:t>
            </a:r>
            <a:endParaRPr lang="ru-RU" sz="3200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04832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>
                <a:solidFill>
                  <a:srgbClr val="002060"/>
                </a:solidFill>
              </a:rPr>
              <a:t>УФ - промені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857232"/>
            <a:ext cx="5857884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 typeface="Wingdings" pitchFamily="2" charset="2"/>
              <a:buChar char="ü"/>
              <a:defRPr/>
            </a:pPr>
            <a:r>
              <a:rPr lang="uk-UA" sz="2400" dirty="0" smtClean="0">
                <a:solidFill>
                  <a:srgbClr val="002060"/>
                </a:solidFill>
              </a:rPr>
              <a:t>За люмінесценцією можна побачити захворювання судин (</a:t>
            </a:r>
            <a:r>
              <a:rPr lang="uk-UA" sz="2400" dirty="0" err="1" smtClean="0">
                <a:solidFill>
                  <a:srgbClr val="002060"/>
                </a:solidFill>
              </a:rPr>
              <a:t>тепловізор</a:t>
            </a:r>
            <a:r>
              <a:rPr lang="uk-UA" sz="2400" dirty="0" smtClean="0">
                <a:solidFill>
                  <a:srgbClr val="002060"/>
                </a:solidFill>
              </a:rPr>
              <a:t>).</a:t>
            </a:r>
            <a:endParaRPr lang="uk-UA" sz="2400" dirty="0" smtClean="0">
              <a:solidFill>
                <a:srgbClr val="002060"/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Char char="ü"/>
              <a:defRPr/>
            </a:pPr>
            <a:r>
              <a:rPr lang="uk-UA" sz="2400" dirty="0" smtClean="0">
                <a:solidFill>
                  <a:srgbClr val="002060"/>
                </a:solidFill>
              </a:rPr>
              <a:t>Не проникає через звичайне </a:t>
            </a:r>
            <a:r>
              <a:rPr lang="uk-UA" sz="2400" dirty="0" smtClean="0">
                <a:solidFill>
                  <a:srgbClr val="002060"/>
                </a:solidFill>
              </a:rPr>
              <a:t>скло.</a:t>
            </a:r>
            <a:endParaRPr lang="uk-UA" sz="2400" dirty="0" smtClean="0">
              <a:solidFill>
                <a:srgbClr val="002060"/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Char char="ü"/>
              <a:defRPr/>
            </a:pPr>
            <a:r>
              <a:rPr lang="uk-UA" sz="2400" dirty="0" smtClean="0">
                <a:solidFill>
                  <a:srgbClr val="002060"/>
                </a:solidFill>
              </a:rPr>
              <a:t>Лампи денного світла мають ККД на 36% більший за </a:t>
            </a:r>
            <a:r>
              <a:rPr lang="uk-UA" sz="2400" dirty="0" smtClean="0">
                <a:solidFill>
                  <a:srgbClr val="002060"/>
                </a:solidFill>
              </a:rPr>
              <a:t>звичайні.</a:t>
            </a:r>
          </a:p>
          <a:p>
            <a:pPr>
              <a:lnSpc>
                <a:spcPct val="90000"/>
              </a:lnSpc>
              <a:buFont typeface="Wingdings" pitchFamily="2" charset="2"/>
              <a:buChar char="ü"/>
              <a:defRPr/>
            </a:pPr>
            <a:r>
              <a:rPr lang="uk-UA" sz="2400" dirty="0" smtClean="0">
                <a:solidFill>
                  <a:srgbClr val="002060"/>
                </a:solidFill>
              </a:rPr>
              <a:t>УФ – промені, що проникають через кварцове скло, застосовують в медицині.</a:t>
            </a:r>
          </a:p>
          <a:p>
            <a:pPr>
              <a:lnSpc>
                <a:spcPct val="90000"/>
              </a:lnSpc>
              <a:buFont typeface="Wingdings" pitchFamily="2" charset="2"/>
              <a:buChar char="ü"/>
              <a:defRPr/>
            </a:pPr>
            <a:r>
              <a:rPr lang="uk-UA" sz="2400" dirty="0" smtClean="0">
                <a:solidFill>
                  <a:srgbClr val="002060"/>
                </a:solidFill>
              </a:rPr>
              <a:t>Вбивають мікроорганізми: використовують для стерилізації операційних та </a:t>
            </a:r>
            <a:r>
              <a:rPr lang="uk-UA" sz="2400" dirty="0" err="1" smtClean="0">
                <a:solidFill>
                  <a:srgbClr val="002060"/>
                </a:solidFill>
              </a:rPr>
              <a:t>“кварцування”</a:t>
            </a:r>
            <a:r>
              <a:rPr lang="uk-UA" sz="2400" dirty="0" smtClean="0">
                <a:solidFill>
                  <a:srgbClr val="002060"/>
                </a:solidFill>
              </a:rPr>
              <a:t> лікарняних </a:t>
            </a:r>
            <a:r>
              <a:rPr lang="uk-UA" sz="2400" dirty="0" smtClean="0">
                <a:solidFill>
                  <a:srgbClr val="002060"/>
                </a:solidFill>
              </a:rPr>
              <a:t>палат.</a:t>
            </a:r>
          </a:p>
          <a:p>
            <a:pPr>
              <a:lnSpc>
                <a:spcPct val="90000"/>
              </a:lnSpc>
              <a:buFont typeface="Wingdings" pitchFamily="2" charset="2"/>
              <a:buChar char="ü"/>
              <a:defRPr/>
            </a:pPr>
            <a:r>
              <a:rPr lang="uk-UA" sz="2400" dirty="0" smtClean="0">
                <a:solidFill>
                  <a:srgbClr val="002060"/>
                </a:solidFill>
              </a:rPr>
              <a:t>УФ – промені, що проникають через кварцове скло, застосовують в медицині.</a:t>
            </a:r>
          </a:p>
          <a:p>
            <a:pPr>
              <a:lnSpc>
                <a:spcPct val="90000"/>
              </a:lnSpc>
              <a:buFont typeface="Wingdings" pitchFamily="2" charset="2"/>
              <a:buChar char="ü"/>
              <a:defRPr/>
            </a:pPr>
            <a:r>
              <a:rPr lang="uk-UA" sz="2400" dirty="0" smtClean="0">
                <a:solidFill>
                  <a:srgbClr val="002060"/>
                </a:solidFill>
              </a:rPr>
              <a:t>Вбивають мікроорганізми: використовують для стерилізації операційних та </a:t>
            </a:r>
            <a:r>
              <a:rPr lang="uk-UA" sz="2400" dirty="0" err="1" smtClean="0">
                <a:solidFill>
                  <a:srgbClr val="002060"/>
                </a:solidFill>
              </a:rPr>
              <a:t>“кварцування”</a:t>
            </a:r>
            <a:r>
              <a:rPr lang="uk-UA" sz="2400" dirty="0" smtClean="0">
                <a:solidFill>
                  <a:srgbClr val="002060"/>
                </a:solidFill>
              </a:rPr>
              <a:t> лікарняних </a:t>
            </a:r>
            <a:r>
              <a:rPr lang="uk-UA" sz="2400" dirty="0" smtClean="0">
                <a:solidFill>
                  <a:srgbClr val="002060"/>
                </a:solidFill>
              </a:rPr>
              <a:t>палат.</a:t>
            </a:r>
            <a:endParaRPr lang="ru-RU" sz="2400" dirty="0" smtClean="0">
              <a:solidFill>
                <a:srgbClr val="002060"/>
              </a:solidFill>
            </a:endParaRPr>
          </a:p>
          <a:p>
            <a:pPr>
              <a:lnSpc>
                <a:spcPct val="90000"/>
              </a:lnSpc>
              <a:defRPr/>
            </a:pPr>
            <a:endParaRPr lang="uk-UA" dirty="0" smtClean="0"/>
          </a:p>
          <a:p>
            <a:pPr>
              <a:lnSpc>
                <a:spcPct val="90000"/>
              </a:lnSpc>
              <a:defRPr/>
            </a:pPr>
            <a:endParaRPr lang="uk-UA" dirty="0" smtClean="0"/>
          </a:p>
          <a:p>
            <a:pPr>
              <a:lnSpc>
                <a:spcPct val="90000"/>
              </a:lnSpc>
              <a:defRPr/>
            </a:pPr>
            <a:endParaRPr lang="ru-RU" dirty="0" smtClean="0"/>
          </a:p>
          <a:p>
            <a:pPr>
              <a:lnSpc>
                <a:spcPct val="90000"/>
              </a:lnSpc>
              <a:defRPr/>
            </a:pPr>
            <a:endParaRPr lang="ru-RU" dirty="0" smtClean="0"/>
          </a:p>
        </p:txBody>
      </p:sp>
      <p:pic>
        <p:nvPicPr>
          <p:cNvPr id="6" name="Picture 9" descr="966597-0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786446" y="1714488"/>
            <a:ext cx="3188996" cy="40719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214290"/>
            <a:ext cx="8229600" cy="4572000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Незважаючи</a:t>
            </a: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небезпеку</a:t>
            </a: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гамма-променів</a:t>
            </a: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для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живих</a:t>
            </a: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організмів</a:t>
            </a: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вони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застосовуються</a:t>
            </a: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медицині</a:t>
            </a: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Здатність</a:t>
            </a: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високочастотних</a:t>
            </a: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фотонів</a:t>
            </a: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убивати</a:t>
            </a: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живі</a:t>
            </a: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клітини</a:t>
            </a: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можна</a:t>
            </a: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використати</a:t>
            </a: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для 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стерилізації</a:t>
            </a: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медичних</a:t>
            </a: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інструментів</a:t>
            </a: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</a:t>
            </a: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знищення</a:t>
            </a: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ракових</a:t>
            </a: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клітин</a:t>
            </a: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Для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діагностики</a:t>
            </a: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використовуються</a:t>
            </a: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мічені</a:t>
            </a: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атоми</a:t>
            </a: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які</a:t>
            </a: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теж</a:t>
            </a: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при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розпаді</a:t>
            </a: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випромінюють</a:t>
            </a: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гамма-промені</a:t>
            </a: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7224" y="4071942"/>
            <a:ext cx="3168352" cy="23657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3438" y="3857628"/>
            <a:ext cx="4054829" cy="26989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500702"/>
            <a:ext cx="8229600" cy="1219200"/>
          </a:xfrm>
        </p:spPr>
        <p:txBody>
          <a:bodyPr>
            <a:noAutofit/>
          </a:bodyPr>
          <a:lstStyle/>
          <a:p>
            <a:pPr algn="ctr"/>
            <a:r>
              <a:rPr lang="uk-UA" sz="3200" b="1" dirty="0" smtClean="0">
                <a:solidFill>
                  <a:schemeClr val="bg1">
                    <a:lumMod val="50000"/>
                  </a:schemeClr>
                </a:solidFill>
              </a:rPr>
              <a:t>Отже</a:t>
            </a:r>
            <a:r>
              <a:rPr lang="uk-UA" sz="3200" dirty="0" smtClean="0">
                <a:solidFill>
                  <a:schemeClr val="bg1">
                    <a:lumMod val="50000"/>
                  </a:schemeClr>
                </a:solidFill>
              </a:rPr>
              <a:t>, з часів існування життя на Землі всі організми перебувають під впливом природних електромагнітних полів. Живі істоти в ході еволюції пристосувались до впливу цих хвиль. Але з розвитком техніки, крім природних джерел </a:t>
            </a:r>
            <a:r>
              <a:rPr lang="uk-UA" sz="3200" dirty="0" err="1" smtClean="0">
                <a:solidFill>
                  <a:schemeClr val="bg1">
                    <a:lumMod val="50000"/>
                  </a:schemeClr>
                </a:solidFill>
              </a:rPr>
              <a:t>ЕМП</a:t>
            </a:r>
            <a:r>
              <a:rPr lang="uk-UA" sz="3200" dirty="0" smtClean="0">
                <a:solidFill>
                  <a:schemeClr val="bg1">
                    <a:lumMod val="50000"/>
                  </a:schemeClr>
                </a:solidFill>
              </a:rPr>
              <a:t>, у великому обсязі з’являються штучні, які випромінюють хвилі різних діапазонів. І людство сьогодні живе в так званій «хвильовій ванні» </a:t>
            </a:r>
            <a:r>
              <a:rPr lang="uk-UA" sz="5400" dirty="0" smtClean="0"/>
              <a:t/>
            </a:r>
            <a:br>
              <a:rPr lang="uk-UA" sz="5400" dirty="0" smtClean="0"/>
            </a:b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uk-UA" sz="5400" dirty="0" smtClean="0">
                <a:solidFill>
                  <a:srgbClr val="00B0F0"/>
                </a:solidFill>
              </a:rPr>
              <a:t>ДЯКУЄМО ЗА УВАГУ!</a:t>
            </a:r>
            <a:endParaRPr lang="ru-RU" sz="54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939280"/>
          </a:xfrm>
        </p:spPr>
        <p:txBody>
          <a:bodyPr>
            <a:normAutofit fontScale="90000"/>
          </a:bodyPr>
          <a:lstStyle/>
          <a:p>
            <a:pPr algn="r"/>
            <a:r>
              <a:rPr lang="ru-RU" sz="44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Техніка</a:t>
            </a:r>
            <a:r>
              <a:rPr lang="ru-RU" sz="4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4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сьогодення</a:t>
            </a:r>
            <a:r>
              <a:rPr lang="ru-RU" sz="4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ru-RU" sz="44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</a:t>
            </a:r>
            <a:r>
              <a:rPr lang="ru-RU" sz="4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4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фізика</a:t>
            </a:r>
            <a:r>
              <a:rPr lang="ru-RU" sz="4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44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різних</a:t>
            </a:r>
            <a:r>
              <a:rPr lang="ru-RU" sz="4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4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її</a:t>
            </a:r>
            <a:r>
              <a:rPr lang="ru-RU" sz="4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4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застосуваннях</a:t>
            </a:r>
            <a:r>
              <a:rPr lang="ru-RU" sz="4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dirty="0">
                <a:solidFill>
                  <a:schemeClr val="accent6">
                    <a:lumMod val="75000"/>
                  </a:schemeClr>
                </a:solidFill>
              </a:rPr>
            </a:b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8" y="5157192"/>
            <a:ext cx="4791250" cy="1347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06511" y="2197844"/>
            <a:ext cx="2462213" cy="2541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2197845"/>
            <a:ext cx="2470597" cy="2541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871493"/>
            <a:ext cx="1462534" cy="3121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04226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-315416"/>
            <a:ext cx="9144000" cy="3064024"/>
          </a:xfrm>
        </p:spPr>
        <p:txBody>
          <a:bodyPr>
            <a:noAutofit/>
          </a:bodyPr>
          <a:lstStyle/>
          <a:p>
            <a:pPr algn="ctr"/>
            <a:r>
              <a:rPr lang="ru-RU" sz="2800" b="1" u="sng" dirty="0" err="1">
                <a:solidFill>
                  <a:schemeClr val="accent6">
                    <a:lumMod val="75000"/>
                  </a:schemeClr>
                </a:solidFill>
              </a:rPr>
              <a:t>Електромагнітною</a:t>
            </a:r>
            <a:r>
              <a:rPr lang="ru-RU" sz="2800" b="1" u="sng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b="1" u="sng" dirty="0" err="1">
                <a:solidFill>
                  <a:schemeClr val="accent6">
                    <a:lumMod val="75000"/>
                  </a:schemeClr>
                </a:solidFill>
              </a:rPr>
              <a:t>хвилею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називають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процес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поширення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змінного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електромагнітного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поля в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просторі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з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плином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часу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. </a:t>
            </a:r>
            <a:b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800" b="1" dirty="0" err="1" smtClean="0">
                <a:solidFill>
                  <a:schemeClr val="accent6">
                    <a:lumMod val="75000"/>
                  </a:schemeClr>
                </a:solidFill>
              </a:rPr>
              <a:t>Існує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6">
                    <a:lumMod val="75000"/>
                  </a:schemeClr>
                </a:solidFill>
              </a:rPr>
              <a:t>багато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6">
                    <a:lumMod val="75000"/>
                  </a:schemeClr>
                </a:solidFill>
              </a:rPr>
              <a:t>видів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6">
                    <a:lumMod val="75000"/>
                  </a:schemeClr>
                </a:solidFill>
              </a:rPr>
              <a:t>електромагнітних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6">
                    <a:lumMod val="75000"/>
                  </a:schemeClr>
                </a:solidFill>
              </a:rPr>
              <a:t>хвиль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. </a:t>
            </a:r>
            <a:r>
              <a:rPr lang="ru-RU" sz="2800" b="1" dirty="0" err="1" smtClean="0">
                <a:solidFill>
                  <a:schemeClr val="accent6">
                    <a:lumMod val="75000"/>
                  </a:schemeClr>
                </a:solidFill>
              </a:rPr>
              <a:t>Кожен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 з них </a:t>
            </a:r>
            <a:r>
              <a:rPr lang="ru-RU" sz="2800" b="1" dirty="0" err="1" smtClean="0">
                <a:solidFill>
                  <a:schemeClr val="accent6">
                    <a:lumMod val="75000"/>
                  </a:schemeClr>
                </a:solidFill>
              </a:rPr>
              <a:t>має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6">
                    <a:lumMod val="75000"/>
                  </a:schemeClr>
                </a:solidFill>
              </a:rPr>
              <a:t>свої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6">
                    <a:lumMod val="75000"/>
                  </a:schemeClr>
                </a:solidFill>
              </a:rPr>
              <a:t>властивості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 і в </a:t>
            </a:r>
            <a:r>
              <a:rPr lang="ru-RU" sz="2800" b="1" dirty="0" err="1" smtClean="0">
                <a:solidFill>
                  <a:schemeClr val="accent6">
                    <a:lumMod val="75000"/>
                  </a:schemeClr>
                </a:solidFill>
              </a:rPr>
              <a:t>залежості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6">
                    <a:lumMod val="75000"/>
                  </a:schemeClr>
                </a:solidFill>
              </a:rPr>
              <a:t>від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 них </a:t>
            </a:r>
            <a:r>
              <a:rPr lang="ru-RU" sz="2800" b="1" dirty="0" err="1" smtClean="0">
                <a:solidFill>
                  <a:schemeClr val="accent6">
                    <a:lumMod val="75000"/>
                  </a:schemeClr>
                </a:solidFill>
              </a:rPr>
              <a:t>може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6">
                    <a:lumMod val="75000"/>
                  </a:schemeClr>
                </a:solidFill>
              </a:rPr>
              <a:t>застосовуватися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 в </a:t>
            </a:r>
            <a:r>
              <a:rPr lang="ru-RU" sz="2800" b="1" dirty="0" err="1" smtClean="0">
                <a:solidFill>
                  <a:schemeClr val="accent6">
                    <a:lumMod val="75000"/>
                  </a:schemeClr>
                </a:solidFill>
              </a:rPr>
              <a:t>деяких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6">
                    <a:lumMod val="75000"/>
                  </a:schemeClr>
                </a:solidFill>
              </a:rPr>
              <a:t>галузях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 науки та </a:t>
            </a:r>
            <a:r>
              <a:rPr lang="ru-RU" sz="2800" b="1" dirty="0" err="1" smtClean="0">
                <a:solidFill>
                  <a:schemeClr val="accent6">
                    <a:lumMod val="75000"/>
                  </a:schemeClr>
                </a:solidFill>
              </a:rPr>
              <a:t>техніки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9700" y="2953575"/>
            <a:ext cx="88646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82605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-8981" y="-99392"/>
            <a:ext cx="9144000" cy="2731368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err="1" smtClean="0">
                <a:solidFill>
                  <a:schemeClr val="accent6">
                    <a:lumMod val="75000"/>
                  </a:schemeClr>
                </a:solidFill>
              </a:rPr>
              <a:t>Щодня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ми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стикаємося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 з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електромагнітними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6">
                    <a:lumMod val="75000"/>
                  </a:schemeClr>
                </a:solidFill>
              </a:rPr>
              <a:t>хвилями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 (</a:t>
            </a:r>
            <a:r>
              <a:rPr lang="ru-RU" sz="2800" b="1" dirty="0" err="1" smtClean="0">
                <a:solidFill>
                  <a:schemeClr val="accent6">
                    <a:lumMod val="75000"/>
                  </a:schemeClr>
                </a:solidFill>
              </a:rPr>
              <a:t>телебачення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радіо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sz="2800" b="1" dirty="0" err="1" smtClean="0">
                <a:solidFill>
                  <a:schemeClr val="accent6">
                    <a:lumMod val="75000"/>
                  </a:schemeClr>
                </a:solidFill>
              </a:rPr>
              <a:t>мобільний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6">
                    <a:lumMod val="75000"/>
                  </a:schemeClr>
                </a:solidFill>
              </a:rPr>
              <a:t>зв’язок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…) 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Без них нам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важко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уявити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сучасний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світ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. </a:t>
            </a:r>
            <a:r>
              <a:rPr lang="ru-RU" sz="2800" b="1" dirty="0" err="1" smtClean="0">
                <a:solidFill>
                  <a:schemeClr val="accent6">
                    <a:lumMod val="75000"/>
                  </a:schemeClr>
                </a:solidFill>
              </a:rPr>
              <a:t>Тож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6">
                    <a:lumMod val="75000"/>
                  </a:schemeClr>
                </a:solidFill>
              </a:rPr>
              <a:t>дізнаємося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6">
                    <a:lumMod val="75000"/>
                  </a:schemeClr>
                </a:solidFill>
              </a:rPr>
              <a:t>більше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, про </a:t>
            </a:r>
            <a:r>
              <a:rPr lang="ru-RU" sz="2800" b="1" dirty="0" err="1" smtClean="0">
                <a:solidFill>
                  <a:schemeClr val="accent6">
                    <a:lumMod val="75000"/>
                  </a:schemeClr>
                </a:solidFill>
              </a:rPr>
              <a:t>види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6">
                    <a:lumMod val="75000"/>
                  </a:schemeClr>
                </a:solidFill>
              </a:rPr>
              <a:t>електромагнітних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6">
                    <a:lumMod val="75000"/>
                  </a:schemeClr>
                </a:solidFill>
              </a:rPr>
              <a:t>хвиль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 та </a:t>
            </a:r>
            <a:r>
              <a:rPr lang="ru-RU" sz="2800" b="1" dirty="0" err="1" smtClean="0">
                <a:solidFill>
                  <a:schemeClr val="accent6">
                    <a:lumMod val="75000"/>
                  </a:schemeClr>
                </a:solidFill>
              </a:rPr>
              <a:t>їхню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 роль у </a:t>
            </a:r>
            <a:r>
              <a:rPr lang="ru-RU" sz="2800" b="1" dirty="0" err="1" smtClean="0">
                <a:solidFill>
                  <a:schemeClr val="accent6">
                    <a:lumMod val="75000"/>
                  </a:schemeClr>
                </a:solidFill>
              </a:rPr>
              <a:t>нашому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6">
                    <a:lumMod val="75000"/>
                  </a:schemeClr>
                </a:solidFill>
              </a:rPr>
              <a:t>житті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299" b="29503"/>
          <a:stretch/>
        </p:blipFill>
        <p:spPr bwMode="auto">
          <a:xfrm>
            <a:off x="1043608" y="2780928"/>
            <a:ext cx="7358955" cy="36574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279466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7504" y="1524000"/>
            <a:ext cx="5112568" cy="514536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err="1" smtClean="0">
                <a:solidFill>
                  <a:schemeClr val="bg1">
                    <a:lumMod val="75000"/>
                  </a:schemeClr>
                </a:solidFill>
              </a:rPr>
              <a:t>Виникають</a:t>
            </a:r>
            <a:r>
              <a:rPr lang="ru-RU" b="1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bg1">
                    <a:lumMod val="75000"/>
                  </a:schemeClr>
                </a:solidFill>
              </a:rPr>
              <a:t>під</a:t>
            </a:r>
            <a:r>
              <a:rPr lang="ru-RU" b="1" dirty="0">
                <a:solidFill>
                  <a:schemeClr val="bg1">
                    <a:lumMod val="75000"/>
                  </a:schemeClr>
                </a:solidFill>
              </a:rPr>
              <a:t> час </a:t>
            </a:r>
            <a:r>
              <a:rPr lang="ru-RU" b="1" dirty="0" err="1">
                <a:solidFill>
                  <a:schemeClr val="bg1">
                    <a:lumMod val="75000"/>
                  </a:schemeClr>
                </a:solidFill>
              </a:rPr>
              <a:t>роботи</a:t>
            </a:r>
            <a:r>
              <a:rPr lang="ru-RU" b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bg1">
                    <a:lumMod val="75000"/>
                  </a:schemeClr>
                </a:solidFill>
              </a:rPr>
              <a:t>електричних</a:t>
            </a:r>
            <a:r>
              <a:rPr lang="ru-RU" b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bg1">
                    <a:lumMod val="75000"/>
                  </a:schemeClr>
                </a:solidFill>
              </a:rPr>
              <a:t>генераторів</a:t>
            </a:r>
            <a:r>
              <a:rPr lang="ru-RU" b="1" dirty="0">
                <a:solidFill>
                  <a:schemeClr val="bg1">
                    <a:lumMod val="75000"/>
                  </a:schemeClr>
                </a:solidFill>
              </a:rPr>
              <a:t>, </a:t>
            </a:r>
            <a:r>
              <a:rPr lang="ru-RU" b="1" dirty="0" err="1">
                <a:solidFill>
                  <a:schemeClr val="bg1">
                    <a:lumMod val="75000"/>
                  </a:schemeClr>
                </a:solidFill>
              </a:rPr>
              <a:t>поблизу</a:t>
            </a:r>
            <a:r>
              <a:rPr lang="ru-RU" b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bg1">
                    <a:lumMod val="75000"/>
                  </a:schemeClr>
                </a:solidFill>
              </a:rPr>
              <a:t>ліній</a:t>
            </a:r>
            <a:r>
              <a:rPr lang="ru-RU" b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bg1">
                    <a:lumMod val="75000"/>
                  </a:schemeClr>
                </a:solidFill>
              </a:rPr>
              <a:t>електропередач</a:t>
            </a:r>
            <a:r>
              <a:rPr lang="ru-RU" b="1" dirty="0" smtClean="0">
                <a:solidFill>
                  <a:schemeClr val="bg1">
                    <a:lumMod val="75000"/>
                  </a:schemeClr>
                </a:solidFill>
              </a:rPr>
              <a:t>.</a:t>
            </a:r>
          </a:p>
          <a:p>
            <a:pPr marL="0" indent="0" algn="ctr">
              <a:buNone/>
            </a:pPr>
            <a:r>
              <a:rPr lang="ru-RU" b="1" dirty="0" err="1">
                <a:solidFill>
                  <a:schemeClr val="bg1">
                    <a:lumMod val="75000"/>
                  </a:schemeClr>
                </a:solidFill>
              </a:rPr>
              <a:t>Довжина</a:t>
            </a:r>
            <a:r>
              <a:rPr lang="ru-RU" b="1" dirty="0">
                <a:solidFill>
                  <a:schemeClr val="bg1">
                    <a:lumMod val="75000"/>
                  </a:schemeClr>
                </a:solidFill>
              </a:rPr>
              <a:t> таких </a:t>
            </a:r>
            <a:r>
              <a:rPr lang="ru-RU" b="1" dirty="0" err="1">
                <a:solidFill>
                  <a:schemeClr val="bg1">
                    <a:lumMod val="75000"/>
                  </a:schemeClr>
                </a:solidFill>
              </a:rPr>
              <a:t>хвиль</a:t>
            </a:r>
            <a:r>
              <a:rPr lang="ru-RU" b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bg1">
                    <a:lumMod val="75000"/>
                  </a:schemeClr>
                </a:solidFill>
              </a:rPr>
              <a:t>знаходиться</a:t>
            </a:r>
            <a:r>
              <a:rPr lang="ru-RU" b="1" dirty="0">
                <a:solidFill>
                  <a:schemeClr val="bg1">
                    <a:lumMod val="75000"/>
                  </a:schemeClr>
                </a:solidFill>
              </a:rPr>
              <a:t> в межах </a:t>
            </a:r>
            <a:r>
              <a:rPr lang="ru-RU" b="1" dirty="0" err="1">
                <a:solidFill>
                  <a:schemeClr val="bg1">
                    <a:lumMod val="75000"/>
                  </a:schemeClr>
                </a:solidFill>
              </a:rPr>
              <a:t>від</a:t>
            </a:r>
            <a:r>
              <a:rPr lang="ru-RU" b="1" dirty="0">
                <a:solidFill>
                  <a:schemeClr val="bg1">
                    <a:lumMod val="75000"/>
                  </a:schemeClr>
                </a:solidFill>
              </a:rPr>
              <a:t> 100000 км до 10 </a:t>
            </a:r>
            <a:r>
              <a:rPr lang="ru-RU" b="1" dirty="0" smtClean="0">
                <a:solidFill>
                  <a:schemeClr val="bg1">
                    <a:lumMod val="75000"/>
                  </a:schemeClr>
                </a:solidFill>
              </a:rPr>
              <a:t>км ш </a:t>
            </a:r>
            <a:r>
              <a:rPr lang="ru-RU" b="1" dirty="0" err="1" smtClean="0">
                <a:solidFill>
                  <a:schemeClr val="bg1">
                    <a:lumMod val="75000"/>
                  </a:schemeClr>
                </a:solidFill>
              </a:rPr>
              <a:t>поширюються</a:t>
            </a:r>
            <a:r>
              <a:rPr lang="ru-RU" b="1" dirty="0" smtClean="0">
                <a:solidFill>
                  <a:schemeClr val="bg1">
                    <a:lumMod val="75000"/>
                  </a:schemeClr>
                </a:solidFill>
              </a:rPr>
              <a:t> вони </a:t>
            </a:r>
            <a:r>
              <a:rPr lang="ru-RU" b="1" dirty="0" err="1" smtClean="0">
                <a:solidFill>
                  <a:schemeClr val="bg1">
                    <a:lumMod val="75000"/>
                  </a:schemeClr>
                </a:solidFill>
              </a:rPr>
              <a:t>лише</a:t>
            </a:r>
            <a:r>
              <a:rPr lang="ru-RU" b="1" dirty="0" smtClean="0">
                <a:solidFill>
                  <a:schemeClr val="bg1">
                    <a:lumMod val="75000"/>
                  </a:schemeClr>
                </a:solidFill>
              </a:rPr>
              <a:t> на </a:t>
            </a:r>
            <a:r>
              <a:rPr lang="ru-RU" b="1" dirty="0" err="1" smtClean="0">
                <a:solidFill>
                  <a:schemeClr val="bg1">
                    <a:lumMod val="75000"/>
                  </a:schemeClr>
                </a:solidFill>
              </a:rPr>
              <a:t>кілька</a:t>
            </a:r>
            <a:r>
              <a:rPr lang="ru-RU" b="1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bg1">
                    <a:lumMod val="75000"/>
                  </a:schemeClr>
                </a:solidFill>
              </a:rPr>
              <a:t>метрів</a:t>
            </a:r>
            <a:r>
              <a:rPr lang="ru-RU" b="1" dirty="0" smtClean="0">
                <a:solidFill>
                  <a:schemeClr val="bg1">
                    <a:lumMod val="75000"/>
                  </a:schemeClr>
                </a:solidFill>
              </a:rPr>
              <a:t>, </a:t>
            </a:r>
            <a:r>
              <a:rPr lang="ru-RU" b="1" dirty="0">
                <a:solidFill>
                  <a:schemeClr val="bg1">
                    <a:lumMod val="75000"/>
                  </a:schemeClr>
                </a:solidFill>
              </a:rPr>
              <a:t>тому практичного </a:t>
            </a:r>
            <a:r>
              <a:rPr lang="ru-RU" b="1" dirty="0" err="1">
                <a:solidFill>
                  <a:schemeClr val="bg1">
                    <a:lumMod val="75000"/>
                  </a:schemeClr>
                </a:solidFill>
              </a:rPr>
              <a:t>застосування</a:t>
            </a:r>
            <a:r>
              <a:rPr lang="ru-RU" b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bg1">
                    <a:lumMod val="75000"/>
                  </a:schemeClr>
                </a:solidFill>
              </a:rPr>
              <a:t>ці</a:t>
            </a:r>
            <a:r>
              <a:rPr lang="ru-RU" b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bg1">
                    <a:lumMod val="75000"/>
                  </a:schemeClr>
                </a:solidFill>
              </a:rPr>
              <a:t>хвилі</a:t>
            </a:r>
            <a:r>
              <a:rPr lang="ru-RU" b="1" dirty="0">
                <a:solidFill>
                  <a:schemeClr val="bg1">
                    <a:lumMod val="75000"/>
                  </a:schemeClr>
                </a:solidFill>
              </a:rPr>
              <a:t> не </a:t>
            </a:r>
            <a:r>
              <a:rPr lang="ru-RU" b="1" dirty="0" err="1">
                <a:solidFill>
                  <a:schemeClr val="bg1">
                    <a:lumMod val="75000"/>
                  </a:schemeClr>
                </a:solidFill>
              </a:rPr>
              <a:t>мають</a:t>
            </a:r>
            <a:r>
              <a:rPr lang="ru-RU" b="1" dirty="0">
                <a:solidFill>
                  <a:schemeClr val="bg1">
                    <a:lumMod val="75000"/>
                  </a:schemeClr>
                </a:solidFill>
              </a:rPr>
              <a:t>. </a:t>
            </a:r>
            <a:endParaRPr lang="ru-RU" dirty="0"/>
          </a:p>
          <a:p>
            <a:pPr marL="0" indent="0" algn="ctr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-21913"/>
            <a:ext cx="8229600" cy="1219200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b="1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Низькочастотні</a:t>
            </a:r>
            <a:r>
              <a:rPr lang="ru-RU" b="1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b="1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коливання</a:t>
            </a:r>
            <a:endParaRPr lang="ru-RU" b="1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700808"/>
            <a:ext cx="3298825" cy="42862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96520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980728"/>
            <a:ext cx="4464496" cy="573875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000" b="1" dirty="0" err="1" smtClean="0">
                <a:solidFill>
                  <a:schemeClr val="bg1">
                    <a:lumMod val="75000"/>
                  </a:schemeClr>
                </a:solidFill>
              </a:rPr>
              <a:t>Радіохвилями</a:t>
            </a:r>
            <a:r>
              <a:rPr lang="ru-RU" sz="2000" b="1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bg1">
                    <a:lumMod val="75000"/>
                  </a:schemeClr>
                </a:solidFill>
              </a:rPr>
              <a:t>називають</a:t>
            </a:r>
            <a:r>
              <a:rPr lang="ru-RU" sz="2000" b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bg1">
                    <a:lumMod val="75000"/>
                  </a:schemeClr>
                </a:solidFill>
              </a:rPr>
              <a:t>електромагнітні</a:t>
            </a:r>
            <a:r>
              <a:rPr lang="ru-RU" sz="2000" b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bg1">
                    <a:lumMod val="75000"/>
                  </a:schemeClr>
                </a:solidFill>
              </a:rPr>
              <a:t>хвилі</a:t>
            </a:r>
            <a:r>
              <a:rPr lang="ru-RU" sz="2000" b="1" dirty="0">
                <a:solidFill>
                  <a:schemeClr val="bg1">
                    <a:lumMod val="75000"/>
                  </a:schemeClr>
                </a:solidFill>
              </a:rPr>
              <a:t> з </a:t>
            </a:r>
            <a:r>
              <a:rPr lang="ru-RU" sz="2000" b="1" dirty="0" err="1">
                <a:solidFill>
                  <a:schemeClr val="bg1">
                    <a:lumMod val="75000"/>
                  </a:schemeClr>
                </a:solidFill>
              </a:rPr>
              <a:t>довжиною</a:t>
            </a:r>
            <a:r>
              <a:rPr lang="ru-RU" sz="2000" b="1" dirty="0">
                <a:solidFill>
                  <a:schemeClr val="bg1">
                    <a:lumMod val="75000"/>
                  </a:schemeClr>
                </a:solidFill>
              </a:rPr>
              <a:t> в </a:t>
            </a:r>
            <a:r>
              <a:rPr lang="ru-RU" sz="2000" b="1" dirty="0" err="1">
                <a:solidFill>
                  <a:schemeClr val="bg1">
                    <a:lumMod val="75000"/>
                  </a:schemeClr>
                </a:solidFill>
              </a:rPr>
              <a:t>діапазоні</a:t>
            </a:r>
            <a:r>
              <a:rPr lang="ru-RU" sz="2000" b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bg1">
                    <a:lumMod val="75000"/>
                  </a:schemeClr>
                </a:solidFill>
              </a:rPr>
              <a:t>від</a:t>
            </a:r>
            <a:r>
              <a:rPr lang="ru-RU" sz="2000" b="1" dirty="0">
                <a:solidFill>
                  <a:schemeClr val="bg1">
                    <a:lumMod val="75000"/>
                  </a:schemeClr>
                </a:solidFill>
              </a:rPr>
              <a:t> 0,1 мм до 10 км. </a:t>
            </a:r>
            <a:r>
              <a:rPr lang="ru-RU" sz="2000" b="1" dirty="0" err="1">
                <a:solidFill>
                  <a:schemeClr val="bg1">
                    <a:lumMod val="75000"/>
                  </a:schemeClr>
                </a:solidFill>
              </a:rPr>
              <a:t>Отримати</a:t>
            </a:r>
            <a:r>
              <a:rPr lang="ru-RU" sz="2000" b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bg1">
                    <a:lumMod val="75000"/>
                  </a:schemeClr>
                </a:solidFill>
              </a:rPr>
              <a:t>радіохвилі</a:t>
            </a:r>
            <a:r>
              <a:rPr lang="ru-RU" sz="2000" b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bg1">
                    <a:lumMod val="75000"/>
                  </a:schemeClr>
                </a:solidFill>
              </a:rPr>
              <a:t>можна</a:t>
            </a:r>
            <a:r>
              <a:rPr lang="ru-RU" sz="2000" b="1" dirty="0">
                <a:solidFill>
                  <a:schemeClr val="bg1">
                    <a:lumMod val="75000"/>
                  </a:schemeClr>
                </a:solidFill>
              </a:rPr>
              <a:t> за </a:t>
            </a:r>
            <a:r>
              <a:rPr lang="ru-RU" sz="2000" b="1" dirty="0" err="1">
                <a:solidFill>
                  <a:schemeClr val="bg1">
                    <a:lumMod val="75000"/>
                  </a:schemeClr>
                </a:solidFill>
              </a:rPr>
              <a:t>допомогою</a:t>
            </a:r>
            <a:r>
              <a:rPr lang="ru-RU" sz="2000" b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bg1">
                    <a:lumMod val="75000"/>
                  </a:schemeClr>
                </a:solidFill>
              </a:rPr>
              <a:t>генераторів</a:t>
            </a:r>
            <a:r>
              <a:rPr lang="ru-RU" sz="2000" b="1" dirty="0">
                <a:solidFill>
                  <a:schemeClr val="bg1">
                    <a:lumMod val="75000"/>
                  </a:schemeClr>
                </a:solidFill>
              </a:rPr>
              <a:t> на </a:t>
            </a:r>
            <a:r>
              <a:rPr lang="ru-RU" sz="2000" b="1" dirty="0" err="1">
                <a:solidFill>
                  <a:schemeClr val="bg1">
                    <a:lumMod val="75000"/>
                  </a:schemeClr>
                </a:solidFill>
              </a:rPr>
              <a:t>електронних</a:t>
            </a:r>
            <a:r>
              <a:rPr lang="ru-RU" sz="2000" b="1" dirty="0">
                <a:solidFill>
                  <a:schemeClr val="bg1">
                    <a:lumMod val="75000"/>
                  </a:schemeClr>
                </a:solidFill>
              </a:rPr>
              <a:t> лампах </a:t>
            </a:r>
            <a:r>
              <a:rPr lang="ru-RU" sz="2000" b="1" dirty="0" err="1">
                <a:solidFill>
                  <a:schemeClr val="bg1">
                    <a:lumMod val="75000"/>
                  </a:schemeClr>
                </a:solidFill>
              </a:rPr>
              <a:t>чи</a:t>
            </a:r>
            <a:r>
              <a:rPr lang="ru-RU" sz="2000" b="1" dirty="0">
                <a:solidFill>
                  <a:schemeClr val="bg1">
                    <a:lumMod val="75000"/>
                  </a:schemeClr>
                </a:solidFill>
              </a:rPr>
              <a:t> транзисторах. 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000" b="1" dirty="0" err="1">
                <a:solidFill>
                  <a:schemeClr val="bg1">
                    <a:lumMod val="75000"/>
                  </a:schemeClr>
                </a:solidFill>
              </a:rPr>
              <a:t>Життя</a:t>
            </a:r>
            <a:r>
              <a:rPr lang="ru-RU" sz="2000" b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bg1">
                    <a:lumMod val="75000"/>
                  </a:schemeClr>
                </a:solidFill>
              </a:rPr>
              <a:t>сучасного</a:t>
            </a:r>
            <a:r>
              <a:rPr lang="ru-RU" sz="2000" b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bg1">
                    <a:lumMod val="75000"/>
                  </a:schemeClr>
                </a:solidFill>
              </a:rPr>
              <a:t>суспільства</a:t>
            </a:r>
            <a:r>
              <a:rPr lang="ru-RU" sz="2000" b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bg1">
                    <a:lumMod val="75000"/>
                  </a:schemeClr>
                </a:solidFill>
              </a:rPr>
              <a:t>неможливе</a:t>
            </a:r>
            <a:r>
              <a:rPr lang="ru-RU" sz="2000" b="1" dirty="0">
                <a:solidFill>
                  <a:schemeClr val="bg1">
                    <a:lumMod val="75000"/>
                  </a:schemeClr>
                </a:solidFill>
              </a:rPr>
              <a:t> без </a:t>
            </a:r>
            <a:r>
              <a:rPr lang="ru-RU" sz="2000" b="1" dirty="0" err="1">
                <a:solidFill>
                  <a:schemeClr val="bg1">
                    <a:lumMod val="75000"/>
                  </a:schemeClr>
                </a:solidFill>
              </a:rPr>
              <a:t>постійного</a:t>
            </a:r>
            <a:r>
              <a:rPr lang="ru-RU" sz="2000" b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bg1">
                    <a:lumMod val="75000"/>
                  </a:schemeClr>
                </a:solidFill>
              </a:rPr>
              <a:t>обміну</a:t>
            </a:r>
            <a:r>
              <a:rPr lang="ru-RU" sz="2000" b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bg1">
                    <a:lumMod val="75000"/>
                  </a:schemeClr>
                </a:solidFill>
              </a:rPr>
              <a:t>інформацією</a:t>
            </a:r>
            <a:r>
              <a:rPr lang="ru-RU" sz="2000" b="1" dirty="0">
                <a:solidFill>
                  <a:schemeClr val="bg1">
                    <a:lumMod val="75000"/>
                  </a:schemeClr>
                </a:solidFill>
              </a:rPr>
              <a:t>. </a:t>
            </a:r>
            <a:r>
              <a:rPr lang="ru-RU" sz="2000" b="1" dirty="0" err="1">
                <a:solidFill>
                  <a:schemeClr val="bg1">
                    <a:lumMod val="75000"/>
                  </a:schemeClr>
                </a:solidFill>
              </a:rPr>
              <a:t>Радіо</a:t>
            </a:r>
            <a:r>
              <a:rPr lang="ru-RU" sz="2000" b="1" dirty="0">
                <a:solidFill>
                  <a:schemeClr val="bg1">
                    <a:lumMod val="75000"/>
                  </a:schemeClr>
                </a:solidFill>
              </a:rPr>
              <a:t>, </a:t>
            </a:r>
            <a:r>
              <a:rPr lang="ru-RU" sz="2000" b="1" dirty="0" err="1">
                <a:solidFill>
                  <a:schemeClr val="bg1">
                    <a:lumMod val="75000"/>
                  </a:schemeClr>
                </a:solidFill>
              </a:rPr>
              <a:t>телебачення</a:t>
            </a:r>
            <a:r>
              <a:rPr lang="ru-RU" sz="2000" b="1" dirty="0">
                <a:solidFill>
                  <a:schemeClr val="bg1">
                    <a:lumMod val="75000"/>
                  </a:schemeClr>
                </a:solidFill>
              </a:rPr>
              <a:t>, </a:t>
            </a:r>
            <a:r>
              <a:rPr lang="ru-RU" sz="2000" b="1" dirty="0" err="1">
                <a:solidFill>
                  <a:schemeClr val="bg1">
                    <a:lumMod val="75000"/>
                  </a:schemeClr>
                </a:solidFill>
              </a:rPr>
              <a:t>радіолокатори</a:t>
            </a:r>
            <a:r>
              <a:rPr lang="ru-RU" sz="2000" b="1" dirty="0">
                <a:solidFill>
                  <a:schemeClr val="bg1">
                    <a:lumMod val="75000"/>
                  </a:schemeClr>
                </a:solidFill>
              </a:rPr>
              <a:t> та </a:t>
            </a:r>
            <a:r>
              <a:rPr lang="ru-RU" sz="2000" b="1" dirty="0" err="1">
                <a:solidFill>
                  <a:schemeClr val="bg1">
                    <a:lumMod val="75000"/>
                  </a:schemeClr>
                </a:solidFill>
              </a:rPr>
              <a:t>стільниковий</a:t>
            </a:r>
            <a:r>
              <a:rPr lang="ru-RU" sz="2000" b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bg1">
                    <a:lumMod val="75000"/>
                  </a:schemeClr>
                </a:solidFill>
              </a:rPr>
              <a:t>зв'язок</a:t>
            </a:r>
            <a:r>
              <a:rPr lang="ru-RU" sz="2000" b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bg1">
                    <a:lumMod val="75000"/>
                  </a:schemeClr>
                </a:solidFill>
              </a:rPr>
              <a:t>відіграють</a:t>
            </a:r>
            <a:r>
              <a:rPr lang="ru-RU" sz="2000" b="1" dirty="0">
                <a:solidFill>
                  <a:schemeClr val="bg1">
                    <a:lumMod val="75000"/>
                  </a:schemeClr>
                </a:solidFill>
              </a:rPr>
              <a:t> у </a:t>
            </a:r>
            <a:r>
              <a:rPr lang="ru-RU" sz="2000" b="1" dirty="0" err="1">
                <a:solidFill>
                  <a:schemeClr val="bg1">
                    <a:lumMod val="75000"/>
                  </a:schemeClr>
                </a:solidFill>
              </a:rPr>
              <a:t>цьому</a:t>
            </a:r>
            <a:r>
              <a:rPr lang="ru-RU" sz="2000" b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bg1">
                    <a:lumMod val="75000"/>
                  </a:schemeClr>
                </a:solidFill>
              </a:rPr>
              <a:t>неабияку</a:t>
            </a:r>
            <a:r>
              <a:rPr lang="ru-RU" sz="2000" b="1" dirty="0">
                <a:solidFill>
                  <a:schemeClr val="bg1">
                    <a:lumMod val="75000"/>
                  </a:schemeClr>
                </a:solidFill>
              </a:rPr>
              <a:t> роль</a:t>
            </a:r>
            <a:r>
              <a:rPr lang="ru-RU" sz="2000" b="1" dirty="0" smtClean="0">
                <a:solidFill>
                  <a:schemeClr val="bg1">
                    <a:lumMod val="75000"/>
                  </a:schemeClr>
                </a:solidFill>
              </a:rPr>
              <a:t>.</a:t>
            </a:r>
            <a:r>
              <a:rPr lang="uk-UA" sz="2000" b="1" i="1" dirty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uk-UA" sz="2000" b="1" i="1" dirty="0" smtClean="0">
              <a:solidFill>
                <a:schemeClr val="bg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uk-UA" sz="2400" b="1" i="1" u="sng" dirty="0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Застосовують радіохвилі переважно </a:t>
            </a:r>
            <a:r>
              <a:rPr lang="uk-UA" sz="2400" b="1" i="1" u="sng" dirty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у: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uk-UA" sz="2400" dirty="0" smtClean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радіозв’язку</a:t>
            </a:r>
            <a:endParaRPr lang="uk-UA" sz="2400" dirty="0">
              <a:solidFill>
                <a:schemeClr val="accent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uk-UA" sz="2400" dirty="0" smtClean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телебаченні</a:t>
            </a:r>
            <a:endParaRPr lang="uk-UA" sz="2400" dirty="0">
              <a:solidFill>
                <a:schemeClr val="accent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uk-UA" sz="2400" dirty="0" smtClean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радіолокації</a:t>
            </a:r>
            <a:endParaRPr lang="uk-UA" sz="2400" dirty="0">
              <a:solidFill>
                <a:schemeClr val="accent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uk-UA" sz="2400" dirty="0" smtClean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стільниковому зв'язку</a:t>
            </a:r>
            <a:endParaRPr lang="ru-RU" sz="2400" dirty="0">
              <a:solidFill>
                <a:schemeClr val="accent1">
                  <a:lumMod val="10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15616" y="4192"/>
            <a:ext cx="7211144" cy="944960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uk-UA" sz="4400" b="1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Радіохвилі</a:t>
            </a:r>
            <a:endParaRPr lang="ru-RU" sz="4400" b="1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76672"/>
            <a:ext cx="2633663" cy="176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51859" y="2420888"/>
            <a:ext cx="2393156" cy="215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808" b="60567"/>
          <a:stretch/>
        </p:blipFill>
        <p:spPr bwMode="auto">
          <a:xfrm>
            <a:off x="6167054" y="4653136"/>
            <a:ext cx="2578677" cy="19669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63641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7504" y="875494"/>
            <a:ext cx="5554069" cy="59766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700" b="1" dirty="0" err="1" smtClean="0">
                <a:solidFill>
                  <a:schemeClr val="bg1">
                    <a:lumMod val="75000"/>
                  </a:schemeClr>
                </a:solidFill>
              </a:rPr>
              <a:t>Інфрачервоними</a:t>
            </a:r>
            <a:r>
              <a:rPr lang="ru-RU" sz="1700" b="1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ru-RU" sz="1700" b="1" dirty="0" err="1" smtClean="0">
                <a:solidFill>
                  <a:schemeClr val="bg1">
                    <a:lumMod val="75000"/>
                  </a:schemeClr>
                </a:solidFill>
              </a:rPr>
              <a:t>променями</a:t>
            </a:r>
            <a:r>
              <a:rPr lang="ru-RU" sz="1700" b="1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ru-RU" sz="1700" b="1" dirty="0" err="1" smtClean="0">
                <a:solidFill>
                  <a:schemeClr val="bg1">
                    <a:lumMod val="75000"/>
                  </a:schemeClr>
                </a:solidFill>
              </a:rPr>
              <a:t>називають</a:t>
            </a:r>
            <a:r>
              <a:rPr lang="ru-RU" sz="1700" b="1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ru-RU" sz="1700" b="1" dirty="0" err="1" smtClean="0">
                <a:solidFill>
                  <a:schemeClr val="bg1">
                    <a:lumMod val="75000"/>
                  </a:schemeClr>
                </a:solidFill>
              </a:rPr>
              <a:t>хвилі</a:t>
            </a:r>
            <a:r>
              <a:rPr lang="ru-RU" sz="1700" b="1" dirty="0" smtClean="0">
                <a:solidFill>
                  <a:schemeClr val="bg1">
                    <a:lumMod val="75000"/>
                  </a:schemeClr>
                </a:solidFill>
              </a:rPr>
              <a:t>, </a:t>
            </a:r>
            <a:r>
              <a:rPr lang="ru-RU" sz="1700" b="1" dirty="0" err="1" smtClean="0">
                <a:solidFill>
                  <a:schemeClr val="bg1">
                    <a:lumMod val="75000"/>
                  </a:schemeClr>
                </a:solidFill>
              </a:rPr>
              <a:t>довжина</a:t>
            </a:r>
            <a:r>
              <a:rPr lang="ru-RU" sz="1700" b="1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ru-RU" sz="1700" b="1" dirty="0" err="1" smtClean="0">
                <a:solidFill>
                  <a:schemeClr val="bg1">
                    <a:lumMod val="75000"/>
                  </a:schemeClr>
                </a:solidFill>
              </a:rPr>
              <a:t>яких</a:t>
            </a:r>
            <a:r>
              <a:rPr lang="ru-RU" sz="1700" b="1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ru-RU" sz="1700" b="1" dirty="0" err="1" smtClean="0">
                <a:solidFill>
                  <a:schemeClr val="bg1">
                    <a:lumMod val="75000"/>
                  </a:schemeClr>
                </a:solidFill>
              </a:rPr>
              <a:t>лежить</a:t>
            </a:r>
            <a:r>
              <a:rPr lang="ru-RU" sz="1700" b="1" dirty="0" smtClean="0">
                <a:solidFill>
                  <a:schemeClr val="bg1">
                    <a:lumMod val="75000"/>
                  </a:schemeClr>
                </a:solidFill>
              </a:rPr>
              <a:t> в </a:t>
            </a:r>
            <a:r>
              <a:rPr lang="ru-RU" sz="1700" b="1" dirty="0" err="1" smtClean="0">
                <a:solidFill>
                  <a:schemeClr val="bg1">
                    <a:lumMod val="75000"/>
                  </a:schemeClr>
                </a:solidFill>
              </a:rPr>
              <a:t>діапазоні</a:t>
            </a:r>
            <a:r>
              <a:rPr lang="ru-RU" sz="1700" b="1" dirty="0" smtClean="0">
                <a:solidFill>
                  <a:schemeClr val="bg1">
                    <a:lumMod val="75000"/>
                  </a:schemeClr>
                </a:solidFill>
              </a:rPr>
              <a:t>: 0,1 мм-770 </a:t>
            </a:r>
            <a:r>
              <a:rPr lang="ru-RU" sz="1700" b="1" dirty="0" err="1" smtClean="0">
                <a:solidFill>
                  <a:schemeClr val="bg1">
                    <a:lumMod val="75000"/>
                  </a:schemeClr>
                </a:solidFill>
              </a:rPr>
              <a:t>нм</a:t>
            </a:r>
            <a:r>
              <a:rPr lang="ru-RU" sz="1700" b="1" dirty="0" smtClean="0">
                <a:solidFill>
                  <a:schemeClr val="bg1">
                    <a:lumMod val="75000"/>
                  </a:schemeClr>
                </a:solidFill>
              </a:rPr>
              <a:t>. </a:t>
            </a:r>
          </a:p>
          <a:p>
            <a:pPr marL="0" indent="0">
              <a:buNone/>
            </a:pPr>
            <a:r>
              <a:rPr lang="ru-RU" sz="1700" b="1" dirty="0" err="1" smtClean="0">
                <a:solidFill>
                  <a:schemeClr val="bg1">
                    <a:lumMod val="75000"/>
                  </a:schemeClr>
                </a:solidFill>
              </a:rPr>
              <a:t>Джерелами</a:t>
            </a:r>
            <a:r>
              <a:rPr lang="ru-RU" sz="1700" b="1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ru-RU" sz="1700" b="1" dirty="0" err="1" smtClean="0">
                <a:solidFill>
                  <a:schemeClr val="bg1">
                    <a:lumMod val="75000"/>
                  </a:schemeClr>
                </a:solidFill>
              </a:rPr>
              <a:t>інфрачер­воних</a:t>
            </a:r>
            <a:r>
              <a:rPr lang="ru-RU" sz="1700" b="1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ru-RU" sz="1700" b="1" dirty="0" err="1" smtClean="0">
                <a:solidFill>
                  <a:schemeClr val="bg1">
                    <a:lumMod val="75000"/>
                  </a:schemeClr>
                </a:solidFill>
              </a:rPr>
              <a:t>хвиль</a:t>
            </a:r>
            <a:r>
              <a:rPr lang="ru-RU" sz="1700" b="1" dirty="0" smtClean="0">
                <a:solidFill>
                  <a:schemeClr val="bg1">
                    <a:lumMod val="75000"/>
                  </a:schemeClr>
                </a:solidFill>
              </a:rPr>
              <a:t> є </a:t>
            </a:r>
            <a:r>
              <a:rPr lang="ru-RU" sz="1700" b="1" dirty="0" err="1" smtClean="0">
                <a:solidFill>
                  <a:schemeClr val="bg1">
                    <a:lumMod val="75000"/>
                  </a:schemeClr>
                </a:solidFill>
              </a:rPr>
              <a:t>Сонце</a:t>
            </a:r>
            <a:r>
              <a:rPr lang="ru-RU" sz="1700" b="1" dirty="0" smtClean="0">
                <a:solidFill>
                  <a:schemeClr val="bg1">
                    <a:lumMod val="75000"/>
                  </a:schemeClr>
                </a:solidFill>
              </a:rPr>
              <a:t>, </a:t>
            </a:r>
            <a:r>
              <a:rPr lang="ru-RU" sz="1700" b="1" dirty="0" err="1" smtClean="0">
                <a:solidFill>
                  <a:schemeClr val="bg1">
                    <a:lumMod val="75000"/>
                  </a:schemeClr>
                </a:solidFill>
              </a:rPr>
              <a:t>зірки</a:t>
            </a:r>
            <a:r>
              <a:rPr lang="ru-RU" sz="1700" b="1" dirty="0" smtClean="0">
                <a:solidFill>
                  <a:schemeClr val="bg1">
                    <a:lumMod val="75000"/>
                  </a:schemeClr>
                </a:solidFill>
              </a:rPr>
              <a:t>, </a:t>
            </a:r>
            <a:r>
              <a:rPr lang="ru-RU" sz="1700" b="1" dirty="0" err="1" smtClean="0">
                <a:solidFill>
                  <a:schemeClr val="bg1">
                    <a:lumMod val="75000"/>
                  </a:schemeClr>
                </a:solidFill>
              </a:rPr>
              <a:t>планети</a:t>
            </a:r>
            <a:r>
              <a:rPr lang="ru-RU" sz="1700" b="1" dirty="0" smtClean="0">
                <a:solidFill>
                  <a:schemeClr val="bg1">
                    <a:lumMod val="75000"/>
                  </a:schemeClr>
                </a:solidFill>
              </a:rPr>
              <a:t>, будь-яке </a:t>
            </a:r>
            <a:r>
              <a:rPr lang="ru-RU" sz="1700" b="1" dirty="0" err="1" smtClean="0">
                <a:solidFill>
                  <a:schemeClr val="bg1">
                    <a:lumMod val="75000"/>
                  </a:schemeClr>
                </a:solidFill>
              </a:rPr>
              <a:t>тіло</a:t>
            </a:r>
            <a:r>
              <a:rPr lang="ru-RU" sz="1700" b="1" dirty="0" smtClean="0">
                <a:solidFill>
                  <a:schemeClr val="bg1">
                    <a:lumMod val="75000"/>
                  </a:schemeClr>
                </a:solidFill>
              </a:rPr>
              <a:t>, температура </a:t>
            </a:r>
            <a:r>
              <a:rPr lang="ru-RU" sz="1700" b="1" dirty="0" err="1" smtClean="0">
                <a:solidFill>
                  <a:schemeClr val="bg1">
                    <a:lumMod val="75000"/>
                  </a:schemeClr>
                </a:solidFill>
              </a:rPr>
              <a:t>якого</a:t>
            </a:r>
            <a:r>
              <a:rPr lang="ru-RU" sz="1700" b="1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ru-RU" sz="1700" b="1" dirty="0" err="1" smtClean="0">
                <a:solidFill>
                  <a:schemeClr val="bg1">
                    <a:lumMod val="75000"/>
                  </a:schemeClr>
                </a:solidFill>
              </a:rPr>
              <a:t>вища</a:t>
            </a:r>
            <a:r>
              <a:rPr lang="ru-RU" sz="1700" b="1" dirty="0" smtClean="0">
                <a:solidFill>
                  <a:schemeClr val="bg1">
                    <a:lumMod val="75000"/>
                  </a:schemeClr>
                </a:solidFill>
              </a:rPr>
              <a:t> за температуру </a:t>
            </a:r>
            <a:r>
              <a:rPr lang="ru-RU" sz="1700" b="1" dirty="0" err="1" smtClean="0">
                <a:solidFill>
                  <a:schemeClr val="bg1">
                    <a:lumMod val="75000"/>
                  </a:schemeClr>
                </a:solidFill>
              </a:rPr>
              <a:t>навколишнього</a:t>
            </a:r>
            <a:r>
              <a:rPr lang="ru-RU" sz="1700" b="1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ru-RU" sz="1700" b="1" dirty="0" err="1" smtClean="0">
                <a:solidFill>
                  <a:schemeClr val="bg1">
                    <a:lumMod val="75000"/>
                  </a:schemeClr>
                </a:solidFill>
              </a:rPr>
              <a:t>середовища</a:t>
            </a:r>
            <a:r>
              <a:rPr lang="ru-RU" sz="1700" b="1" dirty="0" smtClean="0">
                <a:solidFill>
                  <a:schemeClr val="bg1">
                    <a:lumMod val="75000"/>
                  </a:schemeClr>
                </a:solidFill>
              </a:rPr>
              <a:t>.</a:t>
            </a:r>
          </a:p>
          <a:p>
            <a:pPr marL="0" indent="0">
              <a:buNone/>
            </a:pPr>
            <a:r>
              <a:rPr lang="ru-RU" sz="1700" b="1" dirty="0" err="1" smtClean="0">
                <a:solidFill>
                  <a:schemeClr val="bg1">
                    <a:lumMod val="75000"/>
                  </a:schemeClr>
                </a:solidFill>
              </a:rPr>
              <a:t>Приймачами</a:t>
            </a:r>
            <a:r>
              <a:rPr lang="ru-RU" sz="1700" b="1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ru-RU" sz="1700" b="1" dirty="0" err="1" smtClean="0">
                <a:solidFill>
                  <a:schemeClr val="bg1">
                    <a:lumMod val="75000"/>
                  </a:schemeClr>
                </a:solidFill>
              </a:rPr>
              <a:t>інфрачервоного</a:t>
            </a:r>
            <a:r>
              <a:rPr lang="ru-RU" sz="1700" b="1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ru-RU" sz="1700" b="1" dirty="0" err="1" smtClean="0">
                <a:solidFill>
                  <a:schemeClr val="bg1">
                    <a:lumMod val="75000"/>
                  </a:schemeClr>
                </a:solidFill>
              </a:rPr>
              <a:t>випромінювання</a:t>
            </a:r>
            <a:r>
              <a:rPr lang="ru-RU" sz="1700" b="1" dirty="0" smtClean="0">
                <a:solidFill>
                  <a:schemeClr val="bg1">
                    <a:lumMod val="75000"/>
                  </a:schemeClr>
                </a:solidFill>
              </a:rPr>
              <a:t> є </a:t>
            </a:r>
            <a:r>
              <a:rPr lang="ru-RU" sz="1700" b="1" dirty="0" err="1" smtClean="0">
                <a:solidFill>
                  <a:schemeClr val="bg1">
                    <a:lumMod val="75000"/>
                  </a:schemeClr>
                </a:solidFill>
              </a:rPr>
              <a:t>термоме­три</a:t>
            </a:r>
            <a:r>
              <a:rPr lang="ru-RU" sz="1700" b="1" dirty="0" smtClean="0">
                <a:solidFill>
                  <a:schemeClr val="bg1">
                    <a:lumMod val="75000"/>
                  </a:schemeClr>
                </a:solidFill>
              </a:rPr>
              <a:t>, </a:t>
            </a:r>
            <a:r>
              <a:rPr lang="ru-RU" sz="1700" b="1" dirty="0" err="1" smtClean="0">
                <a:solidFill>
                  <a:schemeClr val="bg1">
                    <a:lumMod val="75000"/>
                  </a:schemeClr>
                </a:solidFill>
              </a:rPr>
              <a:t>фоторезистори</a:t>
            </a:r>
            <a:r>
              <a:rPr lang="ru-RU" sz="1700" b="1" dirty="0" smtClean="0">
                <a:solidFill>
                  <a:schemeClr val="bg1">
                    <a:lumMod val="75000"/>
                  </a:schemeClr>
                </a:solidFill>
              </a:rPr>
              <a:t>, </a:t>
            </a:r>
            <a:r>
              <a:rPr lang="ru-RU" sz="1700" b="1" dirty="0" err="1" smtClean="0">
                <a:solidFill>
                  <a:schemeClr val="bg1">
                    <a:lumMod val="75000"/>
                  </a:schemeClr>
                </a:solidFill>
              </a:rPr>
              <a:t>фотоелементи</a:t>
            </a:r>
            <a:r>
              <a:rPr lang="ru-RU" sz="1700" b="1" dirty="0" smtClean="0">
                <a:solidFill>
                  <a:schemeClr val="bg1">
                    <a:lumMod val="75000"/>
                  </a:schemeClr>
                </a:solidFill>
              </a:rPr>
              <a:t> та </a:t>
            </a:r>
            <a:r>
              <a:rPr lang="ru-RU" sz="1700" b="1" dirty="0" err="1" smtClean="0">
                <a:solidFill>
                  <a:schemeClr val="bg1">
                    <a:lumMod val="75000"/>
                  </a:schemeClr>
                </a:solidFill>
              </a:rPr>
              <a:t>ін</a:t>
            </a:r>
            <a:r>
              <a:rPr lang="ru-RU" sz="1700" b="1" dirty="0" smtClean="0">
                <a:solidFill>
                  <a:schemeClr val="bg1">
                    <a:lumMod val="75000"/>
                  </a:schemeClr>
                </a:solidFill>
              </a:rPr>
              <a:t>.</a:t>
            </a:r>
          </a:p>
          <a:p>
            <a:pPr marL="0" lvl="0" indent="0" algn="ctr">
              <a:spcBef>
                <a:spcPts val="0"/>
              </a:spcBef>
              <a:buClrTx/>
              <a:buSzTx/>
              <a:buNone/>
              <a:defRPr/>
            </a:pPr>
            <a:endParaRPr lang="uk-UA" sz="2000" b="1" i="1" u="sng" dirty="0" smtClean="0">
              <a:solidFill>
                <a:schemeClr val="bg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ctr">
              <a:spcBef>
                <a:spcPts val="0"/>
              </a:spcBef>
              <a:buClrTx/>
              <a:buSzTx/>
              <a:buNone/>
              <a:defRPr/>
            </a:pPr>
            <a:r>
              <a:rPr lang="uk-UA" sz="2000" b="1" i="1" u="sng" dirty="0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Застосування інфрачервоного випромінювання:</a:t>
            </a:r>
          </a:p>
          <a:p>
            <a:pPr marL="457200" lvl="0" indent="-457200">
              <a:spcBef>
                <a:spcPts val="0"/>
              </a:spcBef>
              <a:buClrTx/>
              <a:buSzTx/>
              <a:buFont typeface="Wingdings" pitchFamily="2" charset="2"/>
              <a:buChar char="ü"/>
              <a:defRPr/>
            </a:pPr>
            <a:r>
              <a:rPr lang="uk-UA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фотографування земних об'єктів у тумані й темряві;</a:t>
            </a:r>
          </a:p>
          <a:p>
            <a:pPr marL="457200" lvl="0" indent="-457200">
              <a:spcBef>
                <a:spcPts val="0"/>
              </a:spcBef>
              <a:buClrTx/>
              <a:buSzTx/>
              <a:buFont typeface="Wingdings" pitchFamily="2" charset="2"/>
              <a:buChar char="ü"/>
              <a:defRPr/>
            </a:pPr>
            <a:r>
              <a:rPr lang="uk-UA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прогрівання тканин живого організму;</a:t>
            </a:r>
          </a:p>
          <a:p>
            <a:pPr marL="457200" lvl="0" indent="-457200">
              <a:spcBef>
                <a:spcPts val="0"/>
              </a:spcBef>
              <a:buClrTx/>
              <a:buSzTx/>
              <a:buFont typeface="Wingdings" pitchFamily="2" charset="2"/>
              <a:buChar char="ü"/>
              <a:defRPr/>
            </a:pPr>
            <a:r>
              <a:rPr lang="uk-UA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сушіння деревини, пофарбованих поверхонь, підігрівання матеріа­лів;</a:t>
            </a:r>
          </a:p>
          <a:p>
            <a:pPr marL="457200" lvl="0" indent="-457200">
              <a:spcBef>
                <a:spcPts val="0"/>
              </a:spcBef>
              <a:buClrTx/>
              <a:buSzTx/>
              <a:buFont typeface="Wingdings" pitchFamily="2" charset="2"/>
              <a:buChar char="ü"/>
              <a:defRPr/>
            </a:pPr>
            <a:r>
              <a:rPr lang="uk-UA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встановлення охоронної сигналізації у приміщеннях;</a:t>
            </a:r>
          </a:p>
          <a:p>
            <a:pPr marL="457200" lvl="0" indent="-457200">
              <a:spcBef>
                <a:spcPts val="0"/>
              </a:spcBef>
              <a:buClrTx/>
              <a:buSzTx/>
              <a:buFont typeface="Wingdings" pitchFamily="2" charset="2"/>
              <a:buChar char="ü"/>
              <a:defRPr/>
            </a:pPr>
            <a:r>
              <a:rPr lang="uk-UA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 сфері медицини, геодезії, криміналістики;</a:t>
            </a:r>
          </a:p>
          <a:p>
            <a:pPr marL="457200" lvl="0" indent="-457200">
              <a:spcBef>
                <a:spcPts val="0"/>
              </a:spcBef>
              <a:buClrTx/>
              <a:buSzTx/>
              <a:buFont typeface="Wingdings" pitchFamily="2" charset="2"/>
              <a:buChar char="ü"/>
              <a:defRPr/>
            </a:pPr>
            <a:r>
              <a:rPr lang="uk-UA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 військовій справі (прилади нічного бачення тощо).</a:t>
            </a:r>
          </a:p>
          <a:p>
            <a:pPr marL="0" indent="0">
              <a:buNone/>
            </a:pPr>
            <a:endParaRPr lang="ru-RU" sz="1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7584" y="-243408"/>
            <a:ext cx="7715200" cy="1539552"/>
          </a:xfrm>
        </p:spPr>
        <p:txBody>
          <a:bodyPr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000" b="1" spc="0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Інфрачервоне</a:t>
            </a:r>
            <a:r>
              <a:rPr lang="ru-RU" sz="4000" b="1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4000" b="1" spc="0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випромінювання</a:t>
            </a:r>
            <a:r>
              <a:rPr lang="ru-RU" sz="4000" b="1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sz="4000" b="1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endParaRPr lang="ru-RU" sz="4000" b="1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43190" y="2708920"/>
            <a:ext cx="2578100" cy="2309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6216" y="908720"/>
            <a:ext cx="2269453" cy="1800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32240" y="5013176"/>
            <a:ext cx="2053429" cy="15209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91198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1124744"/>
            <a:ext cx="8941537" cy="2592288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b="1" dirty="0" err="1">
                <a:solidFill>
                  <a:schemeClr val="bg1">
                    <a:lumMod val="75000"/>
                  </a:schemeClr>
                </a:solidFill>
              </a:rPr>
              <a:t>Видиме</a:t>
            </a:r>
            <a:r>
              <a:rPr lang="ru-RU" sz="2400" b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bg1">
                    <a:lumMod val="75000"/>
                  </a:schemeClr>
                </a:solidFill>
              </a:rPr>
              <a:t>випромінювання</a:t>
            </a:r>
            <a:r>
              <a:rPr lang="ru-RU" sz="2400" b="1" dirty="0">
                <a:solidFill>
                  <a:schemeClr val="bg1">
                    <a:lumMod val="75000"/>
                  </a:schemeClr>
                </a:solidFill>
              </a:rPr>
              <a:t> – </a:t>
            </a:r>
            <a:r>
              <a:rPr lang="ru-RU" sz="2400" b="1" dirty="0" err="1" smtClean="0">
                <a:solidFill>
                  <a:schemeClr val="bg1">
                    <a:lumMod val="75000"/>
                  </a:schemeClr>
                </a:solidFill>
              </a:rPr>
              <a:t>частина</a:t>
            </a:r>
            <a:r>
              <a:rPr lang="ru-RU" sz="2400" b="1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bg1">
                    <a:lumMod val="75000"/>
                  </a:schemeClr>
                </a:solidFill>
              </a:rPr>
              <a:t>електромагнітних</a:t>
            </a:r>
            <a:r>
              <a:rPr lang="ru-RU" sz="2400" b="1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bg1">
                    <a:lumMod val="75000"/>
                  </a:schemeClr>
                </a:solidFill>
              </a:rPr>
              <a:t>хвиль</a:t>
            </a:r>
            <a:r>
              <a:rPr lang="ru-RU" sz="2400" b="1" dirty="0">
                <a:solidFill>
                  <a:schemeClr val="bg1">
                    <a:lumMod val="75000"/>
                  </a:schemeClr>
                </a:solidFill>
              </a:rPr>
              <a:t>, </a:t>
            </a:r>
            <a:r>
              <a:rPr lang="ru-RU" sz="2400" b="1" dirty="0" err="1">
                <a:solidFill>
                  <a:schemeClr val="bg1">
                    <a:lumMod val="75000"/>
                  </a:schemeClr>
                </a:solidFill>
              </a:rPr>
              <a:t>які</a:t>
            </a:r>
            <a:r>
              <a:rPr lang="ru-RU" sz="2400" b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bg1">
                    <a:lumMod val="75000"/>
                  </a:schemeClr>
                </a:solidFill>
              </a:rPr>
              <a:t>сприймаються</a:t>
            </a:r>
            <a:r>
              <a:rPr lang="ru-RU" sz="2400" b="1" dirty="0">
                <a:solidFill>
                  <a:schemeClr val="bg1">
                    <a:lumMod val="75000"/>
                  </a:schemeClr>
                </a:solidFill>
              </a:rPr>
              <a:t> оком</a:t>
            </a:r>
            <a:r>
              <a:rPr lang="ru-RU" sz="2400" b="1" dirty="0" smtClean="0">
                <a:solidFill>
                  <a:schemeClr val="bg1">
                    <a:lumMod val="75000"/>
                  </a:schemeClr>
                </a:solidFill>
              </a:rPr>
              <a:t>.</a:t>
            </a:r>
          </a:p>
          <a:p>
            <a:pPr marL="0" indent="0" algn="ctr">
              <a:buNone/>
            </a:pPr>
            <a:r>
              <a:rPr lang="ru-RU" sz="2400" b="1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bg1">
                    <a:lumMod val="75000"/>
                  </a:schemeClr>
                </a:solidFill>
              </a:rPr>
              <a:t>Має</a:t>
            </a:r>
            <a:r>
              <a:rPr lang="ru-RU" sz="2400" b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bg1">
                    <a:lumMod val="75000"/>
                  </a:schemeClr>
                </a:solidFill>
              </a:rPr>
              <a:t>велике</a:t>
            </a:r>
            <a:r>
              <a:rPr lang="ru-RU" sz="2400" b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bg1">
                    <a:lumMod val="75000"/>
                  </a:schemeClr>
                </a:solidFill>
              </a:rPr>
              <a:t>значення</a:t>
            </a:r>
            <a:r>
              <a:rPr lang="ru-RU" sz="2400" b="1" dirty="0">
                <a:solidFill>
                  <a:schemeClr val="bg1">
                    <a:lumMod val="75000"/>
                  </a:schemeClr>
                </a:solidFill>
              </a:rPr>
              <a:t> для </a:t>
            </a:r>
            <a:r>
              <a:rPr lang="ru-RU" sz="2400" b="1" dirty="0" err="1">
                <a:solidFill>
                  <a:schemeClr val="bg1">
                    <a:lumMod val="75000"/>
                  </a:schemeClr>
                </a:solidFill>
              </a:rPr>
              <a:t>життя</a:t>
            </a:r>
            <a:r>
              <a:rPr lang="ru-RU" sz="2400" b="1" dirty="0">
                <a:solidFill>
                  <a:schemeClr val="bg1">
                    <a:lumMod val="75000"/>
                  </a:schemeClr>
                </a:solidFill>
              </a:rPr>
              <a:t> і </a:t>
            </a:r>
            <a:r>
              <a:rPr lang="ru-RU" sz="2400" b="1" dirty="0" err="1">
                <a:solidFill>
                  <a:schemeClr val="bg1">
                    <a:lumMod val="75000"/>
                  </a:schemeClr>
                </a:solidFill>
              </a:rPr>
              <a:t>діяльності</a:t>
            </a:r>
            <a:r>
              <a:rPr lang="ru-RU" sz="2400" b="1" dirty="0">
                <a:solidFill>
                  <a:schemeClr val="bg1">
                    <a:lumMod val="75000"/>
                  </a:schemeClr>
                </a:solidFill>
              </a:rPr>
              <a:t> людей, </a:t>
            </a:r>
            <a:r>
              <a:rPr lang="ru-RU" sz="2400" b="1" dirty="0" err="1">
                <a:solidFill>
                  <a:schemeClr val="bg1">
                    <a:lumMod val="75000"/>
                  </a:schemeClr>
                </a:solidFill>
              </a:rPr>
              <a:t>несуть</a:t>
            </a:r>
            <a:r>
              <a:rPr lang="ru-RU" sz="2400" b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bg1">
                    <a:lumMod val="75000"/>
                  </a:schemeClr>
                </a:solidFill>
              </a:rPr>
              <a:t>інформацію</a:t>
            </a:r>
            <a:r>
              <a:rPr lang="ru-RU" sz="2400" b="1" dirty="0">
                <a:solidFill>
                  <a:schemeClr val="bg1">
                    <a:lumMod val="75000"/>
                  </a:schemeClr>
                </a:solidFill>
              </a:rPr>
              <a:t> про </a:t>
            </a:r>
            <a:r>
              <a:rPr lang="ru-RU" sz="2400" b="1" dirty="0" err="1">
                <a:solidFill>
                  <a:schemeClr val="bg1">
                    <a:lumMod val="75000"/>
                  </a:schemeClr>
                </a:solidFill>
              </a:rPr>
              <a:t>навколишнє</a:t>
            </a:r>
            <a:r>
              <a:rPr lang="ru-RU" sz="2400" b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bg1">
                    <a:lumMod val="75000"/>
                  </a:schemeClr>
                </a:solidFill>
              </a:rPr>
              <a:t>середовище</a:t>
            </a:r>
            <a:r>
              <a:rPr lang="ru-RU" sz="2400" b="1" dirty="0">
                <a:solidFill>
                  <a:schemeClr val="bg1">
                    <a:lumMod val="75000"/>
                  </a:schemeClr>
                </a:solidFill>
              </a:rPr>
              <a:t>. </a:t>
            </a:r>
            <a:endParaRPr lang="ru-RU" sz="2400" b="1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ru-RU" sz="2400" b="1" dirty="0" err="1" smtClean="0">
                <a:solidFill>
                  <a:schemeClr val="bg1">
                    <a:lumMod val="75000"/>
                  </a:schemeClr>
                </a:solidFill>
              </a:rPr>
              <a:t>Понад</a:t>
            </a:r>
            <a:r>
              <a:rPr lang="ru-RU" sz="2400" b="1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ru-RU" sz="2400" b="1" dirty="0">
                <a:solidFill>
                  <a:schemeClr val="bg1">
                    <a:lumMod val="75000"/>
                  </a:schemeClr>
                </a:solidFill>
              </a:rPr>
              <a:t>90% </a:t>
            </a:r>
            <a:r>
              <a:rPr lang="ru-RU" sz="2400" b="1" dirty="0" err="1">
                <a:solidFill>
                  <a:schemeClr val="bg1">
                    <a:lumMod val="75000"/>
                  </a:schemeClr>
                </a:solidFill>
              </a:rPr>
              <a:t>усієї</a:t>
            </a:r>
            <a:r>
              <a:rPr lang="ru-RU" sz="2400" b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bg1">
                    <a:lumMod val="75000"/>
                  </a:schemeClr>
                </a:solidFill>
              </a:rPr>
              <a:t>інформації</a:t>
            </a:r>
            <a:r>
              <a:rPr lang="ru-RU" sz="2400" b="1" dirty="0">
                <a:solidFill>
                  <a:schemeClr val="bg1">
                    <a:lumMod val="75000"/>
                  </a:schemeClr>
                </a:solidFill>
              </a:rPr>
              <a:t> про </a:t>
            </a:r>
            <a:r>
              <a:rPr lang="ru-RU" sz="2400" b="1" dirty="0" err="1">
                <a:solidFill>
                  <a:schemeClr val="bg1">
                    <a:lumMod val="75000"/>
                  </a:schemeClr>
                </a:solidFill>
              </a:rPr>
              <a:t>світ</a:t>
            </a:r>
            <a:r>
              <a:rPr lang="ru-RU" sz="2400" b="1" dirty="0">
                <a:solidFill>
                  <a:schemeClr val="bg1">
                    <a:lumMod val="75000"/>
                  </a:schemeClr>
                </a:solidFill>
              </a:rPr>
              <a:t> і все, </a:t>
            </a:r>
            <a:r>
              <a:rPr lang="ru-RU" sz="2400" b="1" dirty="0" err="1">
                <a:solidFill>
                  <a:schemeClr val="bg1">
                    <a:lumMod val="75000"/>
                  </a:schemeClr>
                </a:solidFill>
              </a:rPr>
              <a:t>що</a:t>
            </a:r>
            <a:r>
              <a:rPr lang="ru-RU" sz="2400" b="1" dirty="0">
                <a:solidFill>
                  <a:schemeClr val="bg1">
                    <a:lumMod val="75000"/>
                  </a:schemeClr>
                </a:solidFill>
              </a:rPr>
              <a:t> нас </a:t>
            </a:r>
            <a:r>
              <a:rPr lang="ru-RU" sz="2400" b="1" dirty="0" err="1">
                <a:solidFill>
                  <a:schemeClr val="bg1">
                    <a:lumMod val="75000"/>
                  </a:schemeClr>
                </a:solidFill>
              </a:rPr>
              <a:t>оточує</a:t>
            </a:r>
            <a:r>
              <a:rPr lang="ru-RU" sz="2400" b="1" dirty="0">
                <a:solidFill>
                  <a:schemeClr val="bg1">
                    <a:lumMod val="75000"/>
                  </a:schemeClr>
                </a:solidFill>
              </a:rPr>
              <a:t>, ми </a:t>
            </a:r>
            <a:r>
              <a:rPr lang="ru-RU" sz="2400" b="1" dirty="0" err="1">
                <a:solidFill>
                  <a:schemeClr val="bg1">
                    <a:lumMod val="75000"/>
                  </a:schemeClr>
                </a:solidFill>
              </a:rPr>
              <a:t>отримуємо</a:t>
            </a:r>
            <a:r>
              <a:rPr lang="ru-RU" sz="2400" b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bg1">
                    <a:lumMod val="75000"/>
                  </a:schemeClr>
                </a:solidFill>
              </a:rPr>
              <a:t>завдяки</a:t>
            </a:r>
            <a:r>
              <a:rPr lang="ru-RU" sz="2400" b="1" dirty="0">
                <a:solidFill>
                  <a:schemeClr val="bg1">
                    <a:lumMod val="75000"/>
                  </a:schemeClr>
                </a:solidFill>
              </a:rPr>
              <a:t> видимому </a:t>
            </a:r>
            <a:r>
              <a:rPr lang="ru-RU" sz="2400" b="1" dirty="0" err="1" smtClean="0">
                <a:solidFill>
                  <a:schemeClr val="bg1">
                    <a:lumMod val="75000"/>
                  </a:schemeClr>
                </a:solidFill>
              </a:rPr>
              <a:t>світлу</a:t>
            </a:r>
            <a:r>
              <a:rPr lang="ru-RU" sz="2400" b="1" dirty="0" smtClean="0">
                <a:solidFill>
                  <a:schemeClr val="bg1">
                    <a:lumMod val="75000"/>
                  </a:schemeClr>
                </a:solidFill>
              </a:rPr>
              <a:t>.</a:t>
            </a:r>
            <a:endParaRPr lang="ru-RU" sz="2400" b="1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 algn="ctr">
              <a:buNone/>
            </a:pPr>
            <a:endParaRPr lang="ru-RU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 algn="ctr">
              <a:buNone/>
            </a:pPr>
            <a:endParaRPr lang="ru-RU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0"/>
            <a:ext cx="8291264" cy="1728192"/>
          </a:xfrm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b="1" spc="0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Видиме</a:t>
            </a:r>
            <a:r>
              <a:rPr lang="ru-RU" b="1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b="1" spc="0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випромінювання</a:t>
            </a:r>
            <a:r>
              <a:rPr lang="ru-RU" b="1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br>
              <a:rPr lang="ru-RU" b="1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endParaRPr lang="ru-RU" b="1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2201" y="3506394"/>
            <a:ext cx="2399852" cy="1906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916760"/>
            <a:ext cx="2215722" cy="15841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3789040"/>
            <a:ext cx="2304256" cy="16238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7751597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339" y="1268760"/>
            <a:ext cx="8930419" cy="4806557"/>
          </a:xfrm>
        </p:spPr>
        <p:txBody>
          <a:bodyPr>
            <a:normAutofit fontScale="77500" lnSpcReduction="20000"/>
          </a:bodyPr>
          <a:lstStyle/>
          <a:p>
            <a:pPr marL="0" lvl="0" indent="0">
              <a:spcBef>
                <a:spcPts val="0"/>
              </a:spcBef>
              <a:buClrTx/>
              <a:buSzTx/>
              <a:buNone/>
              <a:defRPr/>
            </a:pPr>
            <a:r>
              <a:rPr lang="ru-RU" sz="2900" b="1" dirty="0" smtClean="0">
                <a:solidFill>
                  <a:schemeClr val="bg1">
                    <a:lumMod val="75000"/>
                  </a:schemeClr>
                </a:solidFill>
              </a:rPr>
              <a:t>УФ-</a:t>
            </a:r>
            <a:r>
              <a:rPr lang="ru-RU" sz="2900" b="1" dirty="0" err="1" smtClean="0">
                <a:solidFill>
                  <a:schemeClr val="bg1">
                    <a:lumMod val="75000"/>
                  </a:schemeClr>
                </a:solidFill>
              </a:rPr>
              <a:t>випромінювання</a:t>
            </a:r>
            <a:r>
              <a:rPr lang="ru-RU" sz="2900" b="1" dirty="0" smtClean="0">
                <a:solidFill>
                  <a:schemeClr val="bg1">
                    <a:lumMod val="75000"/>
                  </a:schemeClr>
                </a:solidFill>
              </a:rPr>
              <a:t> — </a:t>
            </a:r>
            <a:r>
              <a:rPr lang="ru-RU" sz="2900" b="1" dirty="0" err="1" smtClean="0">
                <a:solidFill>
                  <a:schemeClr val="bg1">
                    <a:lumMod val="75000"/>
                  </a:schemeClr>
                </a:solidFill>
              </a:rPr>
              <a:t>невидиме</a:t>
            </a:r>
            <a:r>
              <a:rPr lang="ru-RU" sz="2900" b="1" dirty="0" smtClean="0">
                <a:solidFill>
                  <a:schemeClr val="bg1">
                    <a:lumMod val="75000"/>
                  </a:schemeClr>
                </a:solidFill>
              </a:rPr>
              <a:t> оком </a:t>
            </a:r>
            <a:r>
              <a:rPr lang="ru-RU" sz="2900" b="1" dirty="0" err="1" smtClean="0">
                <a:solidFill>
                  <a:schemeClr val="bg1">
                    <a:lumMod val="75000"/>
                  </a:schemeClr>
                </a:solidFill>
              </a:rPr>
              <a:t>людини</a:t>
            </a:r>
            <a:r>
              <a:rPr lang="ru-RU" sz="2900" b="1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ru-RU" sz="2900" b="1" dirty="0" err="1" smtClean="0">
                <a:solidFill>
                  <a:schemeClr val="bg1">
                    <a:lumMod val="75000"/>
                  </a:schemeClr>
                </a:solidFill>
              </a:rPr>
              <a:t>електромагнітне</a:t>
            </a:r>
            <a:r>
              <a:rPr lang="ru-RU" sz="2900" b="1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ru-RU" sz="2900" b="1" dirty="0" err="1" smtClean="0">
                <a:solidFill>
                  <a:schemeClr val="bg1">
                    <a:lumMod val="75000"/>
                  </a:schemeClr>
                </a:solidFill>
              </a:rPr>
              <a:t>випромінювання</a:t>
            </a:r>
            <a:r>
              <a:rPr lang="ru-RU" sz="2900" b="1" dirty="0" smtClean="0">
                <a:solidFill>
                  <a:schemeClr val="bg1">
                    <a:lumMod val="75000"/>
                  </a:schemeClr>
                </a:solidFill>
              </a:rPr>
              <a:t>, </a:t>
            </a:r>
            <a:r>
              <a:rPr lang="ru-RU" sz="2900" b="1" dirty="0" err="1" smtClean="0">
                <a:solidFill>
                  <a:schemeClr val="bg1">
                    <a:lumMod val="75000"/>
                  </a:schemeClr>
                </a:solidFill>
              </a:rPr>
              <a:t>що</a:t>
            </a:r>
            <a:r>
              <a:rPr lang="ru-RU" sz="2900" b="1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ru-RU" sz="2900" b="1" dirty="0" err="1" smtClean="0">
                <a:solidFill>
                  <a:schemeClr val="bg1">
                    <a:lumMod val="75000"/>
                  </a:schemeClr>
                </a:solidFill>
              </a:rPr>
              <a:t>виявляєть­ся</a:t>
            </a:r>
            <a:r>
              <a:rPr lang="ru-RU" sz="2900" b="1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ru-RU" sz="2900" b="1" dirty="0" err="1" smtClean="0">
                <a:solidFill>
                  <a:schemeClr val="bg1">
                    <a:lumMod val="75000"/>
                  </a:schemeClr>
                </a:solidFill>
              </a:rPr>
              <a:t>безпосередньо</a:t>
            </a:r>
            <a:r>
              <a:rPr lang="ru-RU" sz="2900" b="1" dirty="0" smtClean="0">
                <a:solidFill>
                  <a:schemeClr val="bg1">
                    <a:lumMod val="75000"/>
                  </a:schemeClr>
                </a:solidFill>
              </a:rPr>
              <a:t> за </a:t>
            </a:r>
            <a:r>
              <a:rPr lang="ru-RU" sz="2900" b="1" dirty="0" err="1" smtClean="0">
                <a:solidFill>
                  <a:schemeClr val="bg1">
                    <a:lumMod val="75000"/>
                  </a:schemeClr>
                </a:solidFill>
              </a:rPr>
              <a:t>фіолетовою</a:t>
            </a:r>
            <a:r>
              <a:rPr lang="ru-RU" sz="2900" b="1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ru-RU" sz="2900" b="1" dirty="0" err="1" smtClean="0">
                <a:solidFill>
                  <a:schemeClr val="bg1">
                    <a:lumMod val="75000"/>
                  </a:schemeClr>
                </a:solidFill>
              </a:rPr>
              <a:t>частиною</a:t>
            </a:r>
            <a:r>
              <a:rPr lang="ru-RU" sz="2900" b="1" dirty="0" smtClean="0">
                <a:solidFill>
                  <a:schemeClr val="bg1">
                    <a:lumMod val="75000"/>
                  </a:schemeClr>
                </a:solidFill>
              </a:rPr>
              <a:t> видимого спектра.</a:t>
            </a:r>
            <a:r>
              <a:rPr lang="ru-RU" sz="3200" b="1" i="1" dirty="0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lvl="0" indent="0">
              <a:spcBef>
                <a:spcPts val="0"/>
              </a:spcBef>
              <a:buClrTx/>
              <a:buSzTx/>
              <a:buNone/>
              <a:defRPr/>
            </a:pPr>
            <a:endParaRPr lang="en-US" sz="3200" i="1" u="sng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spcBef>
                <a:spcPts val="0"/>
              </a:spcBef>
              <a:buClrTx/>
              <a:buSzTx/>
              <a:buNone/>
              <a:defRPr/>
            </a:pPr>
            <a:r>
              <a:rPr lang="ru-RU" sz="3200" i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Джерела</a:t>
            </a:r>
            <a:r>
              <a:rPr lang="ru-RU" sz="3200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457200" lvl="0" indent="-457200">
              <a:spcBef>
                <a:spcPts val="0"/>
              </a:spcBef>
              <a:buClrTx/>
              <a:buSzTx/>
              <a:buFont typeface="Wingdings" pitchFamily="2" charset="2"/>
              <a:buChar char="ü"/>
              <a:defRPr/>
            </a:pPr>
            <a:r>
              <a:rPr lang="ru-RU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сонце</a:t>
            </a:r>
            <a:r>
              <a:rPr lang="ru-RU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зорі</a:t>
            </a:r>
            <a:r>
              <a:rPr lang="ru-RU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marL="457200" lvl="0" indent="-457200">
              <a:spcBef>
                <a:spcPts val="0"/>
              </a:spcBef>
              <a:buClrTx/>
              <a:buSzTx/>
              <a:buFont typeface="Wingdings" pitchFamily="2" charset="2"/>
              <a:buChar char="ü"/>
              <a:defRPr/>
            </a:pPr>
            <a:r>
              <a:rPr lang="ru-RU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світло</a:t>
            </a:r>
            <a:r>
              <a:rPr lang="ru-RU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електричної</a:t>
            </a:r>
            <a:r>
              <a:rPr lang="ru-RU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дуги;</a:t>
            </a:r>
          </a:p>
          <a:p>
            <a:pPr marL="457200" lvl="0" indent="-457200">
              <a:spcBef>
                <a:spcPts val="0"/>
              </a:spcBef>
              <a:buClrTx/>
              <a:buSzTx/>
              <a:buFont typeface="Wingdings" pitchFamily="2" charset="2"/>
              <a:buChar char="ü"/>
              <a:defRPr/>
            </a:pPr>
            <a:r>
              <a:rPr lang="ru-RU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газорозрядних</a:t>
            </a:r>
            <a:r>
              <a:rPr lang="ru-RU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ламп. </a:t>
            </a:r>
          </a:p>
          <a:p>
            <a:pPr marL="0" lvl="0" indent="0">
              <a:spcBef>
                <a:spcPts val="0"/>
              </a:spcBef>
              <a:buClrTx/>
              <a:buSzTx/>
              <a:buNone/>
              <a:defRPr/>
            </a:pPr>
            <a:endParaRPr lang="ru-RU" sz="32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spcBef>
                <a:spcPts val="0"/>
              </a:spcBef>
              <a:buClrTx/>
              <a:buSzTx/>
              <a:buNone/>
              <a:defRPr/>
            </a:pPr>
            <a:r>
              <a:rPr lang="uk-UA" sz="3200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Приймачі:</a:t>
            </a:r>
            <a:r>
              <a:rPr lang="uk-UA" sz="3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457200" lvl="0" indent="-457200">
              <a:spcBef>
                <a:spcPts val="0"/>
              </a:spcBef>
              <a:buClrTx/>
              <a:buSzTx/>
              <a:buFont typeface="Wingdings" pitchFamily="2" charset="2"/>
              <a:buChar char="v"/>
              <a:defRPr/>
            </a:pPr>
            <a:r>
              <a:rPr lang="uk-UA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фотоелементи, </a:t>
            </a:r>
          </a:p>
          <a:p>
            <a:pPr marL="457200" lvl="0" indent="-457200">
              <a:spcBef>
                <a:spcPts val="0"/>
              </a:spcBef>
              <a:buClrTx/>
              <a:buSzTx/>
              <a:buFont typeface="Wingdings" pitchFamily="2" charset="2"/>
              <a:buChar char="v"/>
              <a:defRPr/>
            </a:pPr>
            <a:r>
              <a:rPr lang="uk-UA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фотодіоди, </a:t>
            </a:r>
          </a:p>
          <a:p>
            <a:pPr marL="457200" lvl="0" indent="-457200">
              <a:spcBef>
                <a:spcPts val="0"/>
              </a:spcBef>
              <a:buClrTx/>
              <a:buSzTx/>
              <a:buFont typeface="Wingdings" pitchFamily="2" charset="2"/>
              <a:buChar char="v"/>
              <a:defRPr/>
            </a:pPr>
            <a:r>
              <a:rPr lang="uk-UA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іонізаційні камери, </a:t>
            </a:r>
          </a:p>
          <a:p>
            <a:pPr marL="457200" lvl="0" indent="-457200">
              <a:spcBef>
                <a:spcPts val="0"/>
              </a:spcBef>
              <a:buClrTx/>
              <a:buSzTx/>
              <a:buFont typeface="Wingdings" pitchFamily="2" charset="2"/>
              <a:buChar char="v"/>
              <a:defRPr/>
            </a:pPr>
            <a:r>
              <a:rPr lang="uk-UA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лічильники фотонів, </a:t>
            </a:r>
          </a:p>
          <a:p>
            <a:pPr marL="457200" lvl="0" indent="-457200">
              <a:spcBef>
                <a:spcPts val="0"/>
              </a:spcBef>
              <a:buClrTx/>
              <a:buSzTx/>
              <a:buFont typeface="Wingdings" pitchFamily="2" charset="2"/>
              <a:buChar char="v"/>
              <a:defRPr/>
            </a:pPr>
            <a:r>
              <a:rPr lang="uk-UA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фотопомножувачі</a:t>
            </a:r>
            <a:r>
              <a:rPr lang="uk-UA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85189" y="-171400"/>
            <a:ext cx="8435280" cy="1219200"/>
          </a:xfrm>
        </p:spPr>
        <p:txBody>
          <a:bodyPr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uk-UA" b="1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Ультрафіолетове випромінювання</a:t>
            </a:r>
            <a:endParaRPr lang="ru-RU" b="1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29540" y="2128486"/>
            <a:ext cx="2939947" cy="22377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65336" y="4383015"/>
            <a:ext cx="2779713" cy="20843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5326" y="4786902"/>
            <a:ext cx="2593370" cy="19295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2613762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Другая 3">
      <a:dk1>
        <a:srgbClr val="0070C0"/>
      </a:dk1>
      <a:lt1>
        <a:sysClr val="window" lastClr="FFFFFF"/>
      </a:lt1>
      <a:dk2>
        <a:srgbClr val="0070C0"/>
      </a:dk2>
      <a:lt2>
        <a:srgbClr val="F8F8F8"/>
      </a:lt2>
      <a:accent1>
        <a:srgbClr val="DDDDDD"/>
      </a:accent1>
      <a:accent2>
        <a:srgbClr val="002060"/>
      </a:accent2>
      <a:accent3>
        <a:srgbClr val="0099FF"/>
      </a:accent3>
      <a:accent4>
        <a:srgbClr val="00CCFF"/>
      </a:accent4>
      <a:accent5>
        <a:srgbClr val="66FFCC"/>
      </a:accent5>
      <a:accent6>
        <a:srgbClr val="0070C0"/>
      </a:accent6>
      <a:hlink>
        <a:srgbClr val="00CCFF"/>
      </a:hlink>
      <a:folHlink>
        <a:srgbClr val="00206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274</TotalTime>
  <Words>775</Words>
  <Application>Microsoft Office PowerPoint</Application>
  <PresentationFormat>Экран (4:3)</PresentationFormat>
  <Paragraphs>104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Бумажная</vt:lpstr>
      <vt:lpstr> Електромагнітні хвилі в природі і техніці</vt:lpstr>
      <vt:lpstr>Техніка сьогодення – це фізика в різних її застосуваннях. </vt:lpstr>
      <vt:lpstr>Електромагнітною хвилею називають процес поширення змінного електромагнітного поля в просторі з плином часу.  Існує багато видів електромагнітних хвиль. Кожен з них має свої властивості і в залежості від них може застосовуватися в деяких галузях науки та техніки.</vt:lpstr>
      <vt:lpstr>Щодня ми стикаємося  з електромагнітними хвилями (телебачення, радіо, мобільний зв’язок…) Без них нам важко уявити сучасний світ. Тож дізнаємося більше, про види електромагнітних хвиль та їхню роль у нашому житті.</vt:lpstr>
      <vt:lpstr>Низькочастотні коливання</vt:lpstr>
      <vt:lpstr>Радіохвилі</vt:lpstr>
      <vt:lpstr>Інфрачервоне випромінювання </vt:lpstr>
      <vt:lpstr>Видиме випромінювання  </vt:lpstr>
      <vt:lpstr>Ультрафіолетове випромінювання</vt:lpstr>
      <vt:lpstr>Застосування УФ-випромінювання: </vt:lpstr>
      <vt:lpstr>Ренгенівське випромінювання  </vt:lpstr>
      <vt:lpstr>Гамма-випромінювання </vt:lpstr>
      <vt:lpstr>Не зважаючи на корисне застосування електромагнітних хвиль, вони можуть негативно впливати на здоров’я людини:</vt:lpstr>
      <vt:lpstr>Слайд 14</vt:lpstr>
      <vt:lpstr>Слайд 15</vt:lpstr>
      <vt:lpstr>ІЧ – випромінювання</vt:lpstr>
      <vt:lpstr>УФ - промені</vt:lpstr>
      <vt:lpstr>Слайд 18</vt:lpstr>
      <vt:lpstr>Отже, з часів існування життя на Землі всі організми перебувають під впливом природних електромагнітних полів. Живі істоти в ході еволюції пристосувались до впливу цих хвиль. Але з розвитком техніки, крім природних джерел ЕМП, у великому обсязі з’являються штучні, які випромінюють хвилі різних діапазонів. І людство сьогодні живе в так званій «хвильовій ванні»   ДЯКУЄМО ЗА УВАГУ!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Admin</cp:lastModifiedBy>
  <cp:revision>26</cp:revision>
  <dcterms:created xsi:type="dcterms:W3CDTF">2015-01-25T07:43:13Z</dcterms:created>
  <dcterms:modified xsi:type="dcterms:W3CDTF">2015-01-26T18:25:47Z</dcterms:modified>
</cp:coreProperties>
</file>