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F041A2-275D-4992-BEAA-5607A56F7EC2}" type="datetimeFigureOut">
              <a:rPr lang="uk-UA" smtClean="0"/>
              <a:t>06.04.2014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C89B0D0-783F-4DFC-8448-42981992C49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808311"/>
          </a:xfrm>
        </p:spPr>
        <p:txBody>
          <a:bodyPr>
            <a:normAutofit/>
          </a:bodyPr>
          <a:lstStyle/>
          <a:p>
            <a:r>
              <a:rPr lang="ru-RU" b="1" dirty="0" smtClean="0"/>
              <a:t>С</a:t>
            </a:r>
            <a:r>
              <a:rPr lang="uk-UA" b="1" dirty="0" err="1" smtClean="0"/>
              <a:t>получені</a:t>
            </a: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>Штати </a:t>
            </a:r>
            <a:br>
              <a:rPr lang="uk-UA" b="1" dirty="0" smtClean="0"/>
            </a:br>
            <a:r>
              <a:rPr lang="uk-UA" b="1" dirty="0" smtClean="0"/>
              <a:t>Америки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1512" y="5849888"/>
            <a:ext cx="4392488" cy="100811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Підготувала учениця 10-Б класу</a:t>
            </a:r>
          </a:p>
          <a:p>
            <a:r>
              <a:rPr lang="uk-UA" dirty="0" err="1" smtClean="0">
                <a:solidFill>
                  <a:srgbClr val="FF0000"/>
                </a:solidFill>
              </a:rPr>
              <a:t>Зацнова</a:t>
            </a:r>
            <a:r>
              <a:rPr lang="uk-UA" dirty="0" smtClean="0">
                <a:solidFill>
                  <a:srgbClr val="FF0000"/>
                </a:solidFill>
              </a:rPr>
              <a:t> Вікторія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8" name="Picture 4" descr="E:\u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314056" cy="268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88840"/>
            <a:ext cx="6336704" cy="4608512"/>
          </a:xfrm>
        </p:spPr>
        <p:txBody>
          <a:bodyPr/>
          <a:lstStyle/>
          <a:p>
            <a:r>
              <a:rPr lang="uk-UA" dirty="0" smtClean="0"/>
              <a:t>Протестанти – 51.3 %</a:t>
            </a:r>
          </a:p>
          <a:p>
            <a:r>
              <a:rPr lang="uk-UA" dirty="0" smtClean="0"/>
              <a:t>Католики – 23.9 %</a:t>
            </a:r>
          </a:p>
          <a:p>
            <a:r>
              <a:rPr lang="uk-UA" dirty="0" smtClean="0"/>
              <a:t>Не належать до якої-небудь конфесії – 12.1 %</a:t>
            </a:r>
          </a:p>
          <a:p>
            <a:r>
              <a:rPr lang="uk-UA" dirty="0" smtClean="0"/>
              <a:t>Атеїсти – 4 %</a:t>
            </a:r>
          </a:p>
          <a:p>
            <a:r>
              <a:rPr lang="uk-UA" dirty="0" smtClean="0"/>
              <a:t>Інше – 2.5 %</a:t>
            </a:r>
          </a:p>
          <a:p>
            <a:r>
              <a:rPr lang="uk-UA" dirty="0" smtClean="0"/>
              <a:t>Мормони – 1.7 %</a:t>
            </a:r>
          </a:p>
          <a:p>
            <a:r>
              <a:rPr lang="uk-UA" dirty="0" smtClean="0"/>
              <a:t>Члени іншої християнської конфесії – 1.6 %</a:t>
            </a:r>
          </a:p>
          <a:p>
            <a:r>
              <a:rPr lang="uk-UA" dirty="0" smtClean="0"/>
              <a:t>Іудеї – 1.7 %</a:t>
            </a:r>
          </a:p>
          <a:p>
            <a:r>
              <a:rPr lang="uk-UA" dirty="0" smtClean="0"/>
              <a:t>Буддисти – 0.7 %</a:t>
            </a:r>
          </a:p>
          <a:p>
            <a:r>
              <a:rPr lang="uk-UA" dirty="0" smtClean="0"/>
              <a:t>Мусульмани – 0.6 %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Релігія</a:t>
            </a:r>
            <a:endParaRPr lang="uk-UA" dirty="0"/>
          </a:p>
        </p:txBody>
      </p:sp>
      <p:pic>
        <p:nvPicPr>
          <p:cNvPr id="4098" name="Picture 2" descr="E:\011616416431_large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00" y="2492896"/>
            <a:ext cx="2374194" cy="178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043" y="1412776"/>
            <a:ext cx="3494861" cy="465501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Нью-Йорк </a:t>
            </a:r>
            <a:r>
              <a:rPr lang="uk-UA" sz="1600" b="1" dirty="0" smtClean="0">
                <a:solidFill>
                  <a:schemeClr val="tx1"/>
                </a:solidFill>
              </a:rPr>
              <a:t>(</a:t>
            </a:r>
            <a:r>
              <a:rPr lang="uk-UA" sz="1600" dirty="0" smtClean="0">
                <a:solidFill>
                  <a:schemeClr val="tx1"/>
                </a:solidFill>
              </a:rPr>
              <a:t>8,46 </a:t>
            </a:r>
            <a:r>
              <a:rPr lang="uk-UA" sz="1600" dirty="0">
                <a:solidFill>
                  <a:schemeClr val="tx1"/>
                </a:solidFill>
              </a:rPr>
              <a:t>млн. </a:t>
            </a:r>
            <a:r>
              <a:rPr lang="uk-UA" sz="1600" dirty="0" smtClean="0">
                <a:solidFill>
                  <a:schemeClr val="tx1"/>
                </a:solidFill>
              </a:rPr>
              <a:t>чол.)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/>
          <a:lstStyle/>
          <a:p>
            <a:r>
              <a:rPr lang="uk-UA" dirty="0" smtClean="0"/>
              <a:t>Найбільші міста</a:t>
            </a:r>
            <a:endParaRPr lang="uk-UA" dirty="0"/>
          </a:p>
        </p:txBody>
      </p:sp>
      <p:pic>
        <p:nvPicPr>
          <p:cNvPr id="5122" name="Picture 2" descr="E:\20121312143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7444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27602" y="141277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Лос-Анджелес </a:t>
            </a:r>
            <a:r>
              <a:rPr lang="uk-UA" sz="1600" b="1" dirty="0" smtClean="0"/>
              <a:t>(</a:t>
            </a:r>
            <a:r>
              <a:rPr lang="uk-UA" sz="1600" dirty="0" smtClean="0"/>
              <a:t>4.1млн</a:t>
            </a:r>
            <a:r>
              <a:rPr lang="uk-UA" sz="1600" dirty="0"/>
              <a:t>. </a:t>
            </a:r>
            <a:r>
              <a:rPr lang="uk-UA" sz="1600" dirty="0" smtClean="0"/>
              <a:t>чол.)</a:t>
            </a:r>
            <a:endParaRPr lang="uk-UA" sz="1600" b="1" dirty="0"/>
          </a:p>
        </p:txBody>
      </p:sp>
      <p:pic>
        <p:nvPicPr>
          <p:cNvPr id="5123" name="Picture 3" descr="E: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9"/>
            <a:ext cx="4167588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5829" y="4290884"/>
            <a:ext cx="2700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Чикаго </a:t>
            </a:r>
            <a:r>
              <a:rPr lang="uk-UA" dirty="0" smtClean="0"/>
              <a:t>(2.9 </a:t>
            </a:r>
            <a:r>
              <a:rPr lang="uk-UA" dirty="0" err="1" smtClean="0"/>
              <a:t>млн.чол</a:t>
            </a:r>
            <a:r>
              <a:rPr lang="uk-UA" dirty="0" smtClean="0"/>
              <a:t>.)</a:t>
            </a:r>
            <a:endParaRPr lang="uk-UA" dirty="0"/>
          </a:p>
        </p:txBody>
      </p:sp>
      <p:pic>
        <p:nvPicPr>
          <p:cNvPr id="5124" name="Picture 4" descr="E:\Chicago_skyline_march2006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24" y="4816316"/>
            <a:ext cx="3707904" cy="20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2" y="2276872"/>
            <a:ext cx="284939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Президенти США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72816"/>
            <a:ext cx="3608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/>
              <a:t>Перший – Джордж Вашингтон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733256"/>
            <a:ext cx="3608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У 1789 році був обраний першим президентом США і працював на цій посаді до 1797 року.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88152" y="1772816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44-й – Барак Обама</a:t>
            </a:r>
            <a:endParaRPr lang="uk-UA" dirty="0"/>
          </a:p>
        </p:txBody>
      </p:sp>
      <p:pic>
        <p:nvPicPr>
          <p:cNvPr id="6146" name="Picture 2" descr="E:\Official_portrait_of_Barack_Ob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36300"/>
            <a:ext cx="28083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32040" y="5733256"/>
            <a:ext cx="3456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20 січня 2009 року став першим в історії  країни темношкірим президентом США.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45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43" y="2674938"/>
            <a:ext cx="520285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160240"/>
          </a:xfrm>
        </p:spPr>
        <p:txBody>
          <a:bodyPr>
            <a:noAutofit/>
          </a:bodyPr>
          <a:lstStyle/>
          <a:p>
            <a:r>
              <a:rPr lang="uk-UA" sz="1800" dirty="0">
                <a:solidFill>
                  <a:schemeClr val="tx1"/>
                </a:solidFill>
              </a:rPr>
              <a:t>У США розвинені всі види сучасного транспорту (залізничний, автомобільний, морський, внутрішній водний, повітряний і трубопровідний). Головну роль у вантажопотоках відіграють залізниці, у пасажиропотоках – автомобільний транспорт. Важкі і громіздкі вантажі часто доставляються водним шляхом. Найбільші порти: Новий Орлеан, </a:t>
            </a:r>
            <a:r>
              <a:rPr lang="uk-UA" sz="1800" dirty="0" err="1">
                <a:solidFill>
                  <a:schemeClr val="tx1"/>
                </a:solidFill>
              </a:rPr>
              <a:t>Хемптон-Роудс</a:t>
            </a:r>
            <a:r>
              <a:rPr lang="uk-UA" sz="1800" dirty="0">
                <a:solidFill>
                  <a:schemeClr val="tx1"/>
                </a:solidFill>
              </a:rPr>
              <a:t>, Нью-Йорк, </a:t>
            </a:r>
            <a:r>
              <a:rPr lang="uk-UA" sz="1800" dirty="0" err="1">
                <a:solidFill>
                  <a:schemeClr val="tx1"/>
                </a:solidFill>
              </a:rPr>
              <a:t>Тампа</a:t>
            </a:r>
            <a:r>
              <a:rPr lang="uk-UA" sz="1800" dirty="0">
                <a:solidFill>
                  <a:schemeClr val="tx1"/>
                </a:solidFill>
              </a:rPr>
              <a:t>, </a:t>
            </a:r>
            <a:r>
              <a:rPr lang="uk-UA" sz="1800" dirty="0" err="1">
                <a:solidFill>
                  <a:schemeClr val="tx1"/>
                </a:solidFill>
              </a:rPr>
              <a:t>Мобіл</a:t>
            </a:r>
            <a:r>
              <a:rPr lang="uk-UA" sz="1800" dirty="0">
                <a:solidFill>
                  <a:schemeClr val="tx1"/>
                </a:solidFill>
              </a:rPr>
              <a:t>, Лос-Анджелес, Балтимор. До найбільших аеропортів світу належать Атланта, </a:t>
            </a:r>
            <a:r>
              <a:rPr lang="uk-UA" sz="1800" dirty="0" err="1">
                <a:solidFill>
                  <a:schemeClr val="tx1"/>
                </a:solidFill>
              </a:rPr>
              <a:t>О’Хара</a:t>
            </a:r>
            <a:r>
              <a:rPr lang="uk-UA" sz="1800" dirty="0">
                <a:solidFill>
                  <a:schemeClr val="tx1"/>
                </a:solidFill>
              </a:rPr>
              <a:t> (Чикаго), Лос-Анджелес, Даллас, </a:t>
            </a:r>
            <a:r>
              <a:rPr lang="uk-UA" sz="1800" dirty="0" err="1">
                <a:solidFill>
                  <a:schemeClr val="tx1"/>
                </a:solidFill>
              </a:rPr>
              <a:t>Денвер</a:t>
            </a:r>
            <a:r>
              <a:rPr lang="uk-UA" sz="1800" dirty="0">
                <a:solidFill>
                  <a:schemeClr val="tx1"/>
                </a:solidFill>
              </a:rPr>
              <a:t>, імені Кеннеді (Нью-Йорк).</a:t>
            </a:r>
            <a:endParaRPr lang="uk-U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8" y="0"/>
            <a:ext cx="9144000" cy="6902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0404648" y="2564904"/>
            <a:ext cx="576064" cy="216024"/>
          </a:xfrm>
        </p:spPr>
        <p:txBody>
          <a:bodyPr>
            <a:normAutofit/>
          </a:bodyPr>
          <a:lstStyle/>
          <a:p>
            <a:endParaRPr lang="uk-UA" sz="800" dirty="0"/>
          </a:p>
        </p:txBody>
      </p:sp>
      <p:pic>
        <p:nvPicPr>
          <p:cNvPr id="7171" name="Picture 3" descr="E:\QgkF_aN5m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00739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7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960439" cy="21973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3575248" cy="936104"/>
          </a:xfrm>
        </p:spPr>
        <p:txBody>
          <a:bodyPr/>
          <a:lstStyle/>
          <a:p>
            <a:r>
              <a:rPr lang="uk-UA" dirty="0" smtClean="0"/>
              <a:t>Прапор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5730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Зірки на прапорі означають кількість штатів. В 1959 році Гавайські острови стали 50 штатом США. Але зірка з’явилась на прапорі лише 4 липня 1960 року в День Незалежності.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0407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13 білих та червоних смуг символізують початкову кількість штатів.</a:t>
            </a:r>
            <a:endParaRPr lang="uk-UA" dirty="0"/>
          </a:p>
        </p:txBody>
      </p:sp>
      <p:pic>
        <p:nvPicPr>
          <p:cNvPr id="2050" name="Picture 2" descr="E:\arms-4-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48" y="1196752"/>
            <a:ext cx="2698858" cy="26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98248" y="332656"/>
            <a:ext cx="2698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</a:rPr>
              <a:t>Герб</a:t>
            </a:r>
            <a:endParaRPr lang="uk-UA" sz="4400" dirty="0">
              <a:solidFill>
                <a:schemeClr val="bg1"/>
              </a:solidFill>
            </a:endParaRPr>
          </a:p>
        </p:txBody>
      </p:sp>
      <p:pic>
        <p:nvPicPr>
          <p:cNvPr id="2051" name="Picture 3" descr="E:\usa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77" y="4914900"/>
            <a:ext cx="4572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36823" y="4221088"/>
            <a:ext cx="20217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/>
              <a:t>Валюта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5141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7408333" cy="501317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Сполучені Штати Америки (США) – держава в Північній Америці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Площа </a:t>
            </a:r>
            <a:r>
              <a:rPr lang="uk-UA" dirty="0"/>
              <a:t>– 9,4 </a:t>
            </a:r>
            <a:r>
              <a:rPr lang="uk-UA" dirty="0" err="1"/>
              <a:t>млн</a:t>
            </a:r>
            <a:r>
              <a:rPr lang="uk-UA" dirty="0"/>
              <a:t> км ² (4-те місце у світі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Населення </a:t>
            </a:r>
            <a:r>
              <a:rPr lang="uk-UA" dirty="0"/>
              <a:t>– 313,8 </a:t>
            </a:r>
            <a:r>
              <a:rPr lang="uk-UA" dirty="0" err="1"/>
              <a:t>млн</a:t>
            </a:r>
            <a:r>
              <a:rPr lang="uk-UA" dirty="0"/>
              <a:t> осіб (3-тє місце у світі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Густота </a:t>
            </a:r>
            <a:r>
              <a:rPr lang="uk-UA" dirty="0"/>
              <a:t>населення – 33,7 особи/км ²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Столиця </a:t>
            </a:r>
            <a:r>
              <a:rPr lang="uk-UA" dirty="0"/>
              <a:t>– Вашингтон (582 тис. осіб</a:t>
            </a:r>
            <a:r>
              <a:rPr lang="uk-UA" dirty="0" smtClean="0"/>
              <a:t>).</a:t>
            </a:r>
          </a:p>
          <a:p>
            <a:r>
              <a:rPr lang="uk-UA" dirty="0" smtClean="0"/>
              <a:t>Тип </a:t>
            </a:r>
            <a:r>
              <a:rPr lang="uk-UA" dirty="0"/>
              <a:t>країни – високорозвинена держава, країна «Великої вісімки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Державний </a:t>
            </a:r>
            <a:r>
              <a:rPr lang="uk-UA" dirty="0"/>
              <a:t>устрій – президентська республіка, федеративна держава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Офіційна </a:t>
            </a:r>
            <a:r>
              <a:rPr lang="uk-UA" dirty="0"/>
              <a:t>мова – англійська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Валюта </a:t>
            </a:r>
            <a:r>
              <a:rPr lang="uk-UA" dirty="0"/>
              <a:t>– долар США.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/>
          <a:lstStyle/>
          <a:p>
            <a:r>
              <a:rPr lang="uk-UA" dirty="0" smtClean="0"/>
              <a:t>Загальні відомості про країну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30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8960"/>
            <a:ext cx="6125468" cy="37890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47248" cy="280831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США </a:t>
            </a:r>
            <a:r>
              <a:rPr lang="ru-RU" sz="3200" dirty="0" err="1">
                <a:solidFill>
                  <a:schemeClr val="tx1"/>
                </a:solidFill>
              </a:rPr>
              <a:t>складається</a:t>
            </a:r>
            <a:r>
              <a:rPr lang="ru-RU" sz="3200" dirty="0">
                <a:solidFill>
                  <a:schemeClr val="tx1"/>
                </a:solidFill>
              </a:rPr>
              <a:t> з </a:t>
            </a:r>
            <a:r>
              <a:rPr lang="ru-RU" sz="3200" dirty="0" err="1">
                <a:solidFill>
                  <a:schemeClr val="tx1"/>
                </a:solidFill>
              </a:rPr>
              <a:t>трьох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частин</a:t>
            </a:r>
            <a:r>
              <a:rPr lang="ru-RU" sz="3200" dirty="0">
                <a:solidFill>
                  <a:schemeClr val="tx1"/>
                </a:solidFill>
              </a:rPr>
              <a:t>: </a:t>
            </a:r>
            <a:r>
              <a:rPr lang="ru-RU" sz="3200" dirty="0" err="1">
                <a:solidFill>
                  <a:schemeClr val="tx1"/>
                </a:solidFill>
              </a:rPr>
              <a:t>Континентальних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штатів</a:t>
            </a:r>
            <a:r>
              <a:rPr lang="ru-RU" sz="3200" dirty="0" smtClean="0">
                <a:solidFill>
                  <a:schemeClr val="tx1"/>
                </a:solidFill>
              </a:rPr>
              <a:t>, Аляски </a:t>
            </a:r>
            <a:r>
              <a:rPr lang="ru-RU" sz="3200" dirty="0">
                <a:solidFill>
                  <a:schemeClr val="tx1"/>
                </a:solidFill>
              </a:rPr>
              <a:t>та </a:t>
            </a:r>
            <a:r>
              <a:rPr lang="ru-RU" sz="3200" dirty="0" err="1">
                <a:solidFill>
                  <a:schemeClr val="tx1"/>
                </a:solidFill>
              </a:rPr>
              <a:t>Гавайських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островів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  <a:r>
              <a:rPr lang="ru-RU" sz="3200" dirty="0" err="1" smtClean="0">
                <a:solidFill>
                  <a:schemeClr val="tx1"/>
                </a:solidFill>
              </a:rPr>
              <a:t>Всього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- 50 </a:t>
            </a:r>
            <a:r>
              <a:rPr lang="ru-RU" sz="3200" dirty="0" err="1">
                <a:solidFill>
                  <a:schemeClr val="tx1"/>
                </a:solidFill>
              </a:rPr>
              <a:t>штатів</a:t>
            </a:r>
            <a:r>
              <a:rPr lang="ru-RU" sz="3200" dirty="0">
                <a:solidFill>
                  <a:schemeClr val="tx1"/>
                </a:solidFill>
              </a:rPr>
              <a:t> та </a:t>
            </a:r>
            <a:r>
              <a:rPr lang="ru-RU" sz="3200" dirty="0" err="1">
                <a:solidFill>
                  <a:schemeClr val="tx1"/>
                </a:solidFill>
              </a:rPr>
              <a:t>федеральний</a:t>
            </a:r>
            <a:r>
              <a:rPr lang="ru-RU" sz="3200" dirty="0">
                <a:solidFill>
                  <a:schemeClr val="tx1"/>
                </a:solidFill>
              </a:rPr>
              <a:t> (</a:t>
            </a:r>
            <a:r>
              <a:rPr lang="ru-RU" sz="3200" dirty="0" err="1">
                <a:solidFill>
                  <a:schemeClr val="tx1"/>
                </a:solidFill>
              </a:rPr>
              <a:t>столичний</a:t>
            </a:r>
            <a:r>
              <a:rPr lang="ru-RU" sz="3200" dirty="0">
                <a:solidFill>
                  <a:schemeClr val="tx1"/>
                </a:solidFill>
              </a:rPr>
              <a:t>) округ </a:t>
            </a:r>
            <a:r>
              <a:rPr lang="ru-RU" sz="3200" dirty="0" err="1">
                <a:solidFill>
                  <a:schemeClr val="tx1"/>
                </a:solidFill>
              </a:rPr>
              <a:t>Колумбія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err="1">
                <a:solidFill>
                  <a:schemeClr val="tx1"/>
                </a:solidFill>
              </a:rPr>
              <a:t>Крім</a:t>
            </a:r>
            <a:r>
              <a:rPr lang="ru-RU" sz="3200" dirty="0">
                <a:solidFill>
                  <a:schemeClr val="tx1"/>
                </a:solidFill>
              </a:rPr>
              <a:t> того, до </a:t>
            </a:r>
            <a:r>
              <a:rPr lang="ru-RU" sz="3200" dirty="0" err="1">
                <a:solidFill>
                  <a:schemeClr val="tx1"/>
                </a:solidFill>
              </a:rPr>
              <a:t>Сполучених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Штатів</a:t>
            </a:r>
            <a:r>
              <a:rPr lang="ru-RU" sz="3200" dirty="0">
                <a:solidFill>
                  <a:schemeClr val="tx1"/>
                </a:solidFill>
              </a:rPr>
              <a:t> належать </a:t>
            </a:r>
            <a:r>
              <a:rPr lang="ru-RU" sz="3200" dirty="0" err="1">
                <a:solidFill>
                  <a:schemeClr val="tx1"/>
                </a:solidFill>
              </a:rPr>
              <a:t>п'ять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острівних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територій</a:t>
            </a:r>
            <a:r>
              <a:rPr lang="ru-RU" sz="3200" dirty="0">
                <a:solidFill>
                  <a:schemeClr val="tx1"/>
                </a:solidFill>
              </a:rPr>
              <a:t> та 9 невеликих </a:t>
            </a:r>
            <a:r>
              <a:rPr lang="ru-RU" sz="3200" dirty="0" err="1">
                <a:solidFill>
                  <a:schemeClr val="tx1"/>
                </a:solidFill>
              </a:rPr>
              <a:t>островів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99475"/>
            <a:ext cx="7007396" cy="43726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Економічні райони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501008"/>
            <a:ext cx="1133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Захід</a:t>
            </a:r>
            <a:endParaRPr lang="uk-UA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93747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Південь</a:t>
            </a:r>
            <a:endParaRPr lang="uk-UA" sz="3200" dirty="0"/>
          </a:p>
        </p:txBody>
      </p:sp>
      <p:sp>
        <p:nvSpPr>
          <p:cNvPr id="7" name="Прямоугольник 6"/>
          <p:cNvSpPr/>
          <p:nvPr/>
        </p:nvSpPr>
        <p:spPr>
          <a:xfrm rot="1103445">
            <a:off x="3807994" y="356256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Середній  Захід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84256" y="3284982"/>
            <a:ext cx="2136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Північний</a:t>
            </a:r>
          </a:p>
          <a:p>
            <a:pPr algn="ctr"/>
            <a:r>
              <a:rPr lang="uk-UA" dirty="0" smtClean="0"/>
              <a:t>Схід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97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4909960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3744416" cy="666936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</a:rPr>
              <a:t>Країна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межує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зі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своїми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політичними</a:t>
            </a:r>
            <a:r>
              <a:rPr lang="ru-RU" sz="3200" dirty="0" smtClean="0">
                <a:solidFill>
                  <a:schemeClr val="tx1"/>
                </a:solidFill>
              </a:rPr>
              <a:t> та </a:t>
            </a:r>
            <a:r>
              <a:rPr lang="ru-RU" sz="3200" dirty="0" err="1" smtClean="0">
                <a:solidFill>
                  <a:schemeClr val="tx1"/>
                </a:solidFill>
              </a:rPr>
              <a:t>економічними</a:t>
            </a:r>
            <a:r>
              <a:rPr lang="ru-RU" sz="3200" dirty="0" smtClean="0">
                <a:solidFill>
                  <a:schemeClr val="tx1"/>
                </a:solidFill>
              </a:rPr>
              <a:t> партнерами : на </a:t>
            </a:r>
            <a:r>
              <a:rPr lang="ru-RU" sz="3200" dirty="0" err="1" smtClean="0">
                <a:solidFill>
                  <a:schemeClr val="tx1"/>
                </a:solidFill>
              </a:rPr>
              <a:t>півночі</a:t>
            </a:r>
            <a:r>
              <a:rPr lang="ru-RU" sz="3200" dirty="0" smtClean="0">
                <a:solidFill>
                  <a:schemeClr val="tx1"/>
                </a:solidFill>
              </a:rPr>
              <a:t> – з </a:t>
            </a:r>
            <a:r>
              <a:rPr lang="ru-RU" sz="3200" dirty="0" err="1" smtClean="0">
                <a:solidFill>
                  <a:schemeClr val="tx1"/>
                </a:solidFill>
              </a:rPr>
              <a:t>Канадою</a:t>
            </a:r>
            <a:r>
              <a:rPr lang="ru-RU" sz="3200" dirty="0" smtClean="0">
                <a:solidFill>
                  <a:schemeClr val="tx1"/>
                </a:solidFill>
              </a:rPr>
              <a:t>, на </a:t>
            </a:r>
            <a:r>
              <a:rPr lang="ru-RU" sz="3200" dirty="0" err="1" smtClean="0">
                <a:solidFill>
                  <a:schemeClr val="tx1"/>
                </a:solidFill>
              </a:rPr>
              <a:t>півдні</a:t>
            </a:r>
            <a:r>
              <a:rPr lang="ru-RU" sz="3200" dirty="0" smtClean="0">
                <a:solidFill>
                  <a:schemeClr val="tx1"/>
                </a:solidFill>
              </a:rPr>
              <a:t> – з </a:t>
            </a:r>
            <a:r>
              <a:rPr lang="ru-RU" sz="3200" dirty="0" err="1" smtClean="0">
                <a:solidFill>
                  <a:schemeClr val="tx1"/>
                </a:solidFill>
              </a:rPr>
              <a:t>Мексикою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США </a:t>
            </a:r>
            <a:r>
              <a:rPr lang="ru-RU" sz="3200" dirty="0" err="1" smtClean="0">
                <a:solidFill>
                  <a:schemeClr val="tx1"/>
                </a:solidFill>
              </a:rPr>
              <a:t>мають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вихід</a:t>
            </a:r>
            <a:r>
              <a:rPr lang="ru-RU" sz="3200" dirty="0" smtClean="0">
                <a:solidFill>
                  <a:schemeClr val="tx1"/>
                </a:solidFill>
              </a:rPr>
              <a:t> до </a:t>
            </a:r>
            <a:r>
              <a:rPr lang="ru-RU" sz="3200" dirty="0" err="1" smtClean="0">
                <a:solidFill>
                  <a:schemeClr val="tx1"/>
                </a:solidFill>
              </a:rPr>
              <a:t>двох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океанів</a:t>
            </a:r>
            <a:r>
              <a:rPr lang="ru-RU" sz="3200" dirty="0" smtClean="0">
                <a:solidFill>
                  <a:schemeClr val="tx1"/>
                </a:solidFill>
              </a:rPr>
              <a:t> : Тихого та </a:t>
            </a:r>
            <a:r>
              <a:rPr lang="ru-RU" sz="3200" dirty="0" err="1" smtClean="0">
                <a:solidFill>
                  <a:schemeClr val="tx1"/>
                </a:solidFill>
              </a:rPr>
              <a:t>Атлантичного</a:t>
            </a:r>
            <a:r>
              <a:rPr lang="ru-RU" sz="3200" dirty="0" smtClean="0">
                <a:solidFill>
                  <a:schemeClr val="tx1"/>
                </a:solidFill>
              </a:rPr>
              <a:t> .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3342"/>
            <a:ext cx="2808312" cy="22340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0020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Так як країна розташована на великій території, в ній представлені практично всі кліматичні зони. Сполучені Штати Америки переважно розташовані у помірній і субтропічній кліматичних зонах. Аляска лежить у субарктичному і арктичному кліматичних поясах. Південна частина Флориди і </a:t>
            </a:r>
            <a:r>
              <a:rPr lang="uk-UA" sz="2000" dirty="0" err="1">
                <a:solidFill>
                  <a:schemeClr val="tx1"/>
                </a:solidFill>
              </a:rPr>
              <a:t>Гаваї</a:t>
            </a:r>
            <a:r>
              <a:rPr lang="uk-UA" sz="2000" dirty="0">
                <a:solidFill>
                  <a:schemeClr val="tx1"/>
                </a:solidFill>
              </a:rPr>
              <a:t> розташовані у тропічній зоні.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mountain_alask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32744"/>
            <a:ext cx="3096344" cy="224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76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70" y="3143342"/>
            <a:ext cx="2758010" cy="223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68638"/>
            <a:ext cx="5976664" cy="37084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736304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Надра багаті запасами різних природних копалин, зокрема — нафта, газ, кам'яне і буре вугілля, залізна і марганцева руда. Також в країні є родовища мідних, цинкових, свинцевих, срібних, ртутних руд, золота, сірки, фосфатів й іншої хімічної сировини. Власні нафтові родовища США консервують, заощаджуючи їх на майбутнє. Тому використовується 45 % імпортної нафти.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Білі – 78.1 %</a:t>
            </a:r>
          </a:p>
          <a:p>
            <a:r>
              <a:rPr lang="uk-UA" sz="3200" dirty="0" smtClean="0"/>
              <a:t>Латиноамериканці – 16.7 %</a:t>
            </a:r>
          </a:p>
          <a:p>
            <a:r>
              <a:rPr lang="uk-UA" sz="3200" dirty="0" smtClean="0"/>
              <a:t>Афроамериканці – 13, 1 %</a:t>
            </a:r>
          </a:p>
          <a:p>
            <a:r>
              <a:rPr lang="uk-UA" sz="3200" dirty="0" smtClean="0"/>
              <a:t>Азіати – 5 %</a:t>
            </a:r>
          </a:p>
          <a:p>
            <a:r>
              <a:rPr lang="uk-UA" sz="3200" dirty="0" smtClean="0"/>
              <a:t>Індійці, алеути, ескімоси – 1.2 %</a:t>
            </a:r>
          </a:p>
          <a:p>
            <a:r>
              <a:rPr lang="uk-UA" sz="3200" dirty="0" smtClean="0"/>
              <a:t>Жителі Океанії – 0.2 %</a:t>
            </a:r>
          </a:p>
          <a:p>
            <a:r>
              <a:rPr lang="uk-UA" sz="3200" dirty="0" smtClean="0"/>
              <a:t>Дві та більше національності – 2.3 %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Расовий склад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54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</TotalTime>
  <Words>552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Сполучені  Штати  Америки</vt:lpstr>
      <vt:lpstr>Прапор</vt:lpstr>
      <vt:lpstr>Загальні відомості про країну</vt:lpstr>
      <vt:lpstr>США складається з трьох частин: Континентальних штатів, Аляски та Гавайських островів. Всього - 50 штатів та федеральний (столичний) округ Колумбія. Крім того, до Сполучених Штатів належать п'ять острівних територій та 9 невеликих островів.</vt:lpstr>
      <vt:lpstr>Економічні райони</vt:lpstr>
      <vt:lpstr>Країна межує зі своїми політичними та економічними партнерами : на півночі – з Канадою, на півдні – з Мексикою. США мають вихід до двох океанів : Тихого та Атлантичного .</vt:lpstr>
      <vt:lpstr>Так як країна розташована на великій території, в ній представлені практично всі кліматичні зони. Сполучені Штати Америки переважно розташовані у помірній і субтропічній кліматичних зонах. Аляска лежить у субарктичному і арктичному кліматичних поясах. Південна частина Флориди і Гаваї розташовані у тропічній зоні.</vt:lpstr>
      <vt:lpstr>Надра багаті запасами різних природних копалин, зокрема — нафта, газ, кам'яне і буре вугілля, залізна і марганцева руда. Також в країні є родовища мідних, цинкових, свинцевих, срібних, ртутних руд, золота, сірки, фосфатів й іншої хімічної сировини. Власні нафтові родовища США консервують, заощаджуючи їх на майбутнє. Тому використовується 45 % імпортної нафти.</vt:lpstr>
      <vt:lpstr>Расовий склад</vt:lpstr>
      <vt:lpstr>Релігія</vt:lpstr>
      <vt:lpstr>Найбільші міста</vt:lpstr>
      <vt:lpstr>Президенти США</vt:lpstr>
      <vt:lpstr>У США розвинені всі види сучасного транспорту (залізничний, автомобільний, морський, внутрішній водний, повітряний і трубопровідний). Головну роль у вантажопотоках відіграють залізниці, у пасажиропотоках – автомобільний транспорт. Важкі і громіздкі вантажі часто доставляються водним шляхом. Найбільші порти: Новий Орлеан, Хемптон-Роудс, Нью-Йорк, Тампа, Мобіл, Лос-Анджелес, Балтимор. До найбільших аеропортів світу належать Атланта, О’Хара (Чикаго), Лос-Анджелес, Даллас, Денвер, імені Кеннеді (Нью-Йорк).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Сполучені  Штати  Америки</dc:title>
  <dc:creator>Вика Зацнова</dc:creator>
  <cp:lastModifiedBy>Вика Зацнова</cp:lastModifiedBy>
  <cp:revision>17</cp:revision>
  <dcterms:created xsi:type="dcterms:W3CDTF">2014-04-06T14:49:03Z</dcterms:created>
  <dcterms:modified xsi:type="dcterms:W3CDTF">2014-04-06T17:59:03Z</dcterms:modified>
</cp:coreProperties>
</file>