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3F84742-F003-493E-BCE8-DEEF09BF1DC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57041E-1AA2-4ED4-9B84-E1B67DE191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84984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сторія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smtClean="0">
                <a:latin typeface="Times New Roman" pitchFamily="18" charset="0"/>
                <a:cs typeface="Times New Roman" pitchFamily="18" charset="0"/>
              </a:rPr>
              <a:t>нафто- газовидобування</a:t>
            </a:r>
            <a:r>
              <a:rPr lang="uk-UA" sz="8800" dirty="0"/>
              <a:t/>
            </a:r>
            <a:br>
              <a:rPr lang="uk-UA" sz="8800" dirty="0"/>
            </a:b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247" y="5942321"/>
            <a:ext cx="2353607" cy="910952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Алмакаева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9-Б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1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245853" cy="46843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075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на </a:t>
            </a:r>
            <a:r>
              <a:rPr lang="ru-RU" dirty="0" err="1"/>
              <a:t>Роменській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провадилися</a:t>
            </a:r>
            <a:r>
              <a:rPr lang="ru-RU" dirty="0"/>
              <a:t> </a:t>
            </a:r>
            <a:r>
              <a:rPr lang="ru-RU" dirty="0" err="1"/>
              <a:t>сейсмічні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і пробурено </a:t>
            </a:r>
            <a:r>
              <a:rPr lang="ru-RU" dirty="0" err="1"/>
              <a:t>ще</a:t>
            </a:r>
            <a:r>
              <a:rPr lang="ru-RU" dirty="0"/>
              <a:t> 12 </a:t>
            </a:r>
            <a:r>
              <a:rPr lang="ru-RU" dirty="0" err="1"/>
              <a:t>розвідувальних</a:t>
            </a:r>
            <a:r>
              <a:rPr lang="ru-RU" dirty="0"/>
              <a:t> </a:t>
            </a:r>
            <a:r>
              <a:rPr lang="ru-RU" dirty="0" err="1"/>
              <a:t>свердловин</a:t>
            </a:r>
            <a:r>
              <a:rPr lang="ru-RU" dirty="0"/>
              <a:t>.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, але </a:t>
            </a:r>
            <a:r>
              <a:rPr lang="ru-RU" dirty="0" err="1"/>
              <a:t>дебіти</a:t>
            </a:r>
            <a:r>
              <a:rPr lang="ru-RU" dirty="0"/>
              <a:t> </a:t>
            </a:r>
            <a:r>
              <a:rPr lang="ru-RU" dirty="0" err="1"/>
              <a:t>свердловин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низькі</a:t>
            </a:r>
            <a:r>
              <a:rPr lang="ru-RU" dirty="0"/>
              <a:t> і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зменшуються</a:t>
            </a:r>
            <a:r>
              <a:rPr lang="ru-RU" dirty="0"/>
              <a:t>, а </a:t>
            </a:r>
            <a:r>
              <a:rPr lang="ru-RU" dirty="0" err="1"/>
              <a:t>експлуатація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нерентабельна. Тому перший </a:t>
            </a:r>
            <a:r>
              <a:rPr lang="ru-RU" dirty="0" err="1"/>
              <a:t>нафтопромисел</a:t>
            </a:r>
            <a:r>
              <a:rPr lang="ru-RU" dirty="0"/>
              <a:t>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ліквідований</a:t>
            </a:r>
            <a:r>
              <a:rPr lang="ru-RU" dirty="0"/>
              <a:t> в 1948 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52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нафтогазоносний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регіон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Західне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Північне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Причорномор'я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Північне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Приазов'я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Азовського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моря.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Адміністративно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Одеську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Миколаївську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Херсонську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Запорізьку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Донецьку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Автономну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Республіку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588787" cy="28590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894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Буріння</a:t>
            </a:r>
            <a:r>
              <a:rPr lang="ru-RU" dirty="0"/>
              <a:t> перших </a:t>
            </a:r>
            <a:r>
              <a:rPr lang="ru-RU" dirty="0" err="1"/>
              <a:t>неглибоких</a:t>
            </a:r>
            <a:r>
              <a:rPr lang="ru-RU" dirty="0"/>
              <a:t> </a:t>
            </a:r>
            <a:r>
              <a:rPr lang="ru-RU" dirty="0" err="1"/>
              <a:t>свердловин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виходів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на </a:t>
            </a:r>
            <a:r>
              <a:rPr lang="ru-RU" dirty="0" err="1"/>
              <a:t>земну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на </a:t>
            </a:r>
            <a:r>
              <a:rPr lang="ru-RU" dirty="0" err="1"/>
              <a:t>Керченському</a:t>
            </a:r>
            <a:r>
              <a:rPr lang="ru-RU" dirty="0"/>
              <a:t> </a:t>
            </a:r>
            <a:r>
              <a:rPr lang="ru-RU" dirty="0" err="1"/>
              <a:t>півострові</a:t>
            </a:r>
            <a:r>
              <a:rPr lang="ru-RU" dirty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/>
              <a:t>результатів</a:t>
            </a:r>
            <a:r>
              <a:rPr lang="ru-RU" dirty="0"/>
              <a:t> не дало, </a:t>
            </a:r>
            <a:r>
              <a:rPr lang="ru-RU" dirty="0" err="1"/>
              <a:t>однак</a:t>
            </a:r>
            <a:r>
              <a:rPr lang="ru-RU" dirty="0"/>
              <a:t> на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площах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створено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нафтопромисли</a:t>
            </a:r>
            <a:r>
              <a:rPr lang="ru-RU" dirty="0"/>
              <a:t> з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. У 20-х роках XX ст.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А. Д. </a:t>
            </a:r>
            <a:r>
              <a:rPr lang="ru-RU" dirty="0" err="1"/>
              <a:t>Архангельського</a:t>
            </a:r>
            <a:r>
              <a:rPr lang="ru-RU" dirty="0"/>
              <a:t> </a:t>
            </a:r>
            <a:r>
              <a:rPr lang="ru-RU" dirty="0" err="1"/>
              <a:t>виконані</a:t>
            </a:r>
            <a:r>
              <a:rPr lang="ru-RU" dirty="0"/>
              <a:t> </a:t>
            </a:r>
            <a:r>
              <a:rPr lang="ru-RU" dirty="0" err="1"/>
              <a:t>науково-дослідні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 </a:t>
            </a:r>
            <a:r>
              <a:rPr lang="ru-RU" dirty="0" err="1"/>
              <a:t>вивченню</a:t>
            </a:r>
            <a:r>
              <a:rPr lang="ru-RU" dirty="0"/>
              <a:t> </a:t>
            </a:r>
            <a:r>
              <a:rPr lang="ru-RU" dirty="0" err="1"/>
              <a:t>стратиграфії</a:t>
            </a:r>
            <a:r>
              <a:rPr lang="ru-RU" dirty="0"/>
              <a:t> і </a:t>
            </a:r>
            <a:r>
              <a:rPr lang="ru-RU" dirty="0" err="1"/>
              <a:t>тектоніки</a:t>
            </a:r>
            <a:r>
              <a:rPr lang="ru-RU" dirty="0"/>
              <a:t> </a:t>
            </a:r>
            <a:r>
              <a:rPr lang="ru-RU" dirty="0" err="1"/>
              <a:t>Керченського</a:t>
            </a:r>
            <a:r>
              <a:rPr lang="ru-RU" dirty="0"/>
              <a:t> </a:t>
            </a:r>
            <a:r>
              <a:rPr lang="ru-RU" dirty="0" err="1"/>
              <a:t>півострова</a:t>
            </a:r>
            <a:r>
              <a:rPr lang="ru-RU" dirty="0"/>
              <a:t>,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нафтогазоносності</a:t>
            </a:r>
            <a:r>
              <a:rPr lang="ru-RU" dirty="0"/>
              <a:t>. У 1935–1937 </a:t>
            </a:r>
            <a:r>
              <a:rPr lang="ru-RU" dirty="0" err="1"/>
              <a:t>рр</a:t>
            </a:r>
            <a:r>
              <a:rPr lang="ru-RU" dirty="0"/>
              <a:t>. В. В. </a:t>
            </a:r>
            <a:r>
              <a:rPr lang="ru-RU" dirty="0" err="1"/>
              <a:t>Колюбинською</a:t>
            </a:r>
            <a:r>
              <a:rPr lang="ru-RU" dirty="0"/>
              <a:t>, Г. О. </a:t>
            </a:r>
            <a:r>
              <a:rPr lang="ru-RU" dirty="0" err="1"/>
              <a:t>Личагіним</a:t>
            </a:r>
            <a:r>
              <a:rPr lang="ru-RU" dirty="0"/>
              <a:t> та М. В. </a:t>
            </a:r>
            <a:r>
              <a:rPr lang="ru-RU" dirty="0" err="1"/>
              <a:t>Муратовим</a:t>
            </a:r>
            <a:r>
              <a:rPr lang="ru-RU" dirty="0"/>
              <a:t> </a:t>
            </a:r>
            <a:r>
              <a:rPr lang="ru-RU" dirty="0" err="1"/>
              <a:t>узагальнено</a:t>
            </a:r>
            <a:r>
              <a:rPr lang="ru-RU" dirty="0"/>
              <a:t> </a:t>
            </a:r>
            <a:r>
              <a:rPr lang="ru-RU" dirty="0" err="1"/>
              <a:t>геологічний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Кримському</a:t>
            </a:r>
            <a:r>
              <a:rPr lang="ru-RU" dirty="0"/>
              <a:t> </a:t>
            </a:r>
            <a:r>
              <a:rPr lang="ru-RU" dirty="0" err="1"/>
              <a:t>півострову</a:t>
            </a:r>
            <a:r>
              <a:rPr lang="ru-RU" dirty="0"/>
              <a:t> і </a:t>
            </a:r>
            <a:r>
              <a:rPr lang="ru-RU" dirty="0" err="1"/>
              <a:t>складено</a:t>
            </a:r>
            <a:r>
              <a:rPr lang="ru-RU" dirty="0"/>
              <a:t> </a:t>
            </a:r>
            <a:r>
              <a:rPr lang="ru-RU" dirty="0" err="1"/>
              <a:t>геологічну</a:t>
            </a:r>
            <a:r>
              <a:rPr lang="ru-RU" dirty="0"/>
              <a:t> карту масштабу 1:100000.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напрямки </a:t>
            </a:r>
            <a:r>
              <a:rPr lang="ru-RU" dirty="0" err="1"/>
              <a:t>пошуково-розвідувальних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на </a:t>
            </a:r>
            <a:r>
              <a:rPr lang="ru-RU" dirty="0" err="1"/>
              <a:t>нафту</a:t>
            </a:r>
            <a:r>
              <a:rPr lang="ru-RU" dirty="0"/>
              <a:t> і газ на </a:t>
            </a:r>
            <a:r>
              <a:rPr lang="ru-RU" dirty="0" err="1"/>
              <a:t>Керченському</a:t>
            </a:r>
            <a:r>
              <a:rPr lang="ru-RU" dirty="0"/>
              <a:t> </a:t>
            </a:r>
            <a:r>
              <a:rPr lang="ru-RU" dirty="0" err="1"/>
              <a:t>півострові</a:t>
            </a:r>
            <a:r>
              <a:rPr lang="ru-RU" dirty="0"/>
              <a:t> і </a:t>
            </a:r>
            <a:r>
              <a:rPr lang="ru-RU" dirty="0" err="1"/>
              <a:t>рекомендовані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перспективні</a:t>
            </a:r>
            <a:r>
              <a:rPr lang="ru-RU" dirty="0"/>
              <a:t> у </a:t>
            </a:r>
            <a:r>
              <a:rPr lang="ru-RU" dirty="0" err="1"/>
              <a:t>відкладах</a:t>
            </a:r>
            <a:r>
              <a:rPr lang="ru-RU" dirty="0"/>
              <a:t> </a:t>
            </a:r>
            <a:r>
              <a:rPr lang="ru-RU" dirty="0" err="1"/>
              <a:t>міоцену</a:t>
            </a:r>
            <a:r>
              <a:rPr lang="ru-RU" dirty="0"/>
              <a:t> і </a:t>
            </a:r>
            <a:r>
              <a:rPr lang="ru-RU" dirty="0" err="1"/>
              <a:t>майкопської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. </a:t>
            </a:r>
            <a:r>
              <a:rPr lang="ru-RU" dirty="0" err="1"/>
              <a:t>Бурові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велися</a:t>
            </a:r>
            <a:r>
              <a:rPr lang="ru-RU" dirty="0"/>
              <a:t> </a:t>
            </a:r>
            <a:r>
              <a:rPr lang="ru-RU" dirty="0" err="1"/>
              <a:t>створеним</a:t>
            </a:r>
            <a:r>
              <a:rPr lang="ru-RU" dirty="0"/>
              <a:t> у 1933 р. трестом «</a:t>
            </a:r>
            <a:r>
              <a:rPr lang="ru-RU" dirty="0" err="1"/>
              <a:t>Кримнафтогаз</a:t>
            </a:r>
            <a:r>
              <a:rPr lang="ru-RU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61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257613" cy="45461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756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1944 р. створено трест «</a:t>
            </a:r>
            <a:r>
              <a:rPr lang="ru-RU" dirty="0" err="1"/>
              <a:t>Кримнафтогазрозвідка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дозволило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пошукового</a:t>
            </a:r>
            <a:r>
              <a:rPr lang="ru-RU" dirty="0"/>
              <a:t> </a:t>
            </a:r>
            <a:r>
              <a:rPr lang="ru-RU" dirty="0" err="1"/>
              <a:t>буріння</a:t>
            </a:r>
            <a:r>
              <a:rPr lang="ru-RU" dirty="0"/>
              <a:t>, </a:t>
            </a:r>
            <a:r>
              <a:rPr lang="ru-RU" dirty="0" err="1"/>
              <a:t>охопити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Рівнинний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і </a:t>
            </a:r>
            <a:r>
              <a:rPr lang="ru-RU" dirty="0" err="1"/>
              <a:t>Північне</a:t>
            </a:r>
            <a:r>
              <a:rPr lang="ru-RU" dirty="0"/>
              <a:t> </a:t>
            </a:r>
            <a:r>
              <a:rPr lang="ru-RU" dirty="0" err="1"/>
              <a:t>Причорномор'я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розширити</a:t>
            </a:r>
            <a:r>
              <a:rPr lang="ru-RU" dirty="0"/>
              <a:t> </a:t>
            </a:r>
            <a:r>
              <a:rPr lang="ru-RU" dirty="0" err="1"/>
              <a:t>стратиграфічний</a:t>
            </a:r>
            <a:r>
              <a:rPr lang="ru-RU" dirty="0"/>
              <a:t>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досліджуваних</a:t>
            </a:r>
            <a:r>
              <a:rPr lang="ru-RU" dirty="0"/>
              <a:t> </a:t>
            </a:r>
            <a:r>
              <a:rPr lang="ru-RU" dirty="0" err="1"/>
              <a:t>відкладів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комплексні</a:t>
            </a:r>
            <a:r>
              <a:rPr lang="ru-RU" dirty="0"/>
              <a:t> </a:t>
            </a:r>
            <a:r>
              <a:rPr lang="ru-RU" dirty="0" err="1"/>
              <a:t>геофізичні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основою для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err="1"/>
              <a:t>побудов</a:t>
            </a:r>
            <a:r>
              <a:rPr lang="ru-RU" dirty="0"/>
              <a:t>.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гравіметричної</a:t>
            </a:r>
            <a:r>
              <a:rPr lang="ru-RU" dirty="0"/>
              <a:t> </a:t>
            </a:r>
            <a:r>
              <a:rPr lang="ru-RU" dirty="0" err="1"/>
              <a:t>зйомки</a:t>
            </a:r>
            <a:r>
              <a:rPr lang="ru-RU" dirty="0"/>
              <a:t> (1946–1952 </a:t>
            </a:r>
            <a:r>
              <a:rPr lang="ru-RU" dirty="0" err="1"/>
              <a:t>рр</a:t>
            </a:r>
            <a:r>
              <a:rPr lang="ru-RU" dirty="0"/>
              <a:t>.) </a:t>
            </a:r>
            <a:r>
              <a:rPr lang="ru-RU" dirty="0" err="1"/>
              <a:t>складено</a:t>
            </a:r>
            <a:r>
              <a:rPr lang="ru-RU" dirty="0"/>
              <a:t> </a:t>
            </a:r>
            <a:r>
              <a:rPr lang="ru-RU" dirty="0" err="1"/>
              <a:t>зведену</a:t>
            </a:r>
            <a:r>
              <a:rPr lang="ru-RU" dirty="0"/>
              <a:t> карту </a:t>
            </a:r>
            <a:r>
              <a:rPr lang="ru-RU" dirty="0" err="1"/>
              <a:t>аномалій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 масштабу </a:t>
            </a:r>
            <a:r>
              <a:rPr lang="ru-RU" dirty="0" smtClean="0"/>
              <a:t>для </a:t>
            </a:r>
            <a:r>
              <a:rPr lang="ru-RU" dirty="0" err="1"/>
              <a:t>Рівнинного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. У 1947–1949 </a:t>
            </a:r>
            <a:r>
              <a:rPr lang="ru-RU" dirty="0" err="1"/>
              <a:t>рр</a:t>
            </a:r>
            <a:r>
              <a:rPr lang="ru-RU" dirty="0"/>
              <a:t>. проведена </a:t>
            </a:r>
            <a:r>
              <a:rPr lang="ru-RU" dirty="0" err="1"/>
              <a:t>геомагнітна</a:t>
            </a:r>
            <a:r>
              <a:rPr lang="ru-RU" dirty="0"/>
              <a:t> </a:t>
            </a:r>
            <a:r>
              <a:rPr lang="ru-RU" dirty="0" err="1" smtClean="0"/>
              <a:t>зйомка</a:t>
            </a:r>
            <a:r>
              <a:rPr lang="ru-RU" dirty="0" smtClean="0"/>
              <a:t>. </a:t>
            </a:r>
            <a:r>
              <a:rPr lang="ru-RU" dirty="0" err="1"/>
              <a:t>Значну</a:t>
            </a:r>
            <a:r>
              <a:rPr lang="ru-RU" dirty="0"/>
              <a:t> роль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нафтогазопошукових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відіграли</a:t>
            </a:r>
            <a:r>
              <a:rPr lang="ru-RU" dirty="0"/>
              <a:t> </a:t>
            </a:r>
            <a:r>
              <a:rPr lang="ru-RU" dirty="0" err="1"/>
              <a:t>сейсмічні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методом </a:t>
            </a:r>
            <a:r>
              <a:rPr lang="ru-RU" dirty="0" err="1"/>
              <a:t>відбитих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smtClean="0"/>
              <a:t>,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обов'язковою</a:t>
            </a:r>
            <a:r>
              <a:rPr lang="ru-RU" dirty="0"/>
              <a:t> і </a:t>
            </a:r>
            <a:r>
              <a:rPr lang="ru-RU" dirty="0" err="1"/>
              <a:t>достатньою</a:t>
            </a:r>
            <a:r>
              <a:rPr lang="ru-RU" dirty="0"/>
              <a:t> </a:t>
            </a:r>
            <a:r>
              <a:rPr lang="ru-RU" dirty="0" err="1"/>
              <a:t>підставою</a:t>
            </a:r>
            <a:r>
              <a:rPr lang="ru-RU" dirty="0"/>
              <a:t> для постановки </a:t>
            </a:r>
            <a:r>
              <a:rPr lang="ru-RU" dirty="0" err="1"/>
              <a:t>пошукового</a:t>
            </a:r>
            <a:r>
              <a:rPr lang="ru-RU" dirty="0"/>
              <a:t> </a:t>
            </a:r>
            <a:r>
              <a:rPr lang="ru-RU" dirty="0" err="1"/>
              <a:t>буріння</a:t>
            </a:r>
            <a:r>
              <a:rPr lang="ru-RU" dirty="0"/>
              <a:t> на </a:t>
            </a:r>
            <a:r>
              <a:rPr lang="ru-RU" dirty="0" err="1"/>
              <a:t>нафту</a:t>
            </a:r>
            <a:r>
              <a:rPr lang="ru-RU" dirty="0"/>
              <a:t> і газ на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об'єктах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67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66581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Схема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сейсморазведочних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відбитих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сейсмопріємникі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сейсморазведочная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вибуховий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пункт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вибуху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 — пряма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хвиля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відбита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хвиля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Pac\Pictures\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16" y="1772816"/>
            <a:ext cx="5479628" cy="4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1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r>
              <a:rPr lang="ru-RU" dirty="0"/>
              <a:t>У 1944–1960 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пошуки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 </a:t>
            </a:r>
            <a:r>
              <a:rPr lang="ru-RU" dirty="0" err="1"/>
              <a:t>поширюються</a:t>
            </a:r>
            <a:r>
              <a:rPr lang="ru-RU" dirty="0"/>
              <a:t> і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 і </a:t>
            </a:r>
            <a:r>
              <a:rPr lang="ru-RU" dirty="0" err="1"/>
              <a:t>Присивашшя</a:t>
            </a:r>
            <a:r>
              <a:rPr lang="ru-RU" dirty="0"/>
              <a:t>, </a:t>
            </a:r>
            <a:r>
              <a:rPr lang="ru-RU" dirty="0" err="1"/>
              <a:t>зростають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стратиграфічний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до </a:t>
            </a:r>
            <a:r>
              <a:rPr lang="ru-RU" dirty="0" err="1"/>
              <a:t>відкладів</a:t>
            </a:r>
            <a:r>
              <a:rPr lang="ru-RU" dirty="0"/>
              <a:t>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крейди</a:t>
            </a:r>
            <a:r>
              <a:rPr lang="ru-RU" dirty="0"/>
              <a:t> </a:t>
            </a:r>
            <a:r>
              <a:rPr lang="ru-RU" dirty="0" err="1"/>
              <a:t>включно</a:t>
            </a:r>
            <a:r>
              <a:rPr lang="ru-RU" dirty="0"/>
              <a:t> і </a:t>
            </a:r>
            <a:r>
              <a:rPr lang="ru-RU" dirty="0" err="1"/>
              <a:t>глибина</a:t>
            </a:r>
            <a:r>
              <a:rPr lang="ru-RU" dirty="0"/>
              <a:t> </a:t>
            </a:r>
            <a:r>
              <a:rPr lang="ru-RU" dirty="0" err="1"/>
              <a:t>буріння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виявлено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.</a:t>
            </a:r>
          </a:p>
          <a:p>
            <a:r>
              <a:rPr lang="ru-RU" dirty="0"/>
              <a:t>Перший фонтан газу в </a:t>
            </a:r>
            <a:r>
              <a:rPr lang="ru-RU" dirty="0" err="1"/>
              <a:t>Рівнинному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 </a:t>
            </a:r>
            <a:r>
              <a:rPr lang="ru-RU" dirty="0" err="1"/>
              <a:t>отримано</a:t>
            </a:r>
            <a:r>
              <a:rPr lang="ru-RU" dirty="0"/>
              <a:t> на </a:t>
            </a:r>
            <a:r>
              <a:rPr lang="ru-RU" dirty="0" err="1"/>
              <a:t>Задорненській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з </a:t>
            </a:r>
            <a:r>
              <a:rPr lang="ru-RU" dirty="0" err="1"/>
              <a:t>утворень</a:t>
            </a:r>
            <a:r>
              <a:rPr lang="ru-RU" dirty="0"/>
              <a:t> палеоцену у 1960 р.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Октябрське</a:t>
            </a:r>
            <a:r>
              <a:rPr lang="ru-RU" dirty="0"/>
              <a:t> </a:t>
            </a:r>
            <a:r>
              <a:rPr lang="ru-RU" dirty="0" err="1"/>
              <a:t>нафтове</a:t>
            </a:r>
            <a:r>
              <a:rPr lang="ru-RU" dirty="0"/>
              <a:t> та </a:t>
            </a:r>
            <a:r>
              <a:rPr lang="ru-RU" dirty="0" err="1"/>
              <a:t>Глібовське</a:t>
            </a:r>
            <a:r>
              <a:rPr lang="ru-RU" dirty="0"/>
              <a:t> і </a:t>
            </a:r>
            <a:r>
              <a:rPr lang="ru-RU" dirty="0" err="1"/>
              <a:t>Карлавське</a:t>
            </a:r>
            <a:r>
              <a:rPr lang="ru-RU" dirty="0"/>
              <a:t> </a:t>
            </a:r>
            <a:r>
              <a:rPr lang="ru-RU" dirty="0" err="1"/>
              <a:t>газові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(1961 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19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>
            <a:noAutofit/>
          </a:bodyPr>
          <a:lstStyle/>
          <a:p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Газове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родовище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5328592" cy="4103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79871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r>
              <a:rPr lang="ru-RU" dirty="0" err="1"/>
              <a:t>Протягом</a:t>
            </a:r>
            <a:r>
              <a:rPr lang="ru-RU" dirty="0"/>
              <a:t> 60-х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en-US" dirty="0"/>
              <a:t>XX </a:t>
            </a:r>
            <a:r>
              <a:rPr lang="ru-RU" dirty="0"/>
              <a:t>ст. </a:t>
            </a:r>
            <a:r>
              <a:rPr lang="ru-RU" dirty="0" err="1"/>
              <a:t>геофізичними</a:t>
            </a:r>
            <a:r>
              <a:rPr lang="ru-RU" dirty="0"/>
              <a:t> роботами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пастки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палеоценових</a:t>
            </a:r>
            <a:r>
              <a:rPr lang="ru-RU" dirty="0"/>
              <a:t>, але і в </a:t>
            </a:r>
            <a:r>
              <a:rPr lang="ru-RU" dirty="0" err="1"/>
              <a:t>майкопських</a:t>
            </a:r>
            <a:r>
              <a:rPr lang="ru-RU" dirty="0"/>
              <a:t> </a:t>
            </a:r>
            <a:r>
              <a:rPr lang="ru-RU" dirty="0" err="1"/>
              <a:t>відкладах</a:t>
            </a:r>
            <a:r>
              <a:rPr lang="ru-RU" dirty="0"/>
              <a:t>. </a:t>
            </a:r>
            <a:r>
              <a:rPr lang="ru-RU" dirty="0" err="1"/>
              <a:t>Глибоким</a:t>
            </a:r>
            <a:r>
              <a:rPr lang="ru-RU" dirty="0"/>
              <a:t> </a:t>
            </a:r>
            <a:r>
              <a:rPr lang="ru-RU" dirty="0" err="1"/>
              <a:t>бурінням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ряд </a:t>
            </a:r>
            <a:r>
              <a:rPr lang="ru-RU" dirty="0" err="1"/>
              <a:t>родовищ</a:t>
            </a:r>
            <a:r>
              <a:rPr lang="ru-RU" dirty="0"/>
              <a:t> газу. Все </a:t>
            </a:r>
            <a:r>
              <a:rPr lang="ru-RU" dirty="0" err="1"/>
              <a:t>це</a:t>
            </a:r>
            <a:r>
              <a:rPr lang="ru-RU" dirty="0"/>
              <a:t> дозволило </a:t>
            </a:r>
            <a:r>
              <a:rPr lang="ru-RU" dirty="0" err="1"/>
              <a:t>прокласти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в </a:t>
            </a:r>
            <a:r>
              <a:rPr lang="ru-RU" dirty="0" err="1"/>
              <a:t>Криму</a:t>
            </a:r>
            <a:r>
              <a:rPr lang="ru-RU" dirty="0"/>
              <a:t> </a:t>
            </a:r>
            <a:r>
              <a:rPr lang="ru-RU" dirty="0" err="1"/>
              <a:t>газопроводи</a:t>
            </a:r>
            <a:r>
              <a:rPr lang="ru-RU" dirty="0"/>
              <a:t> (1966–1967 </a:t>
            </a:r>
            <a:r>
              <a:rPr lang="ru-RU" dirty="0" err="1"/>
              <a:t>рр</a:t>
            </a:r>
            <a:r>
              <a:rPr lang="ru-RU" dirty="0"/>
              <a:t>.) з </a:t>
            </a:r>
            <a:r>
              <a:rPr lang="ru-RU" dirty="0" err="1"/>
              <a:t>Глібовського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до </a:t>
            </a:r>
            <a:r>
              <a:rPr lang="ru-RU" dirty="0" err="1"/>
              <a:t>Євпаторії</a:t>
            </a:r>
            <a:r>
              <a:rPr lang="ru-RU" dirty="0"/>
              <a:t>, Сак, </a:t>
            </a:r>
            <a:r>
              <a:rPr lang="ru-RU" dirty="0" err="1"/>
              <a:t>Сімферополя</a:t>
            </a:r>
            <a:r>
              <a:rPr lang="ru-RU" dirty="0"/>
              <a:t>, Бахчисарая та Севастополя.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підключені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газові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і вся система </a:t>
            </a:r>
            <a:r>
              <a:rPr lang="ru-RU" dirty="0" err="1"/>
              <a:t>газопостачання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 </a:t>
            </a:r>
            <a:r>
              <a:rPr lang="ru-RU" dirty="0" err="1"/>
              <a:t>з'єднана</a:t>
            </a:r>
            <a:r>
              <a:rPr lang="ru-RU" dirty="0"/>
              <a:t> з </a:t>
            </a:r>
            <a:r>
              <a:rPr lang="ru-RU" dirty="0" err="1" smtClean="0"/>
              <a:t>загальноукраїнською</a:t>
            </a:r>
            <a:r>
              <a:rPr lang="ru-RU" dirty="0" smtClean="0"/>
              <a:t>. </a:t>
            </a:r>
            <a:r>
              <a:rPr lang="ru-RU" dirty="0"/>
              <a:t>(1976 р.)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80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093025" cy="5665118"/>
          </a:xfrm>
        </p:spPr>
      </p:pic>
    </p:spTree>
    <p:extLst>
      <p:ext uri="{BB962C8B-B14F-4D97-AF65-F5344CB8AC3E}">
        <p14:creationId xmlns:p14="http://schemas.microsoft.com/office/powerpoint/2010/main" val="2300017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281563" cy="46830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6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r>
              <a:rPr lang="ru-RU" dirty="0"/>
              <a:t>З 1970 по 1990 </a:t>
            </a:r>
            <a:r>
              <a:rPr lang="ru-RU" dirty="0" err="1"/>
              <a:t>рік</a:t>
            </a:r>
            <a:r>
              <a:rPr lang="ru-RU" dirty="0"/>
              <a:t> у </a:t>
            </a:r>
            <a:r>
              <a:rPr lang="ru-RU" dirty="0" err="1"/>
              <a:t>північно-західній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шельфу </a:t>
            </a:r>
            <a:r>
              <a:rPr lang="ru-RU" dirty="0" err="1"/>
              <a:t>Чорного</a:t>
            </a:r>
            <a:r>
              <a:rPr lang="ru-RU" dirty="0"/>
              <a:t> моря </a:t>
            </a:r>
            <a:r>
              <a:rPr lang="ru-RU" dirty="0" err="1"/>
              <a:t>геофізичними</a:t>
            </a:r>
            <a:r>
              <a:rPr lang="ru-RU" dirty="0"/>
              <a:t> методами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46, а в </a:t>
            </a:r>
            <a:r>
              <a:rPr lang="ru-RU" dirty="0" err="1"/>
              <a:t>акваторії</a:t>
            </a:r>
            <a:r>
              <a:rPr lang="ru-RU" dirty="0"/>
              <a:t> </a:t>
            </a:r>
            <a:r>
              <a:rPr lang="ru-RU" dirty="0" err="1"/>
              <a:t>Азовського</a:t>
            </a:r>
            <a:r>
              <a:rPr lang="ru-RU" dirty="0"/>
              <a:t> моря — 22 </a:t>
            </a:r>
            <a:r>
              <a:rPr lang="ru-RU" dirty="0" err="1"/>
              <a:t>перспективних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2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/>
          <a:lstStyle/>
          <a:p>
            <a:r>
              <a:rPr lang="ru-RU" b="1" dirty="0" err="1"/>
              <a:t>Нафтогазова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промисловість</a:t>
            </a:r>
            <a:r>
              <a:rPr lang="ru-RU" b="1" dirty="0"/>
              <a:t> </a:t>
            </a:r>
            <a:r>
              <a:rPr lang="ru-RU" b="1" dirty="0" smtClean="0"/>
              <a:t>-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розвідують</a:t>
            </a:r>
            <a:r>
              <a:rPr lang="ru-RU" dirty="0"/>
              <a:t>, </a:t>
            </a:r>
            <a:r>
              <a:rPr lang="ru-RU" dirty="0" err="1"/>
              <a:t>видобувають</a:t>
            </a:r>
            <a:r>
              <a:rPr lang="ru-RU" dirty="0"/>
              <a:t> і </a:t>
            </a:r>
            <a:r>
              <a:rPr lang="ru-RU" dirty="0" err="1"/>
              <a:t>переробляють</a:t>
            </a:r>
            <a:r>
              <a:rPr lang="ru-RU" dirty="0"/>
              <a:t> </a:t>
            </a:r>
            <a:r>
              <a:rPr lang="ru-RU" dirty="0" err="1"/>
              <a:t>нафту</a:t>
            </a:r>
            <a:r>
              <a:rPr lang="ru-RU" dirty="0"/>
              <a:t> та газ, </a:t>
            </a:r>
            <a:r>
              <a:rPr lang="ru-RU" dirty="0" err="1"/>
              <a:t>транспортують</a:t>
            </a:r>
            <a:r>
              <a:rPr lang="ru-RU" dirty="0"/>
              <a:t> і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3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904656" cy="4387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13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нафтогазоносних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нафтогазоносний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регіон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лівобережжя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адміністративному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відношенні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Чернігівську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Сумську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Полтавську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Дніпропетровську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Харківську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Луганську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Донецьку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регіоні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85%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природного газу та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61%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видобувних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205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родовищ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вуглеводнів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(180 з них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включені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до Державного балансу).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Початкові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видобувні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запаси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3410 млн т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умовного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98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428922" cy="4457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648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Виняткове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нафтовидобутку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післявоєнний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нафтогазового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Дніпровсько-Донецької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западини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запасами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видобутком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газу.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8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Дніпровсько-Донецька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западина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324251" cy="4747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480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Уперше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нафту</a:t>
            </a:r>
            <a:r>
              <a:rPr lang="ru-RU" dirty="0"/>
              <a:t> одержано у 1936 р. в </a:t>
            </a:r>
            <a:r>
              <a:rPr lang="ru-RU" dirty="0" err="1"/>
              <a:t>Сумській</a:t>
            </a:r>
            <a:r>
              <a:rPr lang="ru-RU" dirty="0"/>
              <a:t> обл. на </a:t>
            </a:r>
            <a:r>
              <a:rPr lang="ru-RU" dirty="0" err="1"/>
              <a:t>Роменській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, де при </a:t>
            </a:r>
            <a:r>
              <a:rPr lang="ru-RU" dirty="0" err="1"/>
              <a:t>бурінні</a:t>
            </a:r>
            <a:r>
              <a:rPr lang="ru-RU" dirty="0"/>
              <a:t> </a:t>
            </a:r>
            <a:r>
              <a:rPr lang="ru-RU" dirty="0" err="1"/>
              <a:t>свердловини</a:t>
            </a:r>
            <a:r>
              <a:rPr lang="ru-RU" dirty="0"/>
              <a:t> на </a:t>
            </a:r>
            <a:r>
              <a:rPr lang="ru-RU" dirty="0" err="1"/>
              <a:t>глибинах</a:t>
            </a:r>
            <a:r>
              <a:rPr lang="ru-RU" dirty="0"/>
              <a:t> 200–400 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брекчію</a:t>
            </a:r>
            <a:r>
              <a:rPr lang="ru-RU" dirty="0"/>
              <a:t>, </a:t>
            </a:r>
            <a:r>
              <a:rPr lang="ru-RU" dirty="0" err="1"/>
              <a:t>просякнуту</a:t>
            </a:r>
            <a:r>
              <a:rPr lang="ru-RU" dirty="0"/>
              <a:t> </a:t>
            </a:r>
            <a:r>
              <a:rPr lang="ru-RU" dirty="0" err="1"/>
              <a:t>нафтою</a:t>
            </a:r>
            <a:r>
              <a:rPr lang="ru-RU" dirty="0"/>
              <a:t>, </a:t>
            </a:r>
            <a:r>
              <a:rPr lang="ru-RU" dirty="0" err="1"/>
              <a:t>дебіт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при </a:t>
            </a:r>
            <a:r>
              <a:rPr lang="ru-RU" dirty="0" err="1"/>
              <a:t>випробуванні</a:t>
            </a:r>
            <a:r>
              <a:rPr lang="ru-RU" dirty="0"/>
              <a:t> становив </a:t>
            </a:r>
            <a:r>
              <a:rPr lang="ru-RU" dirty="0" err="1"/>
              <a:t>близько</a:t>
            </a:r>
            <a:r>
              <a:rPr lang="ru-RU" dirty="0"/>
              <a:t> 2 т/</a:t>
            </a:r>
            <a:r>
              <a:rPr lang="ru-RU" dirty="0" err="1"/>
              <a:t>добу</a:t>
            </a:r>
            <a:r>
              <a:rPr lang="ru-RU" dirty="0"/>
              <a:t>. </a:t>
            </a:r>
            <a:r>
              <a:rPr lang="ru-RU" dirty="0" err="1"/>
              <a:t>Роменська</a:t>
            </a:r>
            <a:r>
              <a:rPr lang="ru-RU" dirty="0"/>
              <a:t> структура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солянокупольною</a:t>
            </a:r>
            <a:r>
              <a:rPr lang="ru-RU" dirty="0"/>
              <a:t> </a:t>
            </a:r>
            <a:r>
              <a:rPr lang="ru-RU" dirty="0" err="1"/>
              <a:t>тектонікою</a:t>
            </a:r>
            <a:r>
              <a:rPr lang="ru-RU" dirty="0"/>
              <a:t>. В межах </a:t>
            </a:r>
            <a:r>
              <a:rPr lang="ru-RU" dirty="0" err="1"/>
              <a:t>Дніпровсько-Донецької</a:t>
            </a:r>
            <a:r>
              <a:rPr lang="ru-RU" dirty="0"/>
              <a:t> </a:t>
            </a:r>
            <a:r>
              <a:rPr lang="ru-RU" dirty="0" err="1"/>
              <a:t>западини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соляні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здійснювалося</a:t>
            </a:r>
            <a:r>
              <a:rPr lang="ru-RU" dirty="0"/>
              <a:t> </a:t>
            </a:r>
            <a:r>
              <a:rPr lang="ru-RU" dirty="0" err="1"/>
              <a:t>розвідувальне</a:t>
            </a:r>
            <a:r>
              <a:rPr lang="ru-RU" dirty="0"/>
              <a:t> </a:t>
            </a:r>
            <a:r>
              <a:rPr lang="ru-RU" dirty="0" err="1"/>
              <a:t>буріння</a:t>
            </a:r>
            <a:r>
              <a:rPr lang="ru-RU" dirty="0"/>
              <a:t> в 1937–1941 </a:t>
            </a:r>
            <a:r>
              <a:rPr lang="ru-RU" dirty="0" err="1"/>
              <a:t>рр</a:t>
            </a:r>
            <a:r>
              <a:rPr lang="ru-RU" dirty="0"/>
              <a:t>. 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пробурено 52 </a:t>
            </a:r>
            <a:r>
              <a:rPr lang="ru-RU" dirty="0" err="1"/>
              <a:t>структурні</a:t>
            </a:r>
            <a:r>
              <a:rPr lang="ru-RU" dirty="0"/>
              <a:t> та 44 </a:t>
            </a:r>
            <a:r>
              <a:rPr lang="ru-RU" dirty="0" err="1"/>
              <a:t>розвідувальні</a:t>
            </a:r>
            <a:r>
              <a:rPr lang="ru-RU" dirty="0"/>
              <a:t> й </a:t>
            </a:r>
            <a:r>
              <a:rPr lang="ru-RU" dirty="0" err="1"/>
              <a:t>експлуатаційні</a:t>
            </a:r>
            <a:r>
              <a:rPr lang="ru-RU" dirty="0"/>
              <a:t> </a:t>
            </a:r>
            <a:r>
              <a:rPr lang="ru-RU" dirty="0" err="1"/>
              <a:t>свердловини</a:t>
            </a:r>
            <a:r>
              <a:rPr lang="ru-RU" dirty="0"/>
              <a:t>, за весь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розвідки</a:t>
            </a:r>
            <a:r>
              <a:rPr lang="ru-RU" dirty="0"/>
              <a:t> і </a:t>
            </a:r>
            <a:r>
              <a:rPr lang="ru-RU" dirty="0" err="1"/>
              <a:t>експлуатації</a:t>
            </a:r>
            <a:r>
              <a:rPr lang="ru-RU" dirty="0"/>
              <a:t> — </a:t>
            </a:r>
            <a:r>
              <a:rPr lang="ru-RU" dirty="0" err="1"/>
              <a:t>всього</a:t>
            </a:r>
            <a:r>
              <a:rPr lang="ru-RU" dirty="0"/>
              <a:t> 108. </a:t>
            </a:r>
            <a:r>
              <a:rPr lang="ru-RU" dirty="0" err="1"/>
              <a:t>Видобуток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тут </a:t>
            </a:r>
            <a:r>
              <a:rPr lang="ru-RU" dirty="0" err="1"/>
              <a:t>розпочався</a:t>
            </a:r>
            <a:r>
              <a:rPr lang="ru-RU" dirty="0"/>
              <a:t> в 1940 р. і </a:t>
            </a:r>
            <a:r>
              <a:rPr lang="ru-RU" dirty="0" err="1"/>
              <a:t>склав</a:t>
            </a:r>
            <a:r>
              <a:rPr lang="ru-RU" dirty="0"/>
              <a:t> 10 </a:t>
            </a:r>
            <a:r>
              <a:rPr lang="ru-RU" dirty="0" err="1"/>
              <a:t>тисяч</a:t>
            </a:r>
            <a:r>
              <a:rPr lang="ru-RU" dirty="0"/>
              <a:t> 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532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</TotalTime>
  <Words>127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Iсторія нафто- газовидобування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Дніпровсько-Донецька западина</vt:lpstr>
      <vt:lpstr>Презентация PowerPoint</vt:lpstr>
      <vt:lpstr>Презентация PowerPoint</vt:lpstr>
      <vt:lpstr>Презентация PowerPoint</vt:lpstr>
      <vt:lpstr>Південний нафтогазоносний регіон України — охоплює Західне та Північне Причорномор'я, Північне Приазов'я, Крим, українські зони Чорного і Азовського моря. Адміністративно включає Одеську, Миколаївську, Херсонську, Запорізьку і частково Донецьку області та Автономну Республіку Крим.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Газове родовище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Газовидобування та нафтовидобування</dc:title>
  <dc:creator>Pac Yt</dc:creator>
  <cp:lastModifiedBy>Pac Yt</cp:lastModifiedBy>
  <cp:revision>5</cp:revision>
  <dcterms:created xsi:type="dcterms:W3CDTF">2013-12-15T16:02:19Z</dcterms:created>
  <dcterms:modified xsi:type="dcterms:W3CDTF">2013-12-15T16:51:38Z</dcterms:modified>
</cp:coreProperties>
</file>