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E40B0-2F05-4957-B499-8E1CD0B1C2B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783AF-005C-4CDA-9E3F-94A7BFE04E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E40B0-2F05-4957-B499-8E1CD0B1C2B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783AF-005C-4CDA-9E3F-94A7BFE04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E40B0-2F05-4957-B499-8E1CD0B1C2B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783AF-005C-4CDA-9E3F-94A7BFE04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E40B0-2F05-4957-B499-8E1CD0B1C2B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783AF-005C-4CDA-9E3F-94A7BFE04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E40B0-2F05-4957-B499-8E1CD0B1C2B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783AF-005C-4CDA-9E3F-94A7BFE04E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E40B0-2F05-4957-B499-8E1CD0B1C2B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783AF-005C-4CDA-9E3F-94A7BFE04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E40B0-2F05-4957-B499-8E1CD0B1C2B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783AF-005C-4CDA-9E3F-94A7BFE04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E40B0-2F05-4957-B499-8E1CD0B1C2B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783AF-005C-4CDA-9E3F-94A7BFE04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E40B0-2F05-4957-B499-8E1CD0B1C2B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783AF-005C-4CDA-9E3F-94A7BFE04E9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E40B0-2F05-4957-B499-8E1CD0B1C2B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783AF-005C-4CDA-9E3F-94A7BFE04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E40B0-2F05-4957-B499-8E1CD0B1C2B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783AF-005C-4CDA-9E3F-94A7BFE04E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3E40B0-2F05-4957-B499-8E1CD0B1C2B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B783AF-005C-4CDA-9E3F-94A7BFE04E9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1%96%D0%B4%D1%80%D0%BE%D0%B4%D0%B6%D0%B5%D0%BD%D0%BD%D1%8F" TargetMode="External"/><Relationship Id="rId2" Type="http://schemas.openxmlformats.org/officeDocument/2006/relationships/hyperlink" Target="http://uk.wikipedia.org/wiki/%D0%86%D1%82%D0%B0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1%80%D1%8E%D1%81%D1%81%D0%B5%D0%BB%D1%8C%D1%81%D1%8C%D0%BA%D0%B8%D0%B9_%D1%81%D0%BE%D0%B1%D0%BE%D1%80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5%D0%BE%D0%B3%D0%BE%D1%82%D0%B8%D0%BA%D0%B0" TargetMode="External"/><Relationship Id="rId2" Type="http://schemas.openxmlformats.org/officeDocument/2006/relationships/hyperlink" Target="http://uk.wikipedia.org/wiki/%D0%9C%D0%B5%D0%B1%D0%BB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0%B0%D0%BD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A%D0%B0%D1%84%D0%B5%D0%B4%D1%80%D0%B0%D0%BB%D1%8C%D0%BD%D0%B8%D0%B9_%D1%81%D0%BE%D0%B1%D0%BE%D1%80_%D0%86%D0%B2%D0%B0%D0%BD%D0%B0_%D0%A5%D1%80%D0%B5%D1%81%D1%82%D0%B8%D1%82%D0%B5%D0%BB%D1%8F_%D0%B2_%D0%9B%D1%96%D0%BE%D0%BD%D1%96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1%83%D0%BB%D0%B8%D0%BA%D1%96%D0%B2_(%D1%81%D0%BC%D1%82)" TargetMode="External"/><Relationship Id="rId3" Type="http://schemas.openxmlformats.org/officeDocument/2006/relationships/hyperlink" Target="http://uk.wikipedia.org/wiki/%D0%9D%D1%96%D1%87%D0%BA%D0%BE_%D0%B7_%D0%A2%D1%80%D0%BE%D0%BF%D0%BF%D0%B0%D1%83" TargetMode="External"/><Relationship Id="rId7" Type="http://schemas.openxmlformats.org/officeDocument/2006/relationships/hyperlink" Target="http://uk.wikipedia.org/wiki/%D0%94%D1%80%D0%BE%D0%B3%D0%BE%D0%B1%D0%B8%D1%87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://uk.wikipedia.org/wiki/%D0%90%D1%80%D1%85%D1%96%D0%BA%D0%B0%D1%84%D0%B5%D0%B4%D1%80%D0%B0%D0%BB%D1%8C%D0%BD%D0%B0_%D0%B1%D0%B0%D0%B7%D0%B8%D0%BB%D1%96%D0%BA%D0%B0_%D0%A3%D1%81%D0%BF%D1%96%D0%BD%D0%BD%D1%8F_%D0%9F%D1%80%D0%B5%D1%81%D0%B2%D1%8F%D1%82%D0%BE%D1%97_%D0%94%D1%96%D0%B2%D0%B8_%D0%9C%D0%B0%D1%80%D1%96%D1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E%D0%B2%D0%B5_%D0%9C%D1%96%D1%81%D1%82%D0%BE_(%D0%A1%D1%82%D0%B0%D1%80%D0%BE%D1%81%D0%B0%D0%BC%D0%B1%D1%96%D1%80%D1%81%D1%8C%D0%BA%D0%B8%D0%B9_%D1%80%D0%B0%D0%B9%D0%BE%D0%BD)" TargetMode="External"/><Relationship Id="rId11" Type="http://schemas.openxmlformats.org/officeDocument/2006/relationships/hyperlink" Target="http://uk.wikipedia.org/wiki/%D0%A3%D0%BD%D1%96%D0%B2" TargetMode="External"/><Relationship Id="rId5" Type="http://schemas.openxmlformats.org/officeDocument/2006/relationships/hyperlink" Target="http://uk.wikipedia.org/wiki/%D0%A1%D0%BA%D0%B5%D0%BB%D1%96%D0%B2%D0%BA%D0%B0_(%D0%A1%D1%82%D0%B0%D1%80%D0%BE%D1%81%D0%B0%D0%BC%D0%B1%D1%96%D1%80%D1%81%D1%8C%D0%BA%D0%B8%D0%B9_%D1%80%D0%B0%D0%B9%D0%BE%D0%BD)" TargetMode="External"/><Relationship Id="rId10" Type="http://schemas.openxmlformats.org/officeDocument/2006/relationships/hyperlink" Target="http://uk.wikipedia.org/wiki/%D0%A0%D0%BE%D0%B3%D0%B0%D1%82%D0%B8%D0%BD" TargetMode="External"/><Relationship Id="rId4" Type="http://schemas.openxmlformats.org/officeDocument/2006/relationships/hyperlink" Target="http://uk.wikipedia.org/wiki/%D0%9F%D0%B5%D1%82%D1%80%D0%BE_%D0%A8%D1%82%D0%B5%D1%85%D0%B5%D1%80" TargetMode="External"/><Relationship Id="rId9" Type="http://schemas.openxmlformats.org/officeDocument/2006/relationships/hyperlink" Target="http://uk.wikipedia.org/wiki/%D0%9C%D0%BE%D1%81%D1%82%D0%B8%D1%81%D1%8C%D0%BA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0%D1%85%D1%96%D0%BA%D0%B0%D1%84%D0%B5%D0%B4%D1%80%D0%B0%D0%BB%D1%8C%D0%BD%D0%B0_%D0%B1%D0%B0%D0%B7%D0%B8%D0%BB%D1%96%D0%BA%D0%B0_%D0%A3%D1%81%D0%BF%D1%96%D0%BD%D0%BD%D1%8F_%D0%9F%D1%80%D0%B5%D1%81%D0%B2%D1%8F%D1%82%D0%BE%D1%97_%D0%94%D1%96%D0%B2%D0%B8_%D0%9C%D0%B0%D1%80%D1%96%D1%9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5%D1%83%D1%81%D1%82%D1%81%D1%8C%D0%BA%D0%B0_%D0%A0%D0%B5%D1%84%D0%BE%D1%80%D0%BC%D0%B0%D1%82%D1%81%D1%8C%D0%BA%D0%B0_%D1%86%D0%B5%D1%80%D0%BA%D0%B2%D0%B0" TargetMode="External"/><Relationship Id="rId5" Type="http://schemas.openxmlformats.org/officeDocument/2006/relationships/hyperlink" Target="http://uk.wikipedia.org/wiki/%D0%A5%D1%83%D1%81%D1%82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714356"/>
            <a:ext cx="4191930" cy="1472184"/>
          </a:xfrm>
          <a:prstGeom prst="horizontalScroll">
            <a:avLst>
              <a:gd name="adj" fmla="val 869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Готика</a:t>
            </a:r>
            <a:endParaRPr lang="ru-RU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7" name="Picture 3" descr="C:\Documents and Settings\Администратор\Рабочий стол\800px-ND_Reims_Rue_Tournel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80903">
            <a:off x="500034" y="2786058"/>
            <a:ext cx="3949712" cy="2962283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399px-Šv._Onos_bažnyčia,_Vilni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714620"/>
            <a:ext cx="2514591" cy="37750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143116"/>
          </a:xfrm>
        </p:spPr>
        <p:txBody>
          <a:bodyPr>
            <a:normAutofit fontScale="70000" lnSpcReduction="20000"/>
          </a:bodyPr>
          <a:lstStyle/>
          <a:p>
            <a:r>
              <a:rPr lang="vi-VN" b="1" i="1" dirty="0" smtClean="0"/>
              <a:t>Го́тика</a:t>
            </a:r>
            <a:r>
              <a:rPr lang="vi-VN" dirty="0" smtClean="0"/>
              <a:t> (</a:t>
            </a:r>
            <a:r>
              <a:rPr lang="vi-VN" dirty="0" smtClean="0">
                <a:hlinkClick r:id="rId2" tooltip="Італійська мова"/>
              </a:rPr>
              <a:t>італ.</a:t>
            </a:r>
            <a:r>
              <a:rPr lang="vi-VN" dirty="0" smtClean="0"/>
              <a:t> </a:t>
            </a:r>
            <a:r>
              <a:rPr lang="en-US" dirty="0" err="1" smtClean="0"/>
              <a:t>gotico</a:t>
            </a:r>
            <a:r>
              <a:rPr lang="en-US" dirty="0" smtClean="0"/>
              <a:t>, </a:t>
            </a:r>
            <a:r>
              <a:rPr lang="vi-VN" dirty="0" smtClean="0"/>
              <a:t>були німецького походження племені готів). </a:t>
            </a:r>
            <a:endParaRPr lang="ru-RU" dirty="0" smtClean="0"/>
          </a:p>
          <a:p>
            <a:r>
              <a:rPr lang="vi-VN" b="1" i="1" dirty="0" smtClean="0"/>
              <a:t>Готичний </a:t>
            </a:r>
            <a:r>
              <a:rPr lang="vi-VN" b="1" i="1" dirty="0" smtClean="0"/>
              <a:t>стиль</a:t>
            </a:r>
            <a:r>
              <a:rPr lang="vi-VN" dirty="0" smtClean="0"/>
              <a:t> — це художній стиль, що виявився завершальним етапом у розвитку середніх століть культури країн Західної Європи (між серединою </a:t>
            </a:r>
            <a:r>
              <a:rPr lang="en-US" dirty="0" smtClean="0"/>
              <a:t>XII </a:t>
            </a:r>
            <a:r>
              <a:rPr lang="vi-VN" dirty="0" smtClean="0"/>
              <a:t>і </a:t>
            </a:r>
            <a:r>
              <a:rPr lang="en-US" dirty="0" smtClean="0"/>
              <a:t>XVI </a:t>
            </a:r>
            <a:r>
              <a:rPr lang="vi-VN" dirty="0" smtClean="0"/>
              <a:t>століть). Термін «Готика» введений в епоху </a:t>
            </a:r>
            <a:r>
              <a:rPr lang="vi-VN" dirty="0" smtClean="0">
                <a:hlinkClick r:id="rId3" tooltip="Відродження"/>
              </a:rPr>
              <a:t>Відродження</a:t>
            </a:r>
            <a:r>
              <a:rPr lang="vi-VN" dirty="0" smtClean="0"/>
              <a:t> як зневажливе позначення всього середньовічного мистецтва, що вважалося «варварським».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463px-Cathédrale_Notre-Dame_de_Paris_-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71104"/>
            <a:ext cx="3621101" cy="46868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2214554"/>
            <a:ext cx="3137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Собор </a:t>
            </a:r>
            <a:r>
              <a:rPr lang="ru-RU" b="1" dirty="0" err="1"/>
              <a:t>Паризької</a:t>
            </a:r>
            <a:r>
              <a:rPr lang="ru-RU" b="1" dirty="0"/>
              <a:t> </a:t>
            </a:r>
            <a:r>
              <a:rPr lang="ru-RU" b="1" dirty="0" err="1"/>
              <a:t>Богоматері</a:t>
            </a:r>
            <a:endParaRPr lang="ru-RU" b="1" dirty="0"/>
          </a:p>
        </p:txBody>
      </p:sp>
      <p:pic>
        <p:nvPicPr>
          <p:cNvPr id="2051" name="Picture 3" descr="C:\Documents and Settings\Администратор\Рабочий стол\597px-(Belgium)_St._Michael_&amp;_St._Gudula_Cathedral_Tower,_Brussel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190250"/>
            <a:ext cx="4643438" cy="4667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5008" y="1928802"/>
            <a:ext cx="237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hlinkClick r:id="rId6" tooltip="Брюссельський собор"/>
              </a:rPr>
              <a:t>Брюссельський</a:t>
            </a:r>
            <a:r>
              <a:rPr lang="ru-RU" dirty="0">
                <a:hlinkClick r:id="rId6" tooltip="Брюссельський собор"/>
              </a:rPr>
              <a:t> собор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hlinkClick r:id="" action="ppaction://noaction" highlightClick="1"/>
          </p:cNvPr>
          <p:cNvSpPr>
            <a:spLocks noGrp="1"/>
          </p:cNvSpPr>
          <p:nvPr>
            <p:ph type="title"/>
          </p:nvPr>
        </p:nvSpPr>
        <p:spPr>
          <a:xfrm>
            <a:off x="3286116" y="142852"/>
            <a:ext cx="2647176" cy="1143000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Історія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714488"/>
            <a:ext cx="5143504" cy="51435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Готика </a:t>
            </a:r>
            <a:r>
              <a:rPr lang="ru-RU" dirty="0" err="1" smtClean="0"/>
              <a:t>зародилася</a:t>
            </a:r>
            <a:r>
              <a:rPr lang="ru-RU" dirty="0" smtClean="0"/>
              <a:t> в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(</a:t>
            </a:r>
            <a:r>
              <a:rPr lang="ru-RU" dirty="0" err="1" smtClean="0"/>
              <a:t>Іль-де-Франс</a:t>
            </a:r>
            <a:r>
              <a:rPr lang="ru-RU" dirty="0" smtClean="0"/>
              <a:t>) у </a:t>
            </a:r>
            <a:r>
              <a:rPr lang="ru-RU" dirty="0" err="1" smtClean="0"/>
              <a:t>середині</a:t>
            </a:r>
            <a:r>
              <a:rPr lang="ru-RU" dirty="0" smtClean="0"/>
              <a:t> ХІІ ст.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розквіту</a:t>
            </a:r>
            <a:r>
              <a:rPr lang="ru-RU" dirty="0" smtClean="0"/>
              <a:t> в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ХІІІ ст.</a:t>
            </a:r>
          </a:p>
          <a:p>
            <a:r>
              <a:rPr lang="ru-RU" dirty="0" smtClean="0"/>
              <a:t>Готика </a:t>
            </a:r>
            <a:r>
              <a:rPr lang="ru-RU" dirty="0" err="1" smtClean="0"/>
              <a:t>розвивалася</a:t>
            </a:r>
            <a:r>
              <a:rPr lang="ru-RU" dirty="0" smtClean="0"/>
              <a:t> в </a:t>
            </a:r>
            <a:r>
              <a:rPr lang="ru-RU" dirty="0" err="1" smtClean="0"/>
              <a:t>країнах</a:t>
            </a:r>
            <a:r>
              <a:rPr lang="ru-RU" dirty="0" smtClean="0"/>
              <a:t>, де </a:t>
            </a:r>
            <a:r>
              <a:rPr lang="ru-RU" dirty="0" err="1" smtClean="0"/>
              <a:t>панувала</a:t>
            </a:r>
            <a:r>
              <a:rPr lang="ru-RU" dirty="0" smtClean="0"/>
              <a:t> </a:t>
            </a:r>
            <a:r>
              <a:rPr lang="ru-RU" dirty="0" err="1" smtClean="0"/>
              <a:t>католицька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її </a:t>
            </a:r>
            <a:r>
              <a:rPr lang="ru-RU" dirty="0" err="1" smtClean="0"/>
              <a:t>егідою</a:t>
            </a:r>
            <a:r>
              <a:rPr lang="ru-RU" dirty="0" smtClean="0"/>
              <a:t> </a:t>
            </a:r>
            <a:r>
              <a:rPr lang="ru-RU" dirty="0" err="1" smtClean="0"/>
              <a:t>феодально-церковної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зберігалися</a:t>
            </a:r>
            <a:r>
              <a:rPr lang="ru-RU" dirty="0" smtClean="0"/>
              <a:t> в </a:t>
            </a:r>
            <a:r>
              <a:rPr lang="ru-RU" dirty="0" err="1" smtClean="0"/>
              <a:t>ідеології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 Готики. </a:t>
            </a:r>
            <a:r>
              <a:rPr lang="ru-RU" dirty="0" err="1" smtClean="0"/>
              <a:t>Готичний</a:t>
            </a:r>
            <a:r>
              <a:rPr lang="ru-RU" dirty="0" smtClean="0"/>
              <a:t> </a:t>
            </a:r>
            <a:r>
              <a:rPr lang="ru-RU" dirty="0" smtClean="0"/>
              <a:t>стиль,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художній</a:t>
            </a:r>
            <a:r>
              <a:rPr lang="ru-RU" dirty="0" smtClean="0"/>
              <a:t> стиль,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завершальним</a:t>
            </a:r>
            <a:r>
              <a:rPr lang="ru-RU" dirty="0" smtClean="0"/>
              <a:t> </a:t>
            </a:r>
            <a:r>
              <a:rPr lang="ru-RU" dirty="0" err="1" smtClean="0"/>
              <a:t>етапом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середньовічного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,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(</a:t>
            </a:r>
            <a:r>
              <a:rPr lang="ru-RU" dirty="0" err="1" smtClean="0"/>
              <a:t>між</a:t>
            </a:r>
            <a:r>
              <a:rPr lang="ru-RU" dirty="0" smtClean="0"/>
              <a:t> серединою ХІІ-</a:t>
            </a:r>
            <a:r>
              <a:rPr lang="en-US" dirty="0" smtClean="0"/>
              <a:t>XVI </a:t>
            </a:r>
            <a:r>
              <a:rPr lang="ru-RU" dirty="0" err="1" smtClean="0"/>
              <a:t>століть</a:t>
            </a:r>
            <a:r>
              <a:rPr lang="ru-RU" dirty="0" smtClean="0"/>
              <a:t>.) </a:t>
            </a:r>
            <a:r>
              <a:rPr lang="ru-RU" dirty="0" smtClean="0"/>
              <a:t>З </a:t>
            </a:r>
            <a:r>
              <a:rPr lang="ru-RU" dirty="0" smtClean="0"/>
              <a:t>початку </a:t>
            </a:r>
            <a:r>
              <a:rPr lang="en-US" dirty="0" smtClean="0"/>
              <a:t>XIX </a:t>
            </a:r>
            <a:r>
              <a:rPr lang="ru-RU" dirty="0" smtClean="0"/>
              <a:t>ст., коли для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en-US" dirty="0" smtClean="0"/>
              <a:t>X — XII </a:t>
            </a:r>
            <a:r>
              <a:rPr lang="ru-RU" dirty="0" smtClean="0"/>
              <a:t>ст.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прийнятий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романський</a:t>
            </a:r>
            <a:r>
              <a:rPr lang="ru-RU" dirty="0" smtClean="0"/>
              <a:t> стиль,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обмежені</a:t>
            </a:r>
            <a:r>
              <a:rPr lang="ru-RU" dirty="0" smtClean="0"/>
              <a:t> </a:t>
            </a:r>
            <a:r>
              <a:rPr lang="ru-RU" dirty="0" err="1" smtClean="0"/>
              <a:t>хронологічні</a:t>
            </a:r>
            <a:r>
              <a:rPr lang="ru-RU" dirty="0" smtClean="0"/>
              <a:t> рамки готики, у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виділили</a:t>
            </a:r>
            <a:r>
              <a:rPr lang="ru-RU" dirty="0" smtClean="0"/>
              <a:t> </a:t>
            </a:r>
            <a:r>
              <a:rPr lang="ru-RU" dirty="0" err="1" smtClean="0"/>
              <a:t>ранню</a:t>
            </a:r>
            <a:r>
              <a:rPr lang="ru-RU" dirty="0" smtClean="0"/>
              <a:t>, </a:t>
            </a:r>
            <a:r>
              <a:rPr lang="ru-RU" dirty="0" err="1" smtClean="0"/>
              <a:t>зрілу</a:t>
            </a:r>
            <a:r>
              <a:rPr lang="ru-RU" dirty="0" smtClean="0"/>
              <a:t> (</a:t>
            </a:r>
            <a:r>
              <a:rPr lang="ru-RU" dirty="0" err="1" smtClean="0"/>
              <a:t>високу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пізню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C:\Documents and Settings\Администратор\Рабочий стол\450px-Chartre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127786" cy="41703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928802"/>
            <a:ext cx="2668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Собор в </a:t>
            </a:r>
            <a:r>
              <a:rPr lang="ru-RU" dirty="0" err="1">
                <a:solidFill>
                  <a:schemeClr val="bg1"/>
                </a:solidFill>
              </a:rPr>
              <a:t>Шартрі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Франція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498080" cy="328614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Міські</a:t>
            </a:r>
            <a:r>
              <a:rPr lang="ru-RU" dirty="0" smtClean="0"/>
              <a:t> </a:t>
            </a:r>
            <a:r>
              <a:rPr lang="ru-RU" dirty="0" err="1" smtClean="0"/>
              <a:t>архітектурні</a:t>
            </a:r>
            <a:r>
              <a:rPr lang="ru-RU" dirty="0" smtClean="0"/>
              <a:t> </a:t>
            </a:r>
            <a:r>
              <a:rPr lang="ru-RU" dirty="0" err="1" smtClean="0"/>
              <a:t>ансамблі</a:t>
            </a:r>
            <a:r>
              <a:rPr lang="ru-RU" dirty="0" smtClean="0"/>
              <a:t> включали </a:t>
            </a:r>
            <a:r>
              <a:rPr lang="ru-RU" dirty="0" err="1" smtClean="0"/>
              <a:t>культові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світські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, </a:t>
            </a:r>
            <a:r>
              <a:rPr lang="ru-RU" dirty="0" err="1" smtClean="0"/>
              <a:t>зміцнення</a:t>
            </a:r>
            <a:r>
              <a:rPr lang="ru-RU" dirty="0" smtClean="0"/>
              <a:t>, мости, </a:t>
            </a:r>
            <a:r>
              <a:rPr lang="ru-RU" dirty="0" err="1" smtClean="0"/>
              <a:t>колодязі</a:t>
            </a:r>
            <a:r>
              <a:rPr lang="ru-RU" dirty="0" smtClean="0"/>
              <a:t>. Головна </a:t>
            </a:r>
            <a:r>
              <a:rPr lang="ru-RU" dirty="0" err="1" smtClean="0"/>
              <a:t>міська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часто </a:t>
            </a:r>
            <a:r>
              <a:rPr lang="ru-RU" dirty="0" err="1" smtClean="0"/>
              <a:t>оббудовувалася</a:t>
            </a:r>
            <a:r>
              <a:rPr lang="ru-RU" dirty="0" smtClean="0"/>
              <a:t> </a:t>
            </a:r>
            <a:r>
              <a:rPr lang="ru-RU" dirty="0" err="1" smtClean="0"/>
              <a:t>будинками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аркадами, </a:t>
            </a:r>
            <a:r>
              <a:rPr lang="ru-RU" dirty="0" err="1" smtClean="0"/>
              <a:t>торговельними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складськими</a:t>
            </a:r>
            <a:r>
              <a:rPr lang="ru-RU" dirty="0" smtClean="0"/>
              <a:t> </a:t>
            </a:r>
            <a:r>
              <a:rPr lang="ru-RU" dirty="0" err="1" smtClean="0"/>
              <a:t>приміщеннями</a:t>
            </a:r>
            <a:r>
              <a:rPr lang="ru-RU" dirty="0" smtClean="0"/>
              <a:t> в </a:t>
            </a:r>
            <a:r>
              <a:rPr lang="ru-RU" dirty="0" err="1" smtClean="0"/>
              <a:t>нижніх</a:t>
            </a:r>
            <a:r>
              <a:rPr lang="ru-RU" dirty="0" smtClean="0"/>
              <a:t> </a:t>
            </a:r>
            <a:r>
              <a:rPr lang="ru-RU" dirty="0" err="1" smtClean="0"/>
              <a:t>поверхах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розходилися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вулиці</a:t>
            </a:r>
            <a:r>
              <a:rPr lang="ru-RU" dirty="0" smtClean="0"/>
              <a:t>; </a:t>
            </a:r>
            <a:r>
              <a:rPr lang="ru-RU" dirty="0" err="1" smtClean="0"/>
              <a:t>вузькі</a:t>
            </a:r>
            <a:r>
              <a:rPr lang="ru-RU" dirty="0" smtClean="0"/>
              <a:t> </a:t>
            </a:r>
            <a:r>
              <a:rPr lang="ru-RU" dirty="0" err="1" smtClean="0"/>
              <a:t>фасади</a:t>
            </a:r>
            <a:r>
              <a:rPr lang="ru-RU" dirty="0" smtClean="0"/>
              <a:t> 2-, </a:t>
            </a:r>
            <a:r>
              <a:rPr lang="ru-RU" dirty="0" err="1" smtClean="0"/>
              <a:t>рідше</a:t>
            </a:r>
            <a:r>
              <a:rPr lang="ru-RU" dirty="0" smtClean="0"/>
              <a:t> 3-поверхових </a:t>
            </a:r>
            <a:r>
              <a:rPr lang="ru-RU" dirty="0" err="1" smtClean="0"/>
              <a:t>будинків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високими</a:t>
            </a:r>
            <a:r>
              <a:rPr lang="ru-RU" dirty="0" smtClean="0"/>
              <a:t>, фронтонами </a:t>
            </a:r>
            <a:r>
              <a:rPr lang="ru-RU" dirty="0" err="1" smtClean="0"/>
              <a:t>вибудовувалися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вулиць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набережних</a:t>
            </a:r>
            <a:r>
              <a:rPr lang="ru-RU" dirty="0" smtClean="0"/>
              <a:t>.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оточувалися</a:t>
            </a:r>
            <a:r>
              <a:rPr lang="ru-RU" dirty="0" smtClean="0"/>
              <a:t> </a:t>
            </a:r>
            <a:r>
              <a:rPr lang="ru-RU" dirty="0" err="1" smtClean="0"/>
              <a:t>могутніми</a:t>
            </a:r>
            <a:r>
              <a:rPr lang="ru-RU" dirty="0" smtClean="0"/>
              <a:t> </a:t>
            </a:r>
            <a:r>
              <a:rPr lang="ru-RU" dirty="0" err="1" smtClean="0"/>
              <a:t>стінами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прикрашеними</a:t>
            </a:r>
            <a:r>
              <a:rPr lang="ru-RU" dirty="0" smtClean="0"/>
              <a:t> </a:t>
            </a:r>
            <a:r>
              <a:rPr lang="ru-RU" dirty="0" err="1" smtClean="0"/>
              <a:t>проїзними</a:t>
            </a:r>
            <a:r>
              <a:rPr lang="ru-RU" dirty="0" smtClean="0"/>
              <a:t> вежами. Замки </a:t>
            </a:r>
            <a:r>
              <a:rPr lang="ru-RU" dirty="0" err="1" smtClean="0"/>
              <a:t>королів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феодалів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перетворювалися</a:t>
            </a:r>
            <a:r>
              <a:rPr lang="ru-RU" dirty="0" smtClean="0"/>
              <a:t> в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 </a:t>
            </a:r>
            <a:r>
              <a:rPr lang="ru-RU" dirty="0" err="1" smtClean="0"/>
              <a:t>фортечних</a:t>
            </a:r>
            <a:r>
              <a:rPr lang="ru-RU" dirty="0" smtClean="0"/>
              <a:t>, </a:t>
            </a:r>
            <a:r>
              <a:rPr lang="ru-RU" dirty="0" err="1" smtClean="0"/>
              <a:t>палацових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культових</a:t>
            </a:r>
            <a:r>
              <a:rPr lang="ru-RU" dirty="0" smtClean="0"/>
              <a:t> </a:t>
            </a:r>
            <a:r>
              <a:rPr lang="ru-RU" dirty="0" err="1" smtClean="0"/>
              <a:t>споруджень</a:t>
            </a:r>
            <a:r>
              <a:rPr lang="ru-RU" dirty="0" smtClean="0"/>
              <a:t>. </a:t>
            </a:r>
            <a:r>
              <a:rPr lang="ru-RU" dirty="0" err="1" smtClean="0"/>
              <a:t>Звичайно</a:t>
            </a:r>
            <a:r>
              <a:rPr lang="ru-RU" dirty="0" smtClean="0"/>
              <a:t> 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пануючи</a:t>
            </a:r>
            <a:r>
              <a:rPr lang="ru-RU" dirty="0" smtClean="0"/>
              <a:t> над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забудовою</a:t>
            </a:r>
            <a:r>
              <a:rPr lang="ru-RU" dirty="0" smtClean="0"/>
              <a:t>, </a:t>
            </a:r>
            <a:r>
              <a:rPr lang="ru-RU" dirty="0" err="1" smtClean="0"/>
              <a:t>знаходився</a:t>
            </a:r>
            <a:r>
              <a:rPr lang="ru-RU" dirty="0" smtClean="0"/>
              <a:t> замок або собор, який ставав </a:t>
            </a:r>
            <a:r>
              <a:rPr lang="ru-RU" dirty="0" err="1" smtClean="0"/>
              <a:t>осередком</a:t>
            </a:r>
            <a:r>
              <a:rPr lang="ru-RU" dirty="0" smtClean="0"/>
              <a:t> </a:t>
            </a:r>
            <a:r>
              <a:rPr lang="ru-RU" dirty="0" err="1" smtClean="0"/>
              <a:t>міського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Documents and Settings\Администратор\Рабочий стол\800px-Luftbild_Ulmer_Muen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810000"/>
            <a:ext cx="4064000" cy="304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3500438"/>
            <a:ext cx="1948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Ульмський</a:t>
            </a:r>
            <a:r>
              <a:rPr lang="ru-RU" dirty="0"/>
              <a:t> собор.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1430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Готичний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стиль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наприкінці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XIV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століття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500174"/>
            <a:ext cx="6786578" cy="535782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 </a:t>
            </a:r>
            <a:r>
              <a:rPr lang="en-US" dirty="0" smtClean="0"/>
              <a:t>XIV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бурхливий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стимулював</a:t>
            </a:r>
            <a:r>
              <a:rPr lang="ru-RU" dirty="0" smtClean="0"/>
              <a:t> </a:t>
            </a:r>
            <a:r>
              <a:rPr lang="ru-RU" dirty="0" err="1" smtClean="0"/>
              <a:t>демократизацію</a:t>
            </a:r>
            <a:r>
              <a:rPr lang="ru-RU" dirty="0" smtClean="0"/>
              <a:t> готики, її </a:t>
            </a:r>
            <a:r>
              <a:rPr lang="ru-RU" dirty="0" err="1" smtClean="0"/>
              <a:t>застосування</a:t>
            </a:r>
            <a:r>
              <a:rPr lang="ru-RU" dirty="0" smtClean="0"/>
              <a:t> в </a:t>
            </a:r>
            <a:r>
              <a:rPr lang="ru-RU" dirty="0" err="1" smtClean="0"/>
              <a:t>позакультовій</a:t>
            </a:r>
            <a:r>
              <a:rPr lang="ru-RU" dirty="0" smtClean="0"/>
              <a:t> </a:t>
            </a:r>
            <a:r>
              <a:rPr lang="ru-RU" dirty="0" err="1" smtClean="0"/>
              <a:t>архітектурі</a:t>
            </a:r>
            <a:r>
              <a:rPr lang="ru-RU" dirty="0" smtClean="0"/>
              <a:t>.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готичного</a:t>
            </a:r>
            <a:r>
              <a:rPr lang="ru-RU" dirty="0" smtClean="0"/>
              <a:t> стилю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предметах </a:t>
            </a:r>
            <a:r>
              <a:rPr lang="ru-RU" dirty="0" err="1" smtClean="0"/>
              <a:t>повсякденного</a:t>
            </a:r>
            <a:r>
              <a:rPr lang="ru-RU" dirty="0" smtClean="0"/>
              <a:t> </a:t>
            </a:r>
            <a:r>
              <a:rPr lang="ru-RU" dirty="0" err="1" smtClean="0"/>
              <a:t>вжитку</a:t>
            </a:r>
            <a:r>
              <a:rPr lang="ru-RU" dirty="0" smtClean="0"/>
              <a:t> (</a:t>
            </a:r>
            <a:r>
              <a:rPr lang="ru-RU" dirty="0" err="1" smtClean="0">
                <a:hlinkClick r:id="rId2" tooltip="Меблі"/>
              </a:rPr>
              <a:t>меблі</a:t>
            </a:r>
            <a:r>
              <a:rPr lang="ru-RU" dirty="0" smtClean="0"/>
              <a:t>).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оперує</a:t>
            </a:r>
            <a:r>
              <a:rPr lang="ru-RU" dirty="0" smtClean="0"/>
              <a:t> </a:t>
            </a:r>
            <a:r>
              <a:rPr lang="ru-RU" dirty="0" err="1" smtClean="0"/>
              <a:t>поняттями</a:t>
            </a:r>
            <a:r>
              <a:rPr lang="ru-RU" dirty="0" smtClean="0"/>
              <a:t> «</a:t>
            </a:r>
            <a:r>
              <a:rPr lang="ru-RU" dirty="0" err="1" smtClean="0"/>
              <a:t>англійська</a:t>
            </a:r>
            <a:r>
              <a:rPr lang="ru-RU" dirty="0" smtClean="0"/>
              <a:t>, </a:t>
            </a:r>
            <a:r>
              <a:rPr lang="ru-RU" dirty="0" err="1" smtClean="0"/>
              <a:t>французька</a:t>
            </a:r>
            <a:r>
              <a:rPr lang="ru-RU" dirty="0" smtClean="0"/>
              <a:t>, </a:t>
            </a:r>
            <a:r>
              <a:rPr lang="ru-RU" dirty="0" err="1" smtClean="0"/>
              <a:t>німецька</a:t>
            </a:r>
            <a:r>
              <a:rPr lang="ru-RU" dirty="0" smtClean="0"/>
              <a:t> готика».</a:t>
            </a:r>
          </a:p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подальшої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en-US" dirty="0" smtClean="0"/>
              <a:t>XIV </a:t>
            </a:r>
            <a:r>
              <a:rPr lang="ru-RU" dirty="0" smtClean="0"/>
              <a:t>ст.)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готики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неоднозначне</a:t>
            </a:r>
            <a:r>
              <a:rPr lang="ru-RU" dirty="0" smtClean="0"/>
              <a:t>. </a:t>
            </a:r>
            <a:r>
              <a:rPr lang="ru-RU" dirty="0" err="1" smtClean="0"/>
              <a:t>Приблизно</a:t>
            </a:r>
            <a:r>
              <a:rPr lang="ru-RU" dirty="0" smtClean="0"/>
              <a:t> до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en-US" dirty="0" smtClean="0"/>
              <a:t>XVIII </a:t>
            </a:r>
            <a:r>
              <a:rPr lang="ru-RU" dirty="0" err="1" smtClean="0"/>
              <a:t>століття</a:t>
            </a:r>
            <a:r>
              <a:rPr lang="ru-RU" dirty="0" smtClean="0"/>
              <a:t> готика </a:t>
            </a:r>
            <a:r>
              <a:rPr lang="ru-RU" dirty="0" err="1" smtClean="0"/>
              <a:t>асоціювалася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«</a:t>
            </a:r>
            <a:r>
              <a:rPr lang="ru-RU" dirty="0" err="1" smtClean="0"/>
              <a:t>варварським</a:t>
            </a:r>
            <a:r>
              <a:rPr lang="ru-RU" dirty="0" smtClean="0"/>
              <a:t> </a:t>
            </a:r>
            <a:r>
              <a:rPr lang="ru-RU" dirty="0" err="1" smtClean="0"/>
              <a:t>мистецтвом</a:t>
            </a:r>
            <a:r>
              <a:rPr lang="ru-RU" dirty="0" smtClean="0"/>
              <a:t>», </a:t>
            </a:r>
            <a:r>
              <a:rPr lang="ru-RU" dirty="0" err="1" smtClean="0"/>
              <a:t>сприймалася</a:t>
            </a:r>
            <a:r>
              <a:rPr lang="ru-RU" dirty="0" smtClean="0"/>
              <a:t> як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смаку, </a:t>
            </a:r>
            <a:r>
              <a:rPr lang="ru-RU" dirty="0" err="1" smtClean="0"/>
              <a:t>симетрії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пропорцій</a:t>
            </a:r>
            <a:r>
              <a:rPr lang="ru-RU" dirty="0" smtClean="0"/>
              <a:t>. </a:t>
            </a:r>
            <a:r>
              <a:rPr lang="ru-RU" dirty="0" err="1" smtClean="0"/>
              <a:t>Вважалося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готичне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принижує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,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страху та </a:t>
            </a:r>
            <a:r>
              <a:rPr lang="ru-RU" dirty="0" err="1" smtClean="0"/>
              <a:t>приреченості</a:t>
            </a:r>
            <a:r>
              <a:rPr lang="ru-RU" dirty="0" smtClean="0"/>
              <a:t>. Приязнь у </a:t>
            </a:r>
            <a:r>
              <a:rPr lang="ru-RU" dirty="0" err="1" smtClean="0"/>
              <a:t>сприйнятті</a:t>
            </a:r>
            <a:r>
              <a:rPr lang="ru-RU" dirty="0" smtClean="0"/>
              <a:t> готики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ідеологією</a:t>
            </a:r>
            <a:r>
              <a:rPr lang="ru-RU" dirty="0" smtClean="0"/>
              <a:t> </a:t>
            </a:r>
            <a:r>
              <a:rPr lang="ru-RU" dirty="0" err="1" smtClean="0"/>
              <a:t>німецького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французького</a:t>
            </a:r>
            <a:r>
              <a:rPr lang="ru-RU" dirty="0" smtClean="0"/>
              <a:t> романтизму, які наново «</a:t>
            </a:r>
            <a:r>
              <a:rPr lang="ru-RU" dirty="0" err="1" smtClean="0"/>
              <a:t>відкрили</a:t>
            </a:r>
            <a:r>
              <a:rPr lang="ru-RU" dirty="0" smtClean="0"/>
              <a:t>» </a:t>
            </a:r>
            <a:r>
              <a:rPr lang="ru-RU" dirty="0" err="1" smtClean="0"/>
              <a:t>цей</a:t>
            </a:r>
            <a:r>
              <a:rPr lang="ru-RU" dirty="0" smtClean="0"/>
              <a:t> стиль, </a:t>
            </a:r>
            <a:r>
              <a:rPr lang="ru-RU" dirty="0" err="1" smtClean="0"/>
              <a:t>наголосивши</a:t>
            </a:r>
            <a:r>
              <a:rPr lang="ru-RU" dirty="0" smtClean="0"/>
              <a:t> на її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 smtClean="0"/>
              <a:t>пробуджувати</a:t>
            </a:r>
            <a:r>
              <a:rPr lang="ru-RU" dirty="0" smtClean="0"/>
              <a:t> в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піднесеного</a:t>
            </a:r>
            <a:r>
              <a:rPr lang="ru-RU" dirty="0" smtClean="0"/>
              <a:t>, </a:t>
            </a:r>
            <a:r>
              <a:rPr lang="ru-RU" dirty="0" err="1" smtClean="0"/>
              <a:t>величного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. </a:t>
            </a:r>
            <a:r>
              <a:rPr lang="ru-RU" dirty="0" err="1" smtClean="0"/>
              <a:t>Значення</a:t>
            </a:r>
            <a:r>
              <a:rPr lang="ru-RU" dirty="0" smtClean="0"/>
              <a:t> готики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підкреслено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19-20 </a:t>
            </a:r>
            <a:r>
              <a:rPr lang="ru-RU" dirty="0" err="1" smtClean="0"/>
              <a:t>століттях</a:t>
            </a:r>
            <a:r>
              <a:rPr lang="ru-RU" dirty="0" smtClean="0"/>
              <a:t> </a:t>
            </a:r>
            <a:r>
              <a:rPr lang="ru-RU" dirty="0" err="1" smtClean="0"/>
              <a:t>появою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Неоготика"/>
              </a:rPr>
              <a:t>неоготичних</a:t>
            </a:r>
            <a:r>
              <a:rPr lang="ru-RU" dirty="0" smtClean="0">
                <a:hlinkClick r:id="rId3" tooltip="Неоготика"/>
              </a:rPr>
              <a:t> </a:t>
            </a:r>
            <a:r>
              <a:rPr lang="ru-RU" dirty="0" err="1" smtClean="0">
                <a:hlinkClick r:id="rId3" tooltip="Неоготика"/>
              </a:rPr>
              <a:t>тенденцій</a:t>
            </a:r>
            <a:r>
              <a:rPr lang="ru-RU" dirty="0" smtClean="0"/>
              <a:t> у </a:t>
            </a: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(неоготика </a:t>
            </a:r>
            <a:r>
              <a:rPr lang="ru-RU" dirty="0" err="1" smtClean="0"/>
              <a:t>Чехії</a:t>
            </a:r>
            <a:r>
              <a:rPr lang="ru-RU" dirty="0" smtClean="0"/>
              <a:t>,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Англії</a:t>
            </a:r>
            <a:r>
              <a:rPr lang="ru-RU" dirty="0" smtClean="0"/>
              <a:t>, </a:t>
            </a:r>
            <a:r>
              <a:rPr lang="ru-RU" dirty="0" err="1" smtClean="0"/>
              <a:t>Угорщини</a:t>
            </a:r>
            <a:r>
              <a:rPr lang="ru-RU" dirty="0" smtClean="0"/>
              <a:t>, </a:t>
            </a:r>
            <a:r>
              <a:rPr lang="ru-RU" dirty="0" err="1" smtClean="0"/>
              <a:t>Польщі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C:\Documents and Settings\Администратор\Рабочий стол\800px-Avignon,_Palais_des_Papes_depuis_Tour_Philippe_le_Bel_by_JM_Rosi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2728212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28736"/>
            <a:ext cx="2643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Авіньон</a:t>
            </a:r>
            <a:r>
              <a:rPr lang="ru-RU" dirty="0"/>
              <a:t>, </a:t>
            </a:r>
            <a:r>
              <a:rPr lang="ru-RU" dirty="0" err="1"/>
              <a:t>готична</a:t>
            </a:r>
            <a:r>
              <a:rPr lang="ru-RU" dirty="0"/>
              <a:t> </a:t>
            </a:r>
            <a:r>
              <a:rPr lang="ru-RU" dirty="0" err="1"/>
              <a:t>резиденція</a:t>
            </a:r>
            <a:r>
              <a:rPr lang="ru-RU" dirty="0"/>
              <a:t> </a:t>
            </a:r>
            <a:r>
              <a:rPr lang="ru-RU" dirty="0" err="1"/>
              <a:t>папи</a:t>
            </a:r>
            <a:r>
              <a:rPr lang="ru-RU" dirty="0"/>
              <a:t> </a:t>
            </a:r>
            <a:r>
              <a:rPr lang="ru-RU" dirty="0" err="1"/>
              <a:t>римського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4752"/>
            <a:ext cx="9144000" cy="31432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пізньоготичній</a:t>
            </a:r>
            <a:r>
              <a:rPr lang="ru-RU" dirty="0" smtClean="0"/>
              <a:t> </a:t>
            </a:r>
            <a:r>
              <a:rPr lang="ru-RU" dirty="0" err="1" smtClean="0"/>
              <a:t>німецькій</a:t>
            </a:r>
            <a:r>
              <a:rPr lang="ru-RU" dirty="0" smtClean="0"/>
              <a:t> </a:t>
            </a:r>
            <a:r>
              <a:rPr lang="ru-RU" dirty="0" err="1" smtClean="0"/>
              <a:t>скульптурі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патетики,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манірність</a:t>
            </a:r>
            <a:r>
              <a:rPr lang="ru-RU" dirty="0" smtClean="0"/>
              <a:t>, </a:t>
            </a:r>
            <a:r>
              <a:rPr lang="ru-RU" dirty="0" err="1" smtClean="0"/>
              <a:t>претензійність</a:t>
            </a:r>
            <a:r>
              <a:rPr lang="ru-RU" dirty="0" smtClean="0"/>
              <a:t>, </a:t>
            </a:r>
            <a:r>
              <a:rPr lang="ru-RU" dirty="0" err="1" smtClean="0"/>
              <a:t>надмірна</a:t>
            </a:r>
            <a:r>
              <a:rPr lang="ru-RU" dirty="0" smtClean="0"/>
              <a:t> </a:t>
            </a:r>
            <a:r>
              <a:rPr lang="ru-RU" dirty="0" err="1" smtClean="0"/>
              <a:t>витонченість</a:t>
            </a:r>
            <a:r>
              <a:rPr lang="ru-RU" dirty="0" smtClean="0"/>
              <a:t>,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релігійної</a:t>
            </a:r>
            <a:r>
              <a:rPr lang="ru-RU" dirty="0" smtClean="0"/>
              <a:t> </a:t>
            </a:r>
            <a:r>
              <a:rPr lang="ru-RU" dirty="0" err="1" smtClean="0"/>
              <a:t>екзальтації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жорстокою</a:t>
            </a:r>
            <a:r>
              <a:rPr lang="ru-RU" dirty="0" smtClean="0"/>
              <a:t> </a:t>
            </a:r>
            <a:r>
              <a:rPr lang="ru-RU" dirty="0" err="1" smtClean="0"/>
              <a:t>натуралістичністю</a:t>
            </a:r>
            <a:r>
              <a:rPr lang="ru-RU" dirty="0" smtClean="0"/>
              <a:t> (</a:t>
            </a:r>
            <a:r>
              <a:rPr lang="ru-RU" dirty="0" err="1" smtClean="0"/>
              <a:t>дерев'яні</a:t>
            </a:r>
            <a:r>
              <a:rPr lang="ru-RU" dirty="0" smtClean="0"/>
              <a:t> </a:t>
            </a:r>
            <a:r>
              <a:rPr lang="ru-RU" dirty="0" err="1" smtClean="0"/>
              <a:t>скульптури</a:t>
            </a:r>
            <a:r>
              <a:rPr lang="ru-RU" dirty="0" smtClean="0"/>
              <a:t> «</a:t>
            </a:r>
            <a:r>
              <a:rPr lang="ru-RU" dirty="0" err="1" smtClean="0"/>
              <a:t>Розп'ятий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Оплакуваний</a:t>
            </a:r>
            <a:r>
              <a:rPr lang="ru-RU" dirty="0" smtClean="0"/>
              <a:t>»). Культура </a:t>
            </a:r>
            <a:r>
              <a:rPr lang="ru-RU" dirty="0" err="1" smtClean="0"/>
              <a:t>середньовіччя</a:t>
            </a:r>
            <a:r>
              <a:rPr lang="ru-RU" dirty="0" smtClean="0"/>
              <a:t>, яка </a:t>
            </a:r>
            <a:r>
              <a:rPr lang="ru-RU" dirty="0" err="1" smtClean="0"/>
              <a:t>існувала</a:t>
            </a:r>
            <a:r>
              <a:rPr lang="ru-RU" dirty="0" smtClean="0"/>
              <a:t> </a:t>
            </a:r>
            <a:r>
              <a:rPr lang="ru-RU" dirty="0" err="1" smtClean="0"/>
              <a:t>тисячоліття</a:t>
            </a:r>
            <a:r>
              <a:rPr lang="ru-RU" dirty="0" smtClean="0"/>
              <a:t>, </a:t>
            </a:r>
            <a:r>
              <a:rPr lang="ru-RU" dirty="0" err="1" smtClean="0"/>
              <a:t>висунула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коло </a:t>
            </a:r>
            <a:r>
              <a:rPr lang="ru-RU" dirty="0" err="1" smtClean="0"/>
              <a:t>ідей</a:t>
            </a:r>
            <a:r>
              <a:rPr lang="ru-RU" dirty="0" smtClean="0"/>
              <a:t> та </a:t>
            </a:r>
            <a:r>
              <a:rPr lang="ru-RU" dirty="0" err="1" smtClean="0"/>
              <a:t>образів</a:t>
            </a:r>
            <a:r>
              <a:rPr lang="ru-RU" dirty="0" smtClean="0"/>
              <a:t>,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естетичні</a:t>
            </a:r>
            <a:r>
              <a:rPr lang="ru-RU" dirty="0" smtClean="0"/>
              <a:t> </a:t>
            </a:r>
            <a:r>
              <a:rPr lang="ru-RU" dirty="0" err="1" smtClean="0"/>
              <a:t>ідеали</a:t>
            </a:r>
            <a:r>
              <a:rPr lang="ru-RU" dirty="0" smtClean="0"/>
              <a:t>,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прийоми</a:t>
            </a:r>
            <a:r>
              <a:rPr lang="ru-RU" dirty="0" smtClean="0"/>
              <a:t>. </a:t>
            </a:r>
            <a:r>
              <a:rPr lang="ru-RU" dirty="0" err="1" smtClean="0"/>
              <a:t>Надихаючись</a:t>
            </a:r>
            <a:r>
              <a:rPr lang="ru-RU" dirty="0" smtClean="0"/>
              <a:t> духом </a:t>
            </a:r>
            <a:r>
              <a:rPr lang="ru-RU" dirty="0" err="1" smtClean="0"/>
              <a:t>християнства</a:t>
            </a:r>
            <a:r>
              <a:rPr lang="ru-RU" dirty="0" smtClean="0"/>
              <a:t>,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часу </a:t>
            </a:r>
            <a:r>
              <a:rPr lang="ru-RU" dirty="0" err="1" smtClean="0"/>
              <a:t>глибоко</a:t>
            </a:r>
            <a:r>
              <a:rPr lang="ru-RU" dirty="0" smtClean="0"/>
              <a:t> проникло у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Інтерес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 до </a:t>
            </a:r>
            <a:r>
              <a:rPr lang="ru-RU" dirty="0" err="1" smtClean="0"/>
              <a:t>духовності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величезним</a:t>
            </a:r>
            <a:r>
              <a:rPr lang="ru-RU" dirty="0" smtClean="0"/>
              <a:t>. </a:t>
            </a:r>
            <a:r>
              <a:rPr lang="ru-RU" dirty="0" err="1" smtClean="0"/>
              <a:t>Мислителі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художники </a:t>
            </a:r>
            <a:r>
              <a:rPr lang="ru-RU" dirty="0" err="1" smtClean="0"/>
              <a:t>цієї</a:t>
            </a:r>
            <a:r>
              <a:rPr lang="ru-RU" dirty="0" smtClean="0"/>
              <a:t> пори так само,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античності</a:t>
            </a:r>
            <a:r>
              <a:rPr lang="ru-RU" dirty="0" smtClean="0"/>
              <a:t>, </a:t>
            </a:r>
            <a:r>
              <a:rPr lang="ru-RU" dirty="0" err="1" smtClean="0"/>
              <a:t>прагнули</a:t>
            </a:r>
            <a:r>
              <a:rPr lang="ru-RU" dirty="0" smtClean="0"/>
              <a:t> </a:t>
            </a:r>
            <a:r>
              <a:rPr lang="ru-RU" dirty="0" err="1" smtClean="0"/>
              <a:t>гармонії</a:t>
            </a:r>
            <a:r>
              <a:rPr lang="ru-RU" dirty="0" smtClean="0"/>
              <a:t>, </a:t>
            </a:r>
            <a:r>
              <a:rPr lang="ru-RU" dirty="0" err="1" smtClean="0"/>
              <a:t>міркували</a:t>
            </a:r>
            <a:r>
              <a:rPr lang="ru-RU" dirty="0" smtClean="0"/>
              <a:t> про </a:t>
            </a:r>
            <a:r>
              <a:rPr lang="ru-RU" dirty="0" err="1" smtClean="0"/>
              <a:t>розумне</a:t>
            </a:r>
            <a:r>
              <a:rPr lang="ru-RU" dirty="0" smtClean="0"/>
              <a:t> </a:t>
            </a:r>
            <a:r>
              <a:rPr lang="ru-RU" dirty="0" err="1" smtClean="0"/>
              <a:t>влаштування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Але </a:t>
            </a:r>
            <a:r>
              <a:rPr lang="ru-RU" dirty="0" err="1" smtClean="0"/>
              <a:t>виражали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специфічно</a:t>
            </a:r>
            <a:r>
              <a:rPr lang="ru-RU" dirty="0" smtClean="0"/>
              <a:t>, </a:t>
            </a:r>
            <a:r>
              <a:rPr lang="ru-RU" dirty="0" err="1" smtClean="0"/>
              <a:t>абстрактнішою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Documents and Settings\Администратор\Рабочий стол\373px-Laon,_Cathédrale_Notre-Dame_PM_14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2214578" cy="27272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214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Кафедральний</a:t>
            </a:r>
            <a:r>
              <a:rPr lang="ru-RU" dirty="0" smtClean="0"/>
              <a:t> </a:t>
            </a:r>
            <a:r>
              <a:rPr lang="ru-RU" dirty="0"/>
              <a:t>собор </a:t>
            </a:r>
            <a:r>
              <a:rPr lang="ru-RU" dirty="0" err="1"/>
              <a:t>міста</a:t>
            </a:r>
            <a:r>
              <a:rPr lang="ru-RU" dirty="0"/>
              <a:t> </a:t>
            </a:r>
            <a:r>
              <a:rPr lang="ru-RU" dirty="0" smtClean="0">
                <a:hlinkClick r:id="rId3" tooltip="Лан"/>
              </a:rPr>
              <a:t>Лан</a:t>
            </a:r>
            <a:endParaRPr lang="ru-RU" dirty="0"/>
          </a:p>
        </p:txBody>
      </p:sp>
      <p:pic>
        <p:nvPicPr>
          <p:cNvPr id="6148" name="Picture 4" descr="C:\Documents and Settings\Администратор\Рабочий стол\491px-Cathédrale_Saint_Je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928670"/>
            <a:ext cx="2139954" cy="271464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71670" y="-142900"/>
            <a:ext cx="4997750" cy="1071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Пізня</a:t>
            </a:r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готика</a:t>
            </a:r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 err="1">
                <a:hlinkClick r:id="rId5" tooltip="Кафедральний собор Івана Хрестителя в Ліоні"/>
              </a:rPr>
              <a:t>Кафедральний</a:t>
            </a:r>
            <a:r>
              <a:rPr lang="ru-RU" u="sng" dirty="0">
                <a:hlinkClick r:id="rId5" tooltip="Кафедральний собор Івана Хрестителя в Ліоні"/>
              </a:rPr>
              <a:t> собор </a:t>
            </a:r>
            <a:r>
              <a:rPr lang="ru-RU" u="sng" dirty="0" err="1">
                <a:hlinkClick r:id="rId5" tooltip="Кафедральний собор Івана Хрестителя в Ліоні"/>
              </a:rPr>
              <a:t>Івана</a:t>
            </a:r>
            <a:r>
              <a:rPr lang="ru-RU" u="sng" dirty="0">
                <a:hlinkClick r:id="rId5" tooltip="Кафедральний собор Івана Хрестителя в Ліоні"/>
              </a:rPr>
              <a:t> </a:t>
            </a:r>
            <a:r>
              <a:rPr lang="ru-RU" u="sng" dirty="0" err="1">
                <a:hlinkClick r:id="rId5" tooltip="Кафедральний собор Івана Хрестителя в Ліоні"/>
              </a:rPr>
              <a:t>Хрестителя</a:t>
            </a:r>
            <a:r>
              <a:rPr lang="ru-RU" u="sng" dirty="0">
                <a:hlinkClick r:id="rId5" tooltip="Кафедральний собор Івана Хрестителя в Ліоні"/>
              </a:rPr>
              <a:t> в </a:t>
            </a:r>
            <a:r>
              <a:rPr lang="ru-RU" u="sng" dirty="0" err="1">
                <a:hlinkClick r:id="rId5" tooltip="Кафедральний собор Івана Хрестителя в Ліоні"/>
              </a:rPr>
              <a:t>Ліоні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6712262" cy="1143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</a:t>
            </a:r>
            <a:r>
              <a:rPr lang="uk-UA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їнська</a:t>
            </a:r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готика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447800"/>
            <a:ext cx="6357950" cy="54102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культових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</a:t>
            </a:r>
            <a:r>
              <a:rPr lang="ru-RU" dirty="0" err="1" smtClean="0"/>
              <a:t>переважали</a:t>
            </a:r>
            <a:r>
              <a:rPr lang="ru-RU" dirty="0" smtClean="0"/>
              <a:t> </a:t>
            </a:r>
            <a:r>
              <a:rPr lang="ru-RU" dirty="0" err="1" smtClean="0"/>
              <a:t>католицькі</a:t>
            </a:r>
            <a:r>
              <a:rPr lang="ru-RU" dirty="0" smtClean="0"/>
              <a:t> </a:t>
            </a:r>
            <a:r>
              <a:rPr lang="ru-RU" dirty="0" err="1" smtClean="0"/>
              <a:t>костели</a:t>
            </a:r>
            <a:r>
              <a:rPr lang="ru-RU" dirty="0" smtClean="0"/>
              <a:t>. </a:t>
            </a:r>
            <a:r>
              <a:rPr lang="ru-RU" dirty="0" err="1" smtClean="0"/>
              <a:t>Вирішальну</a:t>
            </a:r>
            <a:r>
              <a:rPr lang="ru-RU" dirty="0" smtClean="0"/>
              <a:t> роль у </a:t>
            </a:r>
            <a:r>
              <a:rPr lang="ru-RU" dirty="0" err="1" smtClean="0"/>
              <a:t>формуванні</a:t>
            </a:r>
            <a:r>
              <a:rPr lang="ru-RU" dirty="0" smtClean="0"/>
              <a:t> нового стилю </a:t>
            </a:r>
            <a:r>
              <a:rPr lang="ru-RU" dirty="0" err="1" smtClean="0"/>
              <a:t>відіграв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Архікафедральна базиліка Успіння Пресвятої Діви Марії"/>
              </a:rPr>
              <a:t>Львівський</a:t>
            </a:r>
            <a:r>
              <a:rPr lang="ru-RU" dirty="0" smtClean="0">
                <a:hlinkClick r:id="rId2" tooltip="Архікафедральна базиліка Успіння Пресвятої Діви Марії"/>
              </a:rPr>
              <a:t> </a:t>
            </a:r>
            <a:r>
              <a:rPr lang="ru-RU" dirty="0" err="1" smtClean="0">
                <a:hlinkClick r:id="rId2" tooltip="Архікафедральна базиліка Успіння Пресвятої Діви Марії"/>
              </a:rPr>
              <a:t>кафедральний</a:t>
            </a:r>
            <a:r>
              <a:rPr lang="ru-RU" dirty="0" smtClean="0">
                <a:hlinkClick r:id="rId2" tooltip="Архікафедральна базиліка Успіння Пресвятої Діви Марії"/>
              </a:rPr>
              <a:t> костел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будівничих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храму </a:t>
            </a:r>
            <a:r>
              <a:rPr lang="ru-RU" dirty="0" err="1" smtClean="0"/>
              <a:t>відомі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Нічко з Троппау"/>
              </a:rPr>
              <a:t>Нічко</a:t>
            </a:r>
            <a:r>
              <a:rPr lang="ru-RU" dirty="0" smtClean="0"/>
              <a:t>, </a:t>
            </a:r>
            <a:r>
              <a:rPr lang="ru-RU" dirty="0" err="1" smtClean="0"/>
              <a:t>Йоахім</a:t>
            </a:r>
            <a:r>
              <a:rPr lang="ru-RU" dirty="0" smtClean="0"/>
              <a:t> Гром, </a:t>
            </a:r>
            <a:r>
              <a:rPr lang="ru-RU" dirty="0" err="1" smtClean="0"/>
              <a:t>Амброзій</a:t>
            </a:r>
            <a:r>
              <a:rPr lang="ru-RU" dirty="0" smtClean="0"/>
              <a:t> </a:t>
            </a:r>
            <a:r>
              <a:rPr lang="ru-RU" dirty="0" err="1" smtClean="0"/>
              <a:t>Рабіш</a:t>
            </a:r>
            <a:r>
              <a:rPr lang="ru-RU" dirty="0" smtClean="0"/>
              <a:t>;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найтурботливіших</a:t>
            </a:r>
            <a:r>
              <a:rPr lang="ru-RU" dirty="0" smtClean="0"/>
              <a:t> </a:t>
            </a:r>
            <a:r>
              <a:rPr lang="ru-RU" dirty="0" err="1" smtClean="0"/>
              <a:t>опікунів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 в </a:t>
            </a:r>
            <a:r>
              <a:rPr lang="ru-RU" dirty="0" err="1" smtClean="0"/>
              <a:t>міських</a:t>
            </a:r>
            <a:r>
              <a:rPr lang="ru-RU" dirty="0" smtClean="0"/>
              <a:t> актах названо </a:t>
            </a:r>
            <a:r>
              <a:rPr lang="ru-RU" dirty="0" smtClean="0">
                <a:hlinkClick r:id="rId4" tooltip="Петро Штехер"/>
              </a:rPr>
              <a:t>Петра </a:t>
            </a:r>
            <a:r>
              <a:rPr lang="ru-RU" dirty="0" err="1" smtClean="0">
                <a:hlinkClick r:id="rId4" tooltip="Петро Штехер"/>
              </a:rPr>
              <a:t>Штехера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Об'ємну</a:t>
            </a:r>
            <a:r>
              <a:rPr lang="ru-RU" dirty="0" smtClean="0"/>
              <a:t> </a:t>
            </a:r>
            <a:r>
              <a:rPr lang="ru-RU" dirty="0" err="1" smtClean="0"/>
              <a:t>композицію</a:t>
            </a:r>
            <a:r>
              <a:rPr lang="ru-RU" dirty="0" smtClean="0"/>
              <a:t> костелу </a:t>
            </a:r>
            <a:r>
              <a:rPr lang="ru-RU" dirty="0" err="1" smtClean="0"/>
              <a:t>витворено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двом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складовим</a:t>
            </a:r>
            <a:r>
              <a:rPr lang="ru-RU" dirty="0" smtClean="0"/>
              <a:t>: </a:t>
            </a:r>
            <a:r>
              <a:rPr lang="ru-RU" dirty="0" err="1" smtClean="0"/>
              <a:t>пресбітеріуму</a:t>
            </a:r>
            <a:r>
              <a:rPr lang="ru-RU" dirty="0" smtClean="0"/>
              <a:t> (</a:t>
            </a:r>
            <a:r>
              <a:rPr lang="ru-RU" dirty="0" err="1" smtClean="0"/>
              <a:t>вівтарній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) та корпусу </a:t>
            </a:r>
            <a:r>
              <a:rPr lang="ru-RU" dirty="0" err="1" smtClean="0"/>
              <a:t>нав</a:t>
            </a:r>
            <a:r>
              <a:rPr lang="ru-RU" dirty="0" smtClean="0"/>
              <a:t> (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молитовній</a:t>
            </a:r>
            <a:r>
              <a:rPr lang="ru-RU" dirty="0" smtClean="0"/>
              <a:t> </a:t>
            </a:r>
            <a:r>
              <a:rPr lang="ru-RU" dirty="0" err="1" smtClean="0"/>
              <a:t>залі</a:t>
            </a:r>
            <a:r>
              <a:rPr lang="ru-RU" dirty="0" smtClean="0"/>
              <a:t>).</a:t>
            </a:r>
            <a:endParaRPr lang="ru-RU" dirty="0" smtClean="0"/>
          </a:p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збереглись</a:t>
            </a:r>
            <a:r>
              <a:rPr lang="ru-RU" dirty="0" smtClean="0"/>
              <a:t> </a:t>
            </a:r>
            <a:r>
              <a:rPr lang="ru-RU" dirty="0" err="1" smtClean="0"/>
              <a:t>готичні</a:t>
            </a:r>
            <a:r>
              <a:rPr lang="ru-RU" dirty="0" smtClean="0"/>
              <a:t> </a:t>
            </a:r>
            <a:r>
              <a:rPr lang="ru-RU" dirty="0" err="1" smtClean="0"/>
              <a:t>костели</a:t>
            </a:r>
            <a:r>
              <a:rPr lang="ru-RU" dirty="0" smtClean="0"/>
              <a:t> у </a:t>
            </a:r>
            <a:r>
              <a:rPr lang="ru-RU" dirty="0" err="1" smtClean="0">
                <a:hlinkClick r:id="rId5" tooltip="Скелівка (Старосамбірський район)"/>
              </a:rPr>
              <a:t>Скелівці</a:t>
            </a:r>
            <a:r>
              <a:rPr lang="ru-RU" dirty="0" smtClean="0"/>
              <a:t> (</a:t>
            </a:r>
            <a:r>
              <a:rPr lang="en-US" dirty="0" smtClean="0"/>
              <a:t>XV—XVI </a:t>
            </a:r>
            <a:r>
              <a:rPr lang="ru-RU" dirty="0" smtClean="0"/>
              <a:t>ст.), </a:t>
            </a:r>
            <a:r>
              <a:rPr lang="ru-RU" dirty="0" smtClean="0">
                <a:hlinkClick r:id="rId6" tooltip="Нове Місто (Старосамбірський район)"/>
              </a:rPr>
              <a:t>Новому </a:t>
            </a:r>
            <a:r>
              <a:rPr lang="ru-RU" dirty="0" err="1" smtClean="0">
                <a:hlinkClick r:id="rId6" tooltip="Нове Місто (Старосамбірський район)"/>
              </a:rPr>
              <a:t>місті</a:t>
            </a:r>
            <a:r>
              <a:rPr lang="ru-RU" dirty="0" smtClean="0"/>
              <a:t> (1463—1512), </a:t>
            </a:r>
            <a:r>
              <a:rPr lang="ru-RU" dirty="0" err="1" smtClean="0">
                <a:hlinkClick r:id="rId7" tooltip="Дрогобич"/>
              </a:rPr>
              <a:t>Дрогобичі</a:t>
            </a:r>
            <a:r>
              <a:rPr lang="ru-RU" dirty="0" smtClean="0"/>
              <a:t> (</a:t>
            </a:r>
            <a:r>
              <a:rPr lang="en-US" dirty="0" smtClean="0"/>
              <a:t>XIV—XVI </a:t>
            </a:r>
            <a:r>
              <a:rPr lang="ru-RU" dirty="0" smtClean="0"/>
              <a:t>ст</a:t>
            </a:r>
            <a:r>
              <a:rPr lang="ru-RU" dirty="0" smtClean="0"/>
              <a:t>.). </a:t>
            </a:r>
            <a:r>
              <a:rPr lang="ru-RU" dirty="0" smtClean="0"/>
              <a:t>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звели</a:t>
            </a:r>
            <a:r>
              <a:rPr lang="ru-RU" dirty="0" smtClean="0"/>
              <a:t> 1538 </a:t>
            </a:r>
            <a:r>
              <a:rPr lang="ru-RU" dirty="0" err="1" smtClean="0"/>
              <a:t>готичний</a:t>
            </a:r>
            <a:r>
              <a:rPr lang="ru-RU" dirty="0" smtClean="0"/>
              <a:t> костел св. </a:t>
            </a:r>
            <a:r>
              <a:rPr lang="ru-RU" dirty="0" err="1" smtClean="0"/>
              <a:t>Миколая</a:t>
            </a:r>
            <a:r>
              <a:rPr lang="ru-RU" dirty="0" smtClean="0"/>
              <a:t> у </a:t>
            </a:r>
            <a:r>
              <a:rPr lang="ru-RU" dirty="0" err="1" smtClean="0">
                <a:hlinkClick r:id="rId8" tooltip="Куликів (смт)"/>
              </a:rPr>
              <a:t>Куликові</a:t>
            </a:r>
            <a:r>
              <a:rPr lang="ru-RU" dirty="0" smtClean="0"/>
              <a:t> </a:t>
            </a:r>
            <a:r>
              <a:rPr lang="ru-RU" dirty="0" err="1" smtClean="0"/>
              <a:t>та</a:t>
            </a:r>
            <a:r>
              <a:rPr lang="ru-RU" dirty="0" err="1" smtClean="0">
                <a:hlinkClick r:id="rId9" tooltip="Мостиська"/>
              </a:rPr>
              <a:t>Мостиськах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Хоча </a:t>
            </a:r>
            <a:r>
              <a:rPr lang="ru-RU" dirty="0" err="1" smtClean="0"/>
              <a:t>готичні</a:t>
            </a:r>
            <a:r>
              <a:rPr lang="ru-RU" dirty="0" smtClean="0"/>
              <a:t> </a:t>
            </a:r>
            <a:r>
              <a:rPr lang="ru-RU" dirty="0" err="1" smtClean="0"/>
              <a:t>храми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будувались</a:t>
            </a:r>
            <a:r>
              <a:rPr lang="ru-RU" dirty="0" smtClean="0"/>
              <a:t> католиками,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вплинуло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храмобудування</a:t>
            </a:r>
            <a:r>
              <a:rPr lang="ru-RU" dirty="0" smtClean="0"/>
              <a:t> того часу. </a:t>
            </a:r>
            <a:r>
              <a:rPr lang="ru-RU" dirty="0" err="1" smtClean="0"/>
              <a:t>Готичні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 err="1" smtClean="0"/>
              <a:t>притаманні</a:t>
            </a:r>
            <a:r>
              <a:rPr lang="ru-RU" dirty="0" smtClean="0"/>
              <a:t> </a:t>
            </a:r>
            <a:r>
              <a:rPr lang="ru-RU" dirty="0" err="1" smtClean="0"/>
              <a:t>церкві</a:t>
            </a:r>
            <a:r>
              <a:rPr lang="ru-RU" dirty="0" smtClean="0"/>
              <a:t> </a:t>
            </a:r>
            <a:r>
              <a:rPr lang="ru-RU" dirty="0" err="1" smtClean="0"/>
              <a:t>Різдва</a:t>
            </a:r>
            <a:r>
              <a:rPr lang="ru-RU" dirty="0" smtClean="0"/>
              <a:t> </a:t>
            </a:r>
            <a:r>
              <a:rPr lang="ru-RU" dirty="0" err="1" smtClean="0"/>
              <a:t>Пресвятої</a:t>
            </a:r>
            <a:r>
              <a:rPr lang="ru-RU" dirty="0" smtClean="0"/>
              <a:t> </a:t>
            </a:r>
            <a:r>
              <a:rPr lang="ru-RU" dirty="0" err="1" smtClean="0"/>
              <a:t>Богородиці</a:t>
            </a:r>
            <a:r>
              <a:rPr lang="ru-RU" dirty="0" smtClean="0"/>
              <a:t> в </a:t>
            </a:r>
            <a:r>
              <a:rPr lang="ru-RU" dirty="0" err="1" smtClean="0">
                <a:hlinkClick r:id="rId10" tooltip="Рогатин"/>
              </a:rPr>
              <a:t>Рогатині</a:t>
            </a:r>
            <a:r>
              <a:rPr lang="ru-RU" dirty="0" smtClean="0"/>
              <a:t> (14 ст.), </a:t>
            </a:r>
            <a:r>
              <a:rPr lang="ru-RU" dirty="0" err="1" smtClean="0"/>
              <a:t>монастирській</a:t>
            </a:r>
            <a:r>
              <a:rPr lang="ru-RU" dirty="0" smtClean="0"/>
              <a:t> </a:t>
            </a:r>
            <a:r>
              <a:rPr lang="ru-RU" dirty="0" err="1" smtClean="0"/>
              <a:t>церкві</a:t>
            </a:r>
            <a:r>
              <a:rPr lang="ru-RU" dirty="0" smtClean="0"/>
              <a:t> в </a:t>
            </a:r>
            <a:r>
              <a:rPr lang="ru-RU" dirty="0" err="1" smtClean="0">
                <a:hlinkClick r:id="rId11" tooltip="Унів"/>
              </a:rPr>
              <a:t>Уневі</a:t>
            </a:r>
            <a:r>
              <a:rPr lang="ru-RU" dirty="0" smtClean="0"/>
              <a:t> 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2" descr="C:\Documents and Settings\Администратор\Рабочий стол\450px-St._Nicholas_Cathedral,_Kiev_0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44" y="1357298"/>
            <a:ext cx="2786064" cy="46434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000768"/>
            <a:ext cx="285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Церква</a:t>
            </a:r>
            <a:r>
              <a:rPr lang="ru-RU" dirty="0"/>
              <a:t> Святого </a:t>
            </a:r>
            <a:r>
              <a:rPr lang="ru-RU" dirty="0" err="1"/>
              <a:t>Миколая</a:t>
            </a:r>
            <a:r>
              <a:rPr lang="ru-RU" dirty="0"/>
              <a:t>.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 smtClean="0"/>
              <a:t>Київ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800px-Katedra_Łacińska_Lwów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6749" cy="33575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3286124"/>
            <a:ext cx="3481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hlinkClick r:id="rId3" tooltip="Архікафедральна базиліка Успіння Пресвятої Діви Марії"/>
              </a:rPr>
              <a:t>Львівський</a:t>
            </a:r>
            <a:r>
              <a:rPr lang="ru-RU" dirty="0">
                <a:hlinkClick r:id="rId3" tooltip="Архікафедральна базиліка Успіння Пресвятої Діви Марії"/>
              </a:rPr>
              <a:t> </a:t>
            </a:r>
            <a:r>
              <a:rPr lang="ru-RU" dirty="0" err="1">
                <a:hlinkClick r:id="rId3" tooltip="Архікафедральна базиліка Успіння Пресвятої Діви Марії"/>
              </a:rPr>
              <a:t>катедральний</a:t>
            </a:r>
            <a:r>
              <a:rPr lang="ru-RU" dirty="0">
                <a:hlinkClick r:id="rId3" tooltip="Архікафедральна базиліка Успіння Пресвятої Діви Марії"/>
              </a:rPr>
              <a:t> костел</a:t>
            </a:r>
            <a:endParaRPr lang="ru-RU" dirty="0"/>
          </a:p>
        </p:txBody>
      </p:sp>
      <p:pic>
        <p:nvPicPr>
          <p:cNvPr id="8195" name="Picture 3" descr="C:\Documents and Settings\Администратор\Рабочий стол\150220125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00437"/>
            <a:ext cx="4643438" cy="33575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2571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Єлизавети</a:t>
            </a:r>
            <a:r>
              <a:rPr lang="ru-RU" dirty="0"/>
              <a:t> в </a:t>
            </a:r>
            <a:r>
              <a:rPr lang="ru-RU" dirty="0" err="1">
                <a:hlinkClick r:id="rId5" tooltip="Хуст"/>
              </a:rPr>
              <a:t>Хусті</a:t>
            </a:r>
            <a:r>
              <a:rPr lang="ru-RU" dirty="0"/>
              <a:t> на </a:t>
            </a:r>
            <a:r>
              <a:rPr lang="ru-RU" dirty="0" err="1" smtClean="0"/>
              <a:t>Закарпатті</a:t>
            </a:r>
            <a:r>
              <a:rPr lang="ru-RU" dirty="0" smtClean="0"/>
              <a:t>, </a:t>
            </a:r>
            <a:r>
              <a:rPr lang="ru-RU" dirty="0" err="1"/>
              <a:t>нині</a:t>
            </a:r>
            <a:r>
              <a:rPr lang="ru-RU" dirty="0"/>
              <a:t> </a:t>
            </a:r>
            <a:r>
              <a:rPr lang="ru-RU" dirty="0" err="1">
                <a:hlinkClick r:id="rId6" tooltip="Хустська Реформатська церква"/>
              </a:rPr>
              <a:t>Хустська</a:t>
            </a:r>
            <a:r>
              <a:rPr lang="ru-RU" dirty="0">
                <a:hlinkClick r:id="rId6" tooltip="Хустська Реформатська церква"/>
              </a:rPr>
              <a:t> </a:t>
            </a:r>
            <a:r>
              <a:rPr lang="ru-RU" dirty="0" err="1">
                <a:hlinkClick r:id="rId6" tooltip="Хустська Реформатська церква"/>
              </a:rPr>
              <a:t>Реформатська</a:t>
            </a:r>
            <a:r>
              <a:rPr lang="ru-RU" dirty="0">
                <a:hlinkClick r:id="rId6" tooltip="Хустська Реформатська церква"/>
              </a:rPr>
              <a:t> </a:t>
            </a:r>
            <a:r>
              <a:rPr lang="ru-RU" dirty="0" err="1">
                <a:hlinkClick r:id="rId6" tooltip="Хустська Реформатська церква"/>
              </a:rPr>
              <a:t>церква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495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Готика</vt:lpstr>
      <vt:lpstr>Слайд 2</vt:lpstr>
      <vt:lpstr> Історія </vt:lpstr>
      <vt:lpstr>Слайд 4</vt:lpstr>
      <vt:lpstr> Готичний стиль наприкінці XIV століття </vt:lpstr>
      <vt:lpstr>Пізня готика</vt:lpstr>
      <vt:lpstr>Українська готика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Готика</dc:title>
  <dc:creator>X</dc:creator>
  <cp:lastModifiedBy>X</cp:lastModifiedBy>
  <cp:revision>6</cp:revision>
  <dcterms:created xsi:type="dcterms:W3CDTF">2013-04-04T13:26:35Z</dcterms:created>
  <dcterms:modified xsi:type="dcterms:W3CDTF">2013-04-04T14:24:50Z</dcterms:modified>
</cp:coreProperties>
</file>