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78" r:id="rId2"/>
    <p:sldId id="256" r:id="rId3"/>
    <p:sldId id="264" r:id="rId4"/>
    <p:sldId id="265" r:id="rId5"/>
    <p:sldId id="257" r:id="rId6"/>
    <p:sldId id="268" r:id="rId7"/>
    <p:sldId id="266" r:id="rId8"/>
    <p:sldId id="267" r:id="rId9"/>
    <p:sldId id="258" r:id="rId10"/>
    <p:sldId id="277" r:id="rId11"/>
    <p:sldId id="259" r:id="rId12"/>
    <p:sldId id="269" r:id="rId13"/>
    <p:sldId id="270" r:id="rId14"/>
    <p:sldId id="260" r:id="rId15"/>
    <p:sldId id="271" r:id="rId16"/>
    <p:sldId id="261" r:id="rId17"/>
    <p:sldId id="272" r:id="rId18"/>
    <p:sldId id="273" r:id="rId19"/>
    <p:sldId id="262" r:id="rId20"/>
    <p:sldId id="276" r:id="rId21"/>
    <p:sldId id="263" r:id="rId22"/>
    <p:sldId id="274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30689B-D512-46CB-97AF-43A4559145F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4D3AFA6-F545-4492-B580-FCF876697D31}">
      <dgm:prSet/>
      <dgm:spPr/>
      <dgm:t>
        <a:bodyPr/>
        <a:lstStyle/>
        <a:p>
          <a:pPr rtl="0"/>
          <a:r>
            <a:rPr lang="en-US" baseline="0" dirty="0" smtClean="0"/>
            <a:t>Men shake hands with men when meeting or leaving. Men do not touch women when meeting or greeting. Western women may offer their hand to a westernized Indian man, but not normally to others. </a:t>
          </a:r>
        </a:p>
        <a:p>
          <a:pPr rtl="0"/>
          <a:r>
            <a:rPr lang="en-US" baseline="0" dirty="0" smtClean="0"/>
            <a:t>Traditional Indian women may shake hands with foreign women but not usually with men. </a:t>
          </a:r>
          <a:endParaRPr lang="uk-UA" dirty="0"/>
        </a:p>
      </dgm:t>
    </dgm:pt>
    <dgm:pt modelId="{B1491A56-EA5C-4A5D-9C07-BF3189FB454E}" type="parTrans" cxnId="{338532D1-5917-4727-90D5-4D4294007BAC}">
      <dgm:prSet/>
      <dgm:spPr/>
      <dgm:t>
        <a:bodyPr/>
        <a:lstStyle/>
        <a:p>
          <a:endParaRPr lang="uk-UA"/>
        </a:p>
      </dgm:t>
    </dgm:pt>
    <dgm:pt modelId="{9C72A6FA-B2B0-463A-9C4C-499B498C4215}" type="sibTrans" cxnId="{338532D1-5917-4727-90D5-4D4294007BAC}">
      <dgm:prSet/>
      <dgm:spPr/>
      <dgm:t>
        <a:bodyPr/>
        <a:lstStyle/>
        <a:p>
          <a:endParaRPr lang="uk-UA"/>
        </a:p>
      </dgm:t>
    </dgm:pt>
    <dgm:pt modelId="{405F1CFD-8811-4BAD-ABD3-48E5CD6C8FD9}" type="pres">
      <dgm:prSet presAssocID="{AD30689B-D512-46CB-97AF-43A4559145F9}" presName="linear" presStyleCnt="0">
        <dgm:presLayoutVars>
          <dgm:animLvl val="lvl"/>
          <dgm:resizeHandles val="exact"/>
        </dgm:presLayoutVars>
      </dgm:prSet>
      <dgm:spPr/>
    </dgm:pt>
    <dgm:pt modelId="{8A753B02-C390-4F07-A305-5F5782774F4B}" type="pres">
      <dgm:prSet presAssocID="{94D3AFA6-F545-4492-B580-FCF876697D31}" presName="parentText" presStyleLbl="node1" presStyleIdx="0" presStyleCnt="1" custLinFactNeighborX="2534" custLinFactNeighborY="15955">
        <dgm:presLayoutVars>
          <dgm:chMax val="0"/>
          <dgm:bulletEnabled val="1"/>
        </dgm:presLayoutVars>
      </dgm:prSet>
      <dgm:spPr/>
    </dgm:pt>
  </dgm:ptLst>
  <dgm:cxnLst>
    <dgm:cxn modelId="{0CD786AE-715C-4B54-85EA-F357C25AC47A}" type="presOf" srcId="{94D3AFA6-F545-4492-B580-FCF876697D31}" destId="{8A753B02-C390-4F07-A305-5F5782774F4B}" srcOrd="0" destOrd="0" presId="urn:microsoft.com/office/officeart/2005/8/layout/vList2"/>
    <dgm:cxn modelId="{338532D1-5917-4727-90D5-4D4294007BAC}" srcId="{AD30689B-D512-46CB-97AF-43A4559145F9}" destId="{94D3AFA6-F545-4492-B580-FCF876697D31}" srcOrd="0" destOrd="0" parTransId="{B1491A56-EA5C-4A5D-9C07-BF3189FB454E}" sibTransId="{9C72A6FA-B2B0-463A-9C4C-499B498C4215}"/>
    <dgm:cxn modelId="{E1C51EF8-3E78-4C21-9FA9-D6CA2F40B290}" type="presOf" srcId="{AD30689B-D512-46CB-97AF-43A4559145F9}" destId="{405F1CFD-8811-4BAD-ABD3-48E5CD6C8FD9}" srcOrd="0" destOrd="0" presId="urn:microsoft.com/office/officeart/2005/8/layout/vList2"/>
    <dgm:cxn modelId="{91A0713A-ECFD-4719-94CB-1A5A5C9F08A8}" type="presParOf" srcId="{405F1CFD-8811-4BAD-ABD3-48E5CD6C8FD9}" destId="{8A753B02-C390-4F07-A305-5F5782774F4B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44FB78-A538-492D-B397-195C38B868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D4724E56-5D64-48EE-A68A-79DBC5003106}">
      <dgm:prSet/>
      <dgm:spPr/>
      <dgm:t>
        <a:bodyPr/>
        <a:lstStyle/>
        <a:p>
          <a:pPr rtl="0"/>
          <a:r>
            <a:rPr lang="en-US" b="1" i="1" dirty="0" smtClean="0"/>
            <a:t>Indians generally allow an arm's length space between themselves and others. Don't stand close to Indians. Indians value personal space. </a:t>
          </a:r>
          <a:endParaRPr lang="uk-UA" dirty="0"/>
        </a:p>
      </dgm:t>
    </dgm:pt>
    <dgm:pt modelId="{AD786C18-743E-4022-937D-B4ECDECA140E}" type="parTrans" cxnId="{06586B72-2752-4F56-9482-DAC31CCE7AF9}">
      <dgm:prSet/>
      <dgm:spPr/>
      <dgm:t>
        <a:bodyPr/>
        <a:lstStyle/>
        <a:p>
          <a:endParaRPr lang="uk-UA"/>
        </a:p>
      </dgm:t>
    </dgm:pt>
    <dgm:pt modelId="{4B45190A-AC68-4DF4-8310-9CACD4EFD4A9}" type="sibTrans" cxnId="{06586B72-2752-4F56-9482-DAC31CCE7AF9}">
      <dgm:prSet/>
      <dgm:spPr/>
      <dgm:t>
        <a:bodyPr/>
        <a:lstStyle/>
        <a:p>
          <a:endParaRPr lang="uk-UA"/>
        </a:p>
      </dgm:t>
    </dgm:pt>
    <dgm:pt modelId="{3BC4553E-37FE-48DF-A2F8-44D31DF7E147}">
      <dgm:prSet/>
      <dgm:spPr/>
      <dgm:t>
        <a:bodyPr/>
        <a:lstStyle/>
        <a:p>
          <a:pPr rtl="0"/>
          <a:r>
            <a:rPr lang="en-US" b="1" i="1" dirty="0" smtClean="0"/>
            <a:t>Indian men may engage in friendly back patting merely as a sign of friendship. </a:t>
          </a:r>
          <a:endParaRPr lang="uk-UA" dirty="0"/>
        </a:p>
      </dgm:t>
    </dgm:pt>
    <dgm:pt modelId="{72E999E0-3BCC-4F00-BC69-88A1E2F94292}" type="parTrans" cxnId="{EBF31A35-1110-4F38-B2EA-48BD17CB2D63}">
      <dgm:prSet/>
      <dgm:spPr/>
      <dgm:t>
        <a:bodyPr/>
        <a:lstStyle/>
        <a:p>
          <a:endParaRPr lang="uk-UA"/>
        </a:p>
      </dgm:t>
    </dgm:pt>
    <dgm:pt modelId="{82888D57-7E01-4B55-A323-0D1860FF762F}" type="sibTrans" cxnId="{EBF31A35-1110-4F38-B2EA-48BD17CB2D63}">
      <dgm:prSet/>
      <dgm:spPr/>
      <dgm:t>
        <a:bodyPr/>
        <a:lstStyle/>
        <a:p>
          <a:endParaRPr lang="uk-UA"/>
        </a:p>
      </dgm:t>
    </dgm:pt>
    <dgm:pt modelId="{A8B9E9D9-8DB2-488E-A44D-CECC024E79E9}">
      <dgm:prSet/>
      <dgm:spPr/>
      <dgm:t>
        <a:bodyPr/>
        <a:lstStyle/>
        <a:p>
          <a:pPr rtl="0"/>
          <a:r>
            <a:rPr lang="en-US" b="1" i="1" dirty="0" smtClean="0"/>
            <a:t>Do not touch anyone's head. The head is considered sensitive</a:t>
          </a:r>
          <a:endParaRPr lang="uk-UA" dirty="0"/>
        </a:p>
      </dgm:t>
    </dgm:pt>
    <dgm:pt modelId="{F3C10C07-45E5-4945-A433-4CB474DF1990}" type="parTrans" cxnId="{656EF884-03A9-4D85-B094-CE8B73BB5FE8}">
      <dgm:prSet/>
      <dgm:spPr/>
      <dgm:t>
        <a:bodyPr/>
        <a:lstStyle/>
        <a:p>
          <a:endParaRPr lang="uk-UA"/>
        </a:p>
      </dgm:t>
    </dgm:pt>
    <dgm:pt modelId="{C80EF9A6-A75C-49DF-B85B-2A727E654AEE}" type="sibTrans" cxnId="{656EF884-03A9-4D85-B094-CE8B73BB5FE8}">
      <dgm:prSet/>
      <dgm:spPr/>
      <dgm:t>
        <a:bodyPr/>
        <a:lstStyle/>
        <a:p>
          <a:endParaRPr lang="uk-UA"/>
        </a:p>
      </dgm:t>
    </dgm:pt>
    <dgm:pt modelId="{981F6B7B-7E73-4E74-96DC-4A292A0744E3}">
      <dgm:prSet/>
      <dgm:spPr/>
      <dgm:t>
        <a:bodyPr/>
        <a:lstStyle/>
        <a:p>
          <a:pPr rtl="0"/>
          <a:r>
            <a:rPr lang="en-US" b="1" i="1" dirty="0" smtClean="0"/>
            <a:t>Never point with a single finger or two fingers (used only with inferiors). Point with your chin, whole hand or thumb. The chin is not used to point at superiors. </a:t>
          </a:r>
          <a:endParaRPr lang="ru-RU" b="1" i="1" dirty="0"/>
        </a:p>
      </dgm:t>
    </dgm:pt>
    <dgm:pt modelId="{414D81DE-0F3B-421C-8B53-14A3E0FF9798}" type="parTrans" cxnId="{620A0BB9-DF44-48A2-BDCC-24660F5F2500}">
      <dgm:prSet/>
      <dgm:spPr/>
      <dgm:t>
        <a:bodyPr/>
        <a:lstStyle/>
        <a:p>
          <a:endParaRPr lang="uk-UA"/>
        </a:p>
      </dgm:t>
    </dgm:pt>
    <dgm:pt modelId="{658EFF32-CEE9-4C12-9EF1-1AFC048B69CA}" type="sibTrans" cxnId="{620A0BB9-DF44-48A2-BDCC-24660F5F2500}">
      <dgm:prSet/>
      <dgm:spPr/>
      <dgm:t>
        <a:bodyPr/>
        <a:lstStyle/>
        <a:p>
          <a:endParaRPr lang="uk-UA"/>
        </a:p>
      </dgm:t>
    </dgm:pt>
    <dgm:pt modelId="{480FBC74-30A9-467B-80AD-CB144BE239E2}" type="pres">
      <dgm:prSet presAssocID="{F044FB78-A538-492D-B397-195C38B868AA}" presName="linear" presStyleCnt="0">
        <dgm:presLayoutVars>
          <dgm:animLvl val="lvl"/>
          <dgm:resizeHandles val="exact"/>
        </dgm:presLayoutVars>
      </dgm:prSet>
      <dgm:spPr/>
    </dgm:pt>
    <dgm:pt modelId="{5E6658D1-EFDB-4CB8-8F2D-874491D69242}" type="pres">
      <dgm:prSet presAssocID="{D4724E56-5D64-48EE-A68A-79DBC5003106}" presName="parentText" presStyleLbl="node1" presStyleIdx="0" presStyleCnt="4" custLinFactY="196382" custLinFactNeighborY="200000">
        <dgm:presLayoutVars>
          <dgm:chMax val="0"/>
          <dgm:bulletEnabled val="1"/>
        </dgm:presLayoutVars>
      </dgm:prSet>
      <dgm:spPr/>
    </dgm:pt>
    <dgm:pt modelId="{7ECF556C-3C05-4AF8-9CB3-2421B97CFDE3}" type="pres">
      <dgm:prSet presAssocID="{4B45190A-AC68-4DF4-8310-9CACD4EFD4A9}" presName="spacer" presStyleCnt="0"/>
      <dgm:spPr/>
    </dgm:pt>
    <dgm:pt modelId="{F66D4149-503B-4A14-A0B3-76BF2107EA28}" type="pres">
      <dgm:prSet presAssocID="{3BC4553E-37FE-48DF-A2F8-44D31DF7E147}" presName="parentText" presStyleLbl="node1" presStyleIdx="1" presStyleCnt="4" custLinFactNeighborY="-4792">
        <dgm:presLayoutVars>
          <dgm:chMax val="0"/>
          <dgm:bulletEnabled val="1"/>
        </dgm:presLayoutVars>
      </dgm:prSet>
      <dgm:spPr/>
    </dgm:pt>
    <dgm:pt modelId="{8A33980A-A67D-4D00-AA9F-5760C47F7E73}" type="pres">
      <dgm:prSet presAssocID="{82888D57-7E01-4B55-A323-0D1860FF762F}" presName="spacer" presStyleCnt="0"/>
      <dgm:spPr/>
    </dgm:pt>
    <dgm:pt modelId="{76F61FA5-5DA0-4352-B295-315BB6659C5A}" type="pres">
      <dgm:prSet presAssocID="{A8B9E9D9-8DB2-488E-A44D-CECC024E79E9}" presName="parentText" presStyleLbl="node1" presStyleIdx="2" presStyleCnt="4" custLinFactY="93110" custLinFactNeighborX="843" custLinFactNeighborY="100000">
        <dgm:presLayoutVars>
          <dgm:chMax val="0"/>
          <dgm:bulletEnabled val="1"/>
        </dgm:presLayoutVars>
      </dgm:prSet>
      <dgm:spPr/>
    </dgm:pt>
    <dgm:pt modelId="{BB98F3B4-9966-4C37-89BC-5518B2630E59}" type="pres">
      <dgm:prSet presAssocID="{C80EF9A6-A75C-49DF-B85B-2A727E654AEE}" presName="spacer" presStyleCnt="0"/>
      <dgm:spPr/>
    </dgm:pt>
    <dgm:pt modelId="{8F5C7EB2-2D35-4980-A41C-FBCFDCBC98B8}" type="pres">
      <dgm:prSet presAssocID="{981F6B7B-7E73-4E74-96DC-4A292A0744E3}" presName="parentText" presStyleLbl="node1" presStyleIdx="3" presStyleCnt="4" custLinFactY="181084" custLinFactNeighborY="200000">
        <dgm:presLayoutVars>
          <dgm:chMax val="0"/>
          <dgm:bulletEnabled val="1"/>
        </dgm:presLayoutVars>
      </dgm:prSet>
      <dgm:spPr/>
    </dgm:pt>
  </dgm:ptLst>
  <dgm:cxnLst>
    <dgm:cxn modelId="{6601964F-F307-4347-B8CB-68A8252A492B}" type="presOf" srcId="{981F6B7B-7E73-4E74-96DC-4A292A0744E3}" destId="{8F5C7EB2-2D35-4980-A41C-FBCFDCBC98B8}" srcOrd="0" destOrd="0" presId="urn:microsoft.com/office/officeart/2005/8/layout/vList2"/>
    <dgm:cxn modelId="{06586B72-2752-4F56-9482-DAC31CCE7AF9}" srcId="{F044FB78-A538-492D-B397-195C38B868AA}" destId="{D4724E56-5D64-48EE-A68A-79DBC5003106}" srcOrd="0" destOrd="0" parTransId="{AD786C18-743E-4022-937D-B4ECDECA140E}" sibTransId="{4B45190A-AC68-4DF4-8310-9CACD4EFD4A9}"/>
    <dgm:cxn modelId="{B6582916-B570-413C-8032-C92FE61BA4E6}" type="presOf" srcId="{F044FB78-A538-492D-B397-195C38B868AA}" destId="{480FBC74-30A9-467B-80AD-CB144BE239E2}" srcOrd="0" destOrd="0" presId="urn:microsoft.com/office/officeart/2005/8/layout/vList2"/>
    <dgm:cxn modelId="{620A0BB9-DF44-48A2-BDCC-24660F5F2500}" srcId="{F044FB78-A538-492D-B397-195C38B868AA}" destId="{981F6B7B-7E73-4E74-96DC-4A292A0744E3}" srcOrd="3" destOrd="0" parTransId="{414D81DE-0F3B-421C-8B53-14A3E0FF9798}" sibTransId="{658EFF32-CEE9-4C12-9EF1-1AFC048B69CA}"/>
    <dgm:cxn modelId="{D931E98F-6059-41B4-8297-FB82A23AEA04}" type="presOf" srcId="{A8B9E9D9-8DB2-488E-A44D-CECC024E79E9}" destId="{76F61FA5-5DA0-4352-B295-315BB6659C5A}" srcOrd="0" destOrd="0" presId="urn:microsoft.com/office/officeart/2005/8/layout/vList2"/>
    <dgm:cxn modelId="{EBF31A35-1110-4F38-B2EA-48BD17CB2D63}" srcId="{F044FB78-A538-492D-B397-195C38B868AA}" destId="{3BC4553E-37FE-48DF-A2F8-44D31DF7E147}" srcOrd="1" destOrd="0" parTransId="{72E999E0-3BCC-4F00-BC69-88A1E2F94292}" sibTransId="{82888D57-7E01-4B55-A323-0D1860FF762F}"/>
    <dgm:cxn modelId="{B15F43CE-BF3E-4510-A15C-9D7B4CC2D3CF}" type="presOf" srcId="{D4724E56-5D64-48EE-A68A-79DBC5003106}" destId="{5E6658D1-EFDB-4CB8-8F2D-874491D69242}" srcOrd="0" destOrd="0" presId="urn:microsoft.com/office/officeart/2005/8/layout/vList2"/>
    <dgm:cxn modelId="{656EF884-03A9-4D85-B094-CE8B73BB5FE8}" srcId="{F044FB78-A538-492D-B397-195C38B868AA}" destId="{A8B9E9D9-8DB2-488E-A44D-CECC024E79E9}" srcOrd="2" destOrd="0" parTransId="{F3C10C07-45E5-4945-A433-4CB474DF1990}" sibTransId="{C80EF9A6-A75C-49DF-B85B-2A727E654AEE}"/>
    <dgm:cxn modelId="{AFF55BC7-E9A1-4809-80CB-724AED174C1D}" type="presOf" srcId="{3BC4553E-37FE-48DF-A2F8-44D31DF7E147}" destId="{F66D4149-503B-4A14-A0B3-76BF2107EA28}" srcOrd="0" destOrd="0" presId="urn:microsoft.com/office/officeart/2005/8/layout/vList2"/>
    <dgm:cxn modelId="{9B4093B0-3401-4938-98A6-CE89E0A58536}" type="presParOf" srcId="{480FBC74-30A9-467B-80AD-CB144BE239E2}" destId="{5E6658D1-EFDB-4CB8-8F2D-874491D69242}" srcOrd="0" destOrd="0" presId="urn:microsoft.com/office/officeart/2005/8/layout/vList2"/>
    <dgm:cxn modelId="{385BBD77-7345-45E9-83C3-ED74747440EF}" type="presParOf" srcId="{480FBC74-30A9-467B-80AD-CB144BE239E2}" destId="{7ECF556C-3C05-4AF8-9CB3-2421B97CFDE3}" srcOrd="1" destOrd="0" presId="urn:microsoft.com/office/officeart/2005/8/layout/vList2"/>
    <dgm:cxn modelId="{F581C895-369D-414F-BC37-94CCE738729A}" type="presParOf" srcId="{480FBC74-30A9-467B-80AD-CB144BE239E2}" destId="{F66D4149-503B-4A14-A0B3-76BF2107EA28}" srcOrd="2" destOrd="0" presId="urn:microsoft.com/office/officeart/2005/8/layout/vList2"/>
    <dgm:cxn modelId="{4F8E9E43-921D-4E37-BABD-68504C3791F0}" type="presParOf" srcId="{480FBC74-30A9-467B-80AD-CB144BE239E2}" destId="{8A33980A-A67D-4D00-AA9F-5760C47F7E73}" srcOrd="3" destOrd="0" presId="urn:microsoft.com/office/officeart/2005/8/layout/vList2"/>
    <dgm:cxn modelId="{2EA255F6-6B95-4131-AF98-CA00238DF66D}" type="presParOf" srcId="{480FBC74-30A9-467B-80AD-CB144BE239E2}" destId="{76F61FA5-5DA0-4352-B295-315BB6659C5A}" srcOrd="4" destOrd="0" presId="urn:microsoft.com/office/officeart/2005/8/layout/vList2"/>
    <dgm:cxn modelId="{97FC0F99-0A65-4646-ACA9-53907583BF2F}" type="presParOf" srcId="{480FBC74-30A9-467B-80AD-CB144BE239E2}" destId="{BB98F3B4-9966-4C37-89BC-5518B2630E59}" srcOrd="5" destOrd="0" presId="urn:microsoft.com/office/officeart/2005/8/layout/vList2"/>
    <dgm:cxn modelId="{8EDBB278-85DF-49CF-B494-EFCD54001B85}" type="presParOf" srcId="{480FBC74-30A9-467B-80AD-CB144BE239E2}" destId="{8F5C7EB2-2D35-4980-A41C-FBCFDCBC98B8}" srcOrd="6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32" name="Прямокут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кут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кут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кут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кут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56" name="Прямокут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кут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кут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кут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іліні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іліні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іліні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іліні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іліні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іліні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іліні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іліні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іліні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іліні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іліні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іліні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іліні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іліні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іліні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7" name="Прямокут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Прямокут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кут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кут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6" name="Прямокут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кут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кут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кут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кут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кут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кут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кут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кут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 сполучна ліні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увати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 сполучна ліні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 сполучна ліні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 сполучна ліні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grpSp>
        <p:nvGrpSpPr>
          <p:cNvPr id="14" name="Групувати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 сполучна ліні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 сполучна ліні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 сполучна ліні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увати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 сполучна ліні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 сполучна ліні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 сполучна ліні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кут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кут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кут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кут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кут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кут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url?sa=i&amp;rct=j&amp;q=&amp;esrc=s&amp;source=images&amp;cd=&amp;docid=AOJKj6DYkO97WM&amp;tbnid=EcZdBxHiOCZkBM:&amp;ved=0CAMQjhw&amp;url=https://www.regalwings.com/blog/indian-business-ethics-and-culture&amp;ei=sL5eUo-jNoW24wSSj4CgAw&amp;bvm=bv.54176721,d.bGE&amp;psig=AFQjCNEXrUoJ-rNB6BVIA1l1q7wM6C3poQ&amp;ust=1382027204827492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3554" name="Picture 2" descr="C:\Users\Катя\Desktop\бизнес\намасте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189931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2530" name="Picture 2" descr="C:\Users\Катя\Desktop\бизнес\Rospis-hnoj-mehendi-3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46234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Катя\Desktop\бизнес\indiiskii-cha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00196" y="0"/>
            <a:ext cx="10144196" cy="75235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Corporate Culture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571536" y="3786190"/>
            <a:ext cx="7772400" cy="343139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It is considered rude to plunge into business discussions immediately. Ask about your counterpart’s family, interests, hobbies, etc. before beginning business discussions. </a:t>
            </a:r>
          </a:p>
          <a:p>
            <a:r>
              <a:rPr lang="en-US" sz="2400" b="1" dirty="0" smtClean="0"/>
              <a:t>You may be offered a sugary, milky tea, coffee or a soft drink. Don’t refuse. Note that your glass or cup may be refilled as soon as it is emptied. </a:t>
            </a:r>
          </a:p>
          <a:p>
            <a:r>
              <a:rPr lang="en-US" sz="2400" b="1" dirty="0" smtClean="0"/>
              <a:t>Indian counterparts may not show up for scheduled meetings. Be prepared to reschedule. </a:t>
            </a:r>
            <a:endParaRPr lang="ru-RU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 descr="C:\Users\Катя\Desktop\бизнес\Masala-chaj-1-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69126"/>
            <a:ext cx="9203902" cy="702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266" name="Picture 2" descr="C:\Users\Катя\Desktop\бизнес\hq-wallpapers_ru_food_67311_1280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612" y="-500091"/>
            <a:ext cx="9197611" cy="7358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Катя\Desktop\бизнес\N-yu-Bombej-Peles_full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98155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Dining and Entertainment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Initial business entertainment is done in restaurants in prestigious hotels. Business can be discussed during meals. Allow your host to initiate business conversation. </a:t>
            </a:r>
          </a:p>
          <a:p>
            <a:r>
              <a:rPr lang="en-US" sz="2000" b="1" dirty="0" smtClean="0"/>
              <a:t>Never flatly refuse an invitation to a home or dinner of a business counterpart; if you can’t make it, offer a plausible excuse.</a:t>
            </a:r>
          </a:p>
          <a:p>
            <a:r>
              <a:rPr lang="en-US" sz="2000" b="1" dirty="0" smtClean="0"/>
              <a:t>Allow hosts to serve you. Never refuse food, but don’t feel obligated to empty your plate. Hindu hosts are never supposed to let their guests’ plates be empty.</a:t>
            </a:r>
          </a:p>
          <a:p>
            <a:r>
              <a:rPr lang="en-US" sz="2000" b="1" dirty="0" smtClean="0"/>
              <a:t>Take food from communal dish with a spoon; never your fingers. Use </a:t>
            </a:r>
            <a:r>
              <a:rPr lang="en-US" sz="2000" b="1" dirty="0" err="1" smtClean="0"/>
              <a:t>chappati</a:t>
            </a:r>
            <a:r>
              <a:rPr lang="en-US" sz="2000" b="1" dirty="0" smtClean="0"/>
              <a:t> or </a:t>
            </a:r>
            <a:r>
              <a:rPr lang="en-US" sz="2000" b="1" dirty="0" err="1" smtClean="0"/>
              <a:t>poori</a:t>
            </a:r>
            <a:r>
              <a:rPr lang="en-US" sz="2000" b="1" dirty="0" smtClean="0"/>
              <a:t> (bread) torn into small chunks to scoop up food.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3314" name="Picture 2" descr="C:\Users\Катя\Desktop\бизнес\India-12-1024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Катя\Desktop\бизнес\photo_78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69202" y="0"/>
            <a:ext cx="1109905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Dress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285728"/>
            <a:ext cx="4238604" cy="267684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For business, men should wear suits and ties. During summer months, you may omit the jacket.</a:t>
            </a:r>
          </a:p>
          <a:p>
            <a:r>
              <a:rPr lang="en-US" sz="2000" dirty="0" smtClean="0"/>
              <a:t>Women should wear conservative pantsuits or dresses</a:t>
            </a:r>
            <a:endParaRPr lang="ru-RU" sz="20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5362" name="Picture 2" descr="C:\Users\Катя\Desktop\бизнес\6424_1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90329" y="0"/>
            <a:ext cx="10833526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1506" name="Picture 2" descr="C:\Users\Катя\Desktop\бизнес\25181-indijskij-biznesmen-637x0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942"/>
            <a:ext cx="9144000" cy="6911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Катя\Desktop\бизнес\Podarok2_xxx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000156"/>
            <a:ext cx="9429784" cy="112594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Gifts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4214818"/>
            <a:ext cx="7772400" cy="3002762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Give gifts with both hands. Gifts are not normally opened in the presence of the giver.</a:t>
            </a:r>
          </a:p>
          <a:p>
            <a:r>
              <a:rPr lang="en-US" sz="2000" b="1" dirty="0" smtClean="0"/>
              <a:t>Gifts from your country are appreciated (perfume, chocolates, small china or crystal objects).</a:t>
            </a:r>
          </a:p>
          <a:p>
            <a:r>
              <a:rPr lang="en-US" sz="2000" b="1" dirty="0" smtClean="0"/>
              <a:t>Gifts are not normally expected at the first meeting. Gifts may be given once a relationship develops.</a:t>
            </a:r>
            <a:endParaRPr lang="ru-RU" sz="2000" b="1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тя\Desktop\бизнес\ind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3"/>
              </a:rPr>
              <a:t>Indian Business Ethics and Culture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714884"/>
            <a:ext cx="8143932" cy="1609724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en-US" sz="12800" b="1" u="sng" dirty="0" smtClean="0"/>
              <a:t>India is one of the most diverse countries in the world and therefore all </a:t>
            </a:r>
            <a:r>
              <a:rPr lang="en-US" sz="12800" b="1" u="sng" dirty="0" err="1" smtClean="0"/>
              <a:t>generalisations</a:t>
            </a:r>
            <a:r>
              <a:rPr lang="en-US" sz="12800" b="1" u="sng" dirty="0" smtClean="0"/>
              <a:t> about Indian culture should be treated with caution. Try to research each client thoroughly before entering into any negotiations. Is it a traditional, family-run business or a more modern hi-tech operation working with western business </a:t>
            </a:r>
            <a:r>
              <a:rPr lang="en-US" sz="12800" b="1" u="sng" dirty="0" smtClean="0"/>
              <a:t>methodology </a:t>
            </a:r>
            <a:endParaRPr lang="ru-RU" sz="12800" b="1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482" name="Picture 2" descr="C:\Users\Катя\Desktop\бизнес\63f5567027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3700" y="0"/>
            <a:ext cx="9327700" cy="7267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Катя\Desktop\бизнес\Uchastnica-gruppy-Goryachij-SHokolad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0"/>
            <a:ext cx="485775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239000" cy="891560"/>
          </a:xfrm>
        </p:spPr>
        <p:txBody>
          <a:bodyPr/>
          <a:lstStyle/>
          <a:p>
            <a:r>
              <a:rPr lang="en-US" b="1" dirty="0" smtClean="0"/>
              <a:t>Especially for Women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3543296" cy="4819980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India is a difficult place to do business, but particularly tough for women. India is a male-dominated society. Western women may be accepted, but must establish their position and title immediately to warrant acceptance.</a:t>
            </a:r>
          </a:p>
          <a:p>
            <a:r>
              <a:rPr lang="en-US" sz="2200" dirty="0" smtClean="0"/>
              <a:t>Women might not be included in social events or conversation.</a:t>
            </a:r>
          </a:p>
          <a:p>
            <a:r>
              <a:rPr lang="en-US" sz="2200" dirty="0" smtClean="0"/>
              <a:t>Western women may invite an Indian man to a business lunch and pay the tab without </a:t>
            </a:r>
            <a:r>
              <a:rPr lang="en-US" sz="2000" dirty="0" smtClean="0"/>
              <a:t>embarrassment.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7410" name="Picture 2" descr="C:\Users\Катя\Desktop\бизнес\india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9748" y="0"/>
            <a:ext cx="9423748" cy="6829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Катя\Desktop\бизнес\18551_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72098" cy="68537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34" y="2500306"/>
            <a:ext cx="407196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 FOR WATCHING!!!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C:\Users\Катя\Desktop\бизнес\934px-Рельеф_Инди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28718"/>
            <a:ext cx="9144000" cy="885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C:\Users\Катя\Desktop\бизнес\621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5275" cy="7031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атя\Desktop\бизнес\An_Oberoi_Hotel_employee_doing_Namaste,_New_Del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0387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Meeting and Greeting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643314"/>
            <a:ext cx="8329642" cy="221457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2800" b="1" dirty="0" smtClean="0"/>
              <a:t>Westerners may shake hands, however, greeting with '</a:t>
            </a:r>
            <a:r>
              <a:rPr lang="en-US" sz="2800" b="1" dirty="0" err="1" smtClean="0"/>
              <a:t>namaste</a:t>
            </a:r>
            <a:r>
              <a:rPr lang="en-US" sz="2800" b="1" dirty="0" smtClean="0"/>
              <a:t>' (</a:t>
            </a:r>
            <a:r>
              <a:rPr lang="en-US" sz="2800" b="1" dirty="0" err="1" smtClean="0"/>
              <a:t>na</a:t>
            </a:r>
            <a:r>
              <a:rPr lang="en-US" sz="2800" b="1" dirty="0" smtClean="0"/>
              <a:t>-</a:t>
            </a:r>
            <a:r>
              <a:rPr lang="en-US" sz="2800" b="1" dirty="0" err="1" smtClean="0"/>
              <a:t>mas</a:t>
            </a:r>
            <a:r>
              <a:rPr lang="en-US" sz="2800" b="1" dirty="0" smtClean="0"/>
              <a:t>-TAY) (placing both hands together with a slight bow) is appreciated and shows respect for Indian customs. </a:t>
            </a:r>
          </a:p>
          <a:p>
            <a:endParaRPr lang="en-US" sz="1900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 descr="C:\Users\Катя\Desktop\бизнес\Namas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атя\Desktop\бизнес\Namaste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89"/>
            <a:ext cx="9144000" cy="68351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</p:nvPr>
        </p:nvGraphicFramePr>
        <p:xfrm>
          <a:off x="1357290" y="3357562"/>
          <a:ext cx="6786610" cy="3176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 descr="C:\Users\Катя\Desktop\бизнес\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350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Катя\Desktop\бизнес\343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Body Language</a:t>
            </a:r>
            <a:endParaRPr lang="ru-RU" i="1" dirty="0"/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</p:nvPr>
        </p:nvGraphicFramePr>
        <p:xfrm>
          <a:off x="214282" y="2000240"/>
          <a:ext cx="847251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Інше 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0C0C0C"/>
      </a:accent1>
      <a:accent2>
        <a:srgbClr val="0C0C0C"/>
      </a:accent2>
      <a:accent3>
        <a:srgbClr val="0C0C0C"/>
      </a:accent3>
      <a:accent4>
        <a:srgbClr val="0C0C0C"/>
      </a:accent4>
      <a:accent5>
        <a:srgbClr val="0C0C0C"/>
      </a:accent5>
      <a:accent6>
        <a:srgbClr val="0C0C0C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196</TotalTime>
  <Words>590</Words>
  <Application>Microsoft Office PowerPoint</Application>
  <PresentationFormat>Екран (4:3)</PresentationFormat>
  <Paragraphs>32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4" baseType="lpstr">
      <vt:lpstr>Метро</vt:lpstr>
      <vt:lpstr>Слайд 1</vt:lpstr>
      <vt:lpstr>Indian Business Ethics and Culture </vt:lpstr>
      <vt:lpstr>Слайд 3</vt:lpstr>
      <vt:lpstr>Слайд 4</vt:lpstr>
      <vt:lpstr>Meeting and Greeting </vt:lpstr>
      <vt:lpstr>Слайд 6</vt:lpstr>
      <vt:lpstr>Слайд 7</vt:lpstr>
      <vt:lpstr>Слайд 8</vt:lpstr>
      <vt:lpstr>Body Language</vt:lpstr>
      <vt:lpstr>Слайд 10</vt:lpstr>
      <vt:lpstr>Corporate Culture </vt:lpstr>
      <vt:lpstr>Слайд 12</vt:lpstr>
      <vt:lpstr>Слайд 13</vt:lpstr>
      <vt:lpstr>Dining and Entertainment </vt:lpstr>
      <vt:lpstr>Слайд 15</vt:lpstr>
      <vt:lpstr>Dress </vt:lpstr>
      <vt:lpstr>Слайд 17</vt:lpstr>
      <vt:lpstr>Слайд 18</vt:lpstr>
      <vt:lpstr>Gifts</vt:lpstr>
      <vt:lpstr>Слайд 20</vt:lpstr>
      <vt:lpstr>Especially for Women</vt:lpstr>
      <vt:lpstr>Слайд 22</vt:lpstr>
      <vt:lpstr>THANK YOU FOR WATCHING!!!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Indian Business Ethics and Culture </dc:title>
  <cp:lastModifiedBy>Катя</cp:lastModifiedBy>
  <cp:revision>12</cp:revision>
  <dcterms:modified xsi:type="dcterms:W3CDTF">2013-10-16T20:45:24Z</dcterms:modified>
</cp:coreProperties>
</file>