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DA66B4-17B6-4ADC-8788-5B32263AC6AF}" type="datetimeFigureOut">
              <a:rPr lang="uk-UA" smtClean="0"/>
              <a:pPr/>
              <a:t>26.01.2014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F2F533-1AE6-45DF-BB13-EA8B32AFC1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1%80%D1%82%D1%83%D0%B3%D0%B0%D0%BB%D1%8C%D1%81%D1%8C%D0%BA%D0%B0_%D0%BC%D0%BE%D0%B2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A4%D1%80%D0%B0%D0%BD%D1%86%D1%83%D0%B7%D1%8C%D0%BA%D0%B0_%D0%BC%D0%BE%D0%B2%D0%B0" TargetMode="External"/><Relationship Id="rId4" Type="http://schemas.openxmlformats.org/officeDocument/2006/relationships/hyperlink" Target="http://uk.wikipedia.org/wiki/%D0%86%D1%81%D0%BF%D0%B0%D0%BD%D1%81%D1%8C%D0%BA%D0%B0_%D0%BC%D0%BE%D0%B2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9C%D1%96%D0%BA%D0%B5%D0%BB%D0%B0%D0%BD%D0%B4%D0%B6%D0%B5%D0%BB%D0%BE_%D0%91%D1%83%D0%BE%D0%BD%D0%B0%D1%80%D0%BE%D1%82%D1%82%D1%9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1%85%D1%96%D1%82%D0%B5%D0%BA%D1%82%D1%83%D1%80%D0%B0_%D0%B1%D0%B0%D1%80%D0%BE%D0%BA%D0%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%D0%99%D0%BE%D0%B3%D0%B0%D0%BD%D0%BD_%D0%A1%D0%B5%D0%B1%D0%B0%D1%81%D1%82%D1%8C%D1%8F%D0%BD_%D0%91%D0%B0%D1%8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3;&#1103;\Desktop\UKRA&#1031;NS_KE+BAROKO+-+Zanehayte+mene_(mp3top100.net)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268364" cy="3233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482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Баро́ко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(від 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hlinkClick r:id="rId3" tooltip="Португальська мова"/>
              </a:rPr>
              <a:t>порт.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pt-PT" i="1" dirty="0">
                <a:solidFill>
                  <a:schemeClr val="tx2">
                    <a:lumMod val="10000"/>
                  </a:schemeClr>
                </a:solidFill>
              </a:rPr>
              <a:t>barroco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hlinkClick r:id="rId4" tooltip="Іспанська мова"/>
              </a:rPr>
              <a:t>ісп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hlinkClick r:id="rId4" tooltip="Іспанська мова"/>
              </a:rPr>
              <a:t>.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es-ES" i="1" dirty="0">
                <a:solidFill>
                  <a:schemeClr val="tx2">
                    <a:lumMod val="10000"/>
                  </a:schemeClr>
                </a:solidFill>
              </a:rPr>
              <a:t>barrueco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та </a:t>
            </a:r>
            <a:r>
              <a:rPr lang="uk-UA" dirty="0" err="1">
                <a:solidFill>
                  <a:schemeClr val="tx2">
                    <a:lumMod val="10000"/>
                  </a:schemeClr>
                </a:solidFill>
                <a:hlinkClick r:id="rId5" tooltip="Французька мова"/>
              </a:rPr>
              <a:t>фр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  <a:hlinkClick r:id="rId5" tooltip="Французька мова"/>
              </a:rPr>
              <a:t>.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fr-FR" i="1" dirty="0">
                <a:solidFill>
                  <a:schemeClr val="tx2">
                    <a:lumMod val="10000"/>
                  </a:schemeClr>
                </a:solidFill>
              </a:rPr>
              <a:t>baroque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— перлина неправильної форми) —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стиль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у європейському мистецтві (живописі, скульптурі, музиці, літературі) та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архітектура початку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16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— кінця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18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ст.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Він висловлює бажання насолоджуватись дарунками життя, мистецтва і природи. </a:t>
            </a:r>
            <a:endParaRPr lang="uk-UA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http://upload.wikimedia.org/wikipedia/commons/thumb/7/79/Holy_Trinity_Column.jpg/220px-Holy_Trinity_Colum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2304256" cy="2790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414908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Батьківщиною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бароко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вважається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Італія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та її такі визначні мистецькі центри, як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Рим,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</a:t>
            </a: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</a:rPr>
              <a:t>Мантуя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в меншій мірі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Венеція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і 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Флоренція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 — де зберігаються перші зразки бароко в архітектурі, скульптурі, живописі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7667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</a:rPr>
              <a:t>Бароко</a:t>
            </a:r>
            <a:endParaRPr lang="uk-UA" sz="4000" b="1" dirty="0">
              <a:solidFill>
                <a:schemeClr val="tx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7" name="Picture 7" descr="http://www.lab-style.net/wp-content/uploads/2011/02/%D0%91%D0%B0%D1%80%D0%BE%D0%BA%D0%BA%D0%B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28037" cy="2331640"/>
          </a:xfrm>
          <a:prstGeom prst="rect">
            <a:avLst/>
          </a:prstGeom>
          <a:noFill/>
        </p:spPr>
      </p:pic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107504" y="2174087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Культура бароко позначена тяжінням до: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Прагнення вразити читача пишним оздобленням твору;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Відтворенням постійного руху, пишності, вихору часу;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Алегоризм;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Різкий контраст;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Тенденції життєствердного сприйняття дійсності;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Вираження просвітницької тематики;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243" name="Picture 3" descr="http://budkom.kiev.ua/images/stil-barokko-v-interere-dizajn-blog-o-remonte-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48000" cy="2085976"/>
          </a:xfrm>
          <a:prstGeom prst="rect">
            <a:avLst/>
          </a:prstGeom>
          <a:noFill/>
        </p:spPr>
      </p:pic>
      <p:pic>
        <p:nvPicPr>
          <p:cNvPr id="138245" name="Picture 5" descr="https://encrypted-tbn2.gstatic.com/images?q=tbn:ANd9GcT_BNppyYYGOePqxx6lZxscBVqzUWdpu2asSkfpFZgB1GwRJgLC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347540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251520" y="980728"/>
            <a:ext cx="47880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Засновником бароко в Італії вважають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Мікеланджело Буонаротті"/>
              </a:rPr>
              <a:t>Мікеланджело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Мікеланджело Буонаротті"/>
              </a:rPr>
              <a:t>Буонаротті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(1475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1564). Саме він підсилив архітектуру велетенським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орденом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широко використовував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карнизи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подвоєння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пілястр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колон, тісняву архітектурних елементів та надлюдський розмір. Скульптурні та архітектурні твори генія й досі справляють враження скорботи, напруги, нервовості, хоча зберігають чітку побудову, симетрію і потойбічну, майже неможливу красу.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0" descr="http://upload.wikimedia.org/wikipedia/commons/thumb/7/73/Bild-Ottavio_Leoni%2C_Caravaggio.jpg/451px-Bild-Ottavio_Leoni%2C_Carav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924300" cy="5545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os1.i.ua/3/1/10101676_7d41a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4104456" cy="2880320"/>
          </a:xfrm>
          <a:prstGeom prst="rect">
            <a:avLst/>
          </a:prstGeom>
          <a:noFill/>
        </p:spPr>
      </p:pic>
      <p:pic>
        <p:nvPicPr>
          <p:cNvPr id="140290" name="Picture 2" descr="http://shekspir-dramaturg.ru/wp-content/uploads/2011/03/mikelandzhelo-buonarotti-27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35824" cy="2952328"/>
          </a:xfrm>
          <a:prstGeom prst="rect">
            <a:avLst/>
          </a:prstGeom>
          <a:noFill/>
        </p:spPr>
      </p:pic>
      <p:pic>
        <p:nvPicPr>
          <p:cNvPr id="140294" name="Picture 6" descr="Зовнішні фасади каплиці Медич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2857500" cy="37719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56176" y="638132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Капела Медичі</a:t>
            </a:r>
            <a:r>
              <a:rPr lang="uk-UA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4096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«П'єт́а»</a:t>
            </a:r>
            <a:endParaRPr lang="uk-UA" dirty="0"/>
          </a:p>
        </p:txBody>
      </p:sp>
      <p:pic>
        <p:nvPicPr>
          <p:cNvPr id="140296" name="Picture 8" descr="Файл:Rome-Basilique San Pietro in Vincoli-Moise MichelA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2952328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292494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Гробни́ця па́пи Ю́лія ІІ</a:t>
            </a:r>
            <a:endParaRPr lang="uk-UA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3384624" cy="27463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42088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>
                    <a:lumMod val="10000"/>
                  </a:schemeClr>
                </a:solidFill>
              </a:rPr>
              <a:t>Характерною є пишнота, парадність, яскравість кольорів, контрастність, екстравагантність 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орнаменту, 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</a:rPr>
              <a:t>асиметрія конструкцій. В 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hlinkClick r:id="rId3" tooltip="Архітектура бароко"/>
              </a:rPr>
              <a:t>бароковій </a:t>
            </a: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</a:rPr>
              <a:t>архітектурі </a:t>
            </a:r>
            <a:r>
              <a:rPr lang="uk-UA" sz="2400" dirty="0">
                <a:solidFill>
                  <a:schemeClr val="tx2">
                    <a:lumMod val="10000"/>
                  </a:schemeClr>
                </a:solidFill>
              </a:rPr>
              <a:t> панують сильні контрасти об'ємів, перебільшена пластика фасадів, ефекти світлотіні та кольору.</a:t>
            </a: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952328" cy="2228015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60232" y="2564904"/>
            <a:ext cx="2243137" cy="2633662"/>
          </a:xfrm>
          <a:prstGeom prst="rect">
            <a:avLst/>
          </a:prstGeom>
          <a:noFill/>
          <a:ln w="57150" cmpd="thickThin">
            <a:solidFill>
              <a:schemeClr val="hlink"/>
            </a:solidFill>
          </a:ln>
        </p:spPr>
      </p:pic>
      <p:pic>
        <p:nvPicPr>
          <p:cNvPr id="6" name="Picture 29" descr="freski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60648"/>
            <a:ext cx="3096344" cy="2187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Живопис</a:t>
            </a:r>
            <a:r>
              <a:rPr lang="uk-UA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і 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скульптура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 відзначаються декоративно-театральними композиціями, тонкою розробкою колориту і ефектів освітлення, ускладненою пластикою, парадністю. У 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музиці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 — поява 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опери,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розвиток вільного поліфонічного стилю (зокрема у 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творчості 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  <a:hlinkClick r:id="rId2" tooltip="Йоганн Себастьян Бах"/>
              </a:rPr>
              <a:t>Йоганна 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  <a:hlinkClick r:id="rId2" tooltip="Йоганн Себастьян Бах"/>
              </a:rPr>
              <a:t>Себастьяна Баха</a:t>
            </a:r>
            <a:r>
              <a:rPr lang="uk-UA" sz="2000" dirty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141314" name="Picture 2" descr="http://rybens.ru/barocco/religious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042403" cy="4011960"/>
          </a:xfrm>
          <a:prstGeom prst="rect">
            <a:avLst/>
          </a:prstGeom>
          <a:noFill/>
        </p:spPr>
      </p:pic>
      <p:pic>
        <p:nvPicPr>
          <p:cNvPr id="141316" name="Picture 4" descr="http://arinam20071.narod.ru/images/img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160240" cy="4007965"/>
          </a:xfrm>
          <a:prstGeom prst="rect">
            <a:avLst/>
          </a:prstGeom>
          <a:noFill/>
        </p:spPr>
      </p:pic>
      <p:pic>
        <p:nvPicPr>
          <p:cNvPr id="141318" name="Picture 6" descr="http://artinvestment.ru/content/download/news_2011/20111111_francesko_ber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36912"/>
            <a:ext cx="2808312" cy="3991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Українське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бароко</a:t>
            </a:r>
            <a:r>
              <a:rPr lang="ru-RU" sz="2000" dirty="0">
                <a:solidFill>
                  <a:srgbClr val="FF0000"/>
                </a:solidFill>
              </a:rPr>
              <a:t> 17 ст. </a:t>
            </a:r>
            <a:r>
              <a:rPr lang="ru-RU" sz="2000" dirty="0" err="1">
                <a:solidFill>
                  <a:srgbClr val="FF0000"/>
                </a:solidFill>
              </a:rPr>
              <a:t>називають</a:t>
            </a:r>
            <a:r>
              <a:rPr lang="ru-RU" sz="2000" dirty="0">
                <a:solidFill>
                  <a:srgbClr val="FF0000"/>
                </a:solidFill>
              </a:rPr>
              <a:t> «</a:t>
            </a:r>
            <a:r>
              <a:rPr lang="ru-RU" sz="2000" dirty="0" err="1">
                <a:solidFill>
                  <a:srgbClr val="FF0000"/>
                </a:solidFill>
              </a:rPr>
              <a:t>козацьким</a:t>
            </a:r>
            <a:r>
              <a:rPr lang="ru-RU" sz="2000" dirty="0">
                <a:solidFill>
                  <a:srgbClr val="FF0000"/>
                </a:solidFill>
              </a:rPr>
              <a:t>», тому </a:t>
            </a:r>
            <a:r>
              <a:rPr lang="ru-RU" sz="2000" dirty="0" err="1">
                <a:solidFill>
                  <a:srgbClr val="FF0000"/>
                </a:solidFill>
              </a:rPr>
              <a:t>що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саме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козацтво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було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носієм</a:t>
            </a:r>
            <a:r>
              <a:rPr lang="ru-RU" sz="2000" dirty="0">
                <a:solidFill>
                  <a:srgbClr val="FF0000"/>
                </a:solidFill>
              </a:rPr>
              <a:t> нового </a:t>
            </a:r>
            <a:r>
              <a:rPr lang="ru-RU" sz="2000" dirty="0" err="1">
                <a:solidFill>
                  <a:srgbClr val="FF0000"/>
                </a:solidFill>
              </a:rPr>
              <a:t>художнього</a:t>
            </a:r>
            <a:r>
              <a:rPr lang="ru-RU" sz="2000" dirty="0">
                <a:solidFill>
                  <a:srgbClr val="FF0000"/>
                </a:solidFill>
              </a:rPr>
              <a:t> смаку. Будучи </a:t>
            </a:r>
            <a:r>
              <a:rPr lang="ru-RU" sz="2000" dirty="0" err="1">
                <a:solidFill>
                  <a:srgbClr val="FF0000"/>
                </a:solidFill>
              </a:rPr>
              <a:t>насамперед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величезною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військовою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значною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суспільно-політичною</a:t>
            </a:r>
            <a:r>
              <a:rPr lang="ru-RU" sz="2000" dirty="0">
                <a:solidFill>
                  <a:srgbClr val="FF0000"/>
                </a:solidFill>
              </a:rPr>
              <a:t> силою, </a:t>
            </a:r>
            <a:r>
              <a:rPr lang="ru-RU" sz="2000" dirty="0" err="1">
                <a:solidFill>
                  <a:srgbClr val="FF0000"/>
                </a:solidFill>
              </a:rPr>
              <a:t>воно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виявилось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також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здатним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утворити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власне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творче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середовище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виступати</a:t>
            </a:r>
            <a:r>
              <a:rPr lang="ru-RU" sz="2000" dirty="0">
                <a:solidFill>
                  <a:srgbClr val="FF0000"/>
                </a:solidFill>
              </a:rPr>
              <a:t> на кону духовного </a:t>
            </a:r>
            <a:r>
              <a:rPr lang="ru-RU" sz="2000" dirty="0" err="1">
                <a:solidFill>
                  <a:srgbClr val="FF0000"/>
                </a:solidFill>
              </a:rPr>
              <a:t>життя</a:t>
            </a:r>
            <a:r>
              <a:rPr lang="ru-RU" sz="2000" dirty="0">
                <a:solidFill>
                  <a:srgbClr val="FF0000"/>
                </a:solidFill>
              </a:rPr>
              <a:t> народу </a:t>
            </a:r>
            <a:r>
              <a:rPr lang="ru-RU" sz="2000" dirty="0" err="1">
                <a:solidFill>
                  <a:srgbClr val="FF0000"/>
                </a:solidFill>
              </a:rPr>
              <a:t>ще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й</a:t>
            </a:r>
            <a:r>
              <a:rPr lang="ru-RU" sz="2000" dirty="0">
                <a:solidFill>
                  <a:srgbClr val="FF0000"/>
                </a:solidFill>
              </a:rPr>
              <a:t> як </a:t>
            </a:r>
            <a:r>
              <a:rPr lang="ru-RU" sz="2000" dirty="0" err="1">
                <a:solidFill>
                  <a:srgbClr val="FF0000"/>
                </a:solidFill>
              </a:rPr>
              <a:t>творець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самобутніх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художніх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цінностей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err="1">
                <a:solidFill>
                  <a:srgbClr val="FF0000"/>
                </a:solidFill>
              </a:rPr>
              <a:t>Українське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козацьке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бароко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розвивалось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під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впливом</a:t>
            </a:r>
            <a:r>
              <a:rPr lang="ru-RU" sz="2000" dirty="0">
                <a:solidFill>
                  <a:srgbClr val="FF0000"/>
                </a:solidFill>
              </a:rPr>
              <a:t> норм </a:t>
            </a:r>
            <a:r>
              <a:rPr lang="ru-RU" sz="2000" dirty="0" err="1">
                <a:solidFill>
                  <a:srgbClr val="FF0000"/>
                </a:solidFill>
              </a:rPr>
              <a:t>естетики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</a:t>
            </a:r>
            <a:r>
              <a:rPr lang="ru-RU" sz="2000" dirty="0">
                <a:solidFill>
                  <a:srgbClr val="FF0000"/>
                </a:solidFill>
              </a:rPr>
              <a:t> одного боку — </a:t>
            </a:r>
            <a:r>
              <a:rPr lang="ru-RU" sz="2000" dirty="0" err="1">
                <a:solidFill>
                  <a:srgbClr val="FF0000"/>
                </a:solidFill>
              </a:rPr>
              <a:t>європейського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бароко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</a:t>
            </a:r>
            <a:r>
              <a:rPr lang="ru-RU" sz="2000" dirty="0">
                <a:solidFill>
                  <a:srgbClr val="FF0000"/>
                </a:solidFill>
              </a:rPr>
              <a:t> другого — </a:t>
            </a:r>
            <a:r>
              <a:rPr lang="ru-RU" sz="2000" dirty="0" err="1">
                <a:solidFill>
                  <a:srgbClr val="FF0000"/>
                </a:solidFill>
              </a:rPr>
              <a:t>народної</a:t>
            </a:r>
            <a:r>
              <a:rPr lang="ru-RU" sz="2000" dirty="0">
                <a:solidFill>
                  <a:srgbClr val="FF0000"/>
                </a:solidFill>
              </a:rPr>
              <a:t>. Разом </a:t>
            </a:r>
            <a:r>
              <a:rPr lang="ru-RU" sz="2000" dirty="0" err="1">
                <a:solidFill>
                  <a:srgbClr val="FF0000"/>
                </a:solidFill>
              </a:rPr>
              <a:t>з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тим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воно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є</a:t>
            </a:r>
            <a:r>
              <a:rPr lang="ru-RU" sz="2000" dirty="0">
                <a:solidFill>
                  <a:srgbClr val="FF0000"/>
                </a:solidFill>
              </a:rPr>
              <a:t> ланкою в </a:t>
            </a:r>
            <a:r>
              <a:rPr lang="ru-RU" sz="2000" dirty="0" err="1">
                <a:solidFill>
                  <a:srgbClr val="FF0000"/>
                </a:solidFill>
              </a:rPr>
              <a:t>розвитку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загальноєвропейської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культури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становлячи</a:t>
            </a:r>
            <a:r>
              <a:rPr lang="ru-RU" sz="2000" dirty="0">
                <a:solidFill>
                  <a:srgbClr val="FF0000"/>
                </a:solidFill>
              </a:rPr>
              <a:t> одну </a:t>
            </a:r>
            <a:r>
              <a:rPr lang="ru-RU" sz="2000" dirty="0" err="1">
                <a:solidFill>
                  <a:srgbClr val="FF0000"/>
                </a:solidFill>
              </a:rPr>
              <a:t>з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національних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шкіл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цього</a:t>
            </a:r>
            <a:r>
              <a:rPr lang="ru-RU" sz="2000" dirty="0">
                <a:solidFill>
                  <a:srgbClr val="FF0000"/>
                </a:solidFill>
              </a:rPr>
              <a:t> великого </a:t>
            </a:r>
            <a:r>
              <a:rPr lang="ru-RU" sz="2000" dirty="0" err="1">
                <a:solidFill>
                  <a:srgbClr val="FF0000"/>
                </a:solidFill>
              </a:rPr>
              <a:t>художнього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стилю.</a:t>
            </a:r>
          </a:p>
        </p:txBody>
      </p:sp>
      <p:pic>
        <p:nvPicPr>
          <p:cNvPr id="3" name="UKRAЇNS_KE+BAROKO+-+Zanehayte+mene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432048" cy="36004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301608" cy="30243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Дякую за увагу</a:t>
            </a:r>
            <a:br>
              <a:rPr lang="uk-UA" dirty="0" smtClean="0"/>
            </a:br>
            <a:r>
              <a:rPr lang="uk-UA" dirty="0" smtClean="0"/>
              <a:t>Презентацію підготувала </a:t>
            </a:r>
            <a:br>
              <a:rPr lang="uk-UA" dirty="0" smtClean="0"/>
            </a:br>
            <a:r>
              <a:rPr lang="uk-UA" dirty="0" smtClean="0"/>
              <a:t>учениця 22 групи</a:t>
            </a:r>
            <a:br>
              <a:rPr lang="uk-UA" dirty="0" smtClean="0"/>
            </a:br>
            <a:r>
              <a:rPr lang="uk-UA" dirty="0" err="1" smtClean="0"/>
              <a:t>Макуховська</a:t>
            </a:r>
            <a:r>
              <a:rPr lang="uk-UA" dirty="0" smtClean="0"/>
              <a:t> Наталя</a:t>
            </a:r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134</Words>
  <Application>Microsoft Office PowerPoint</Application>
  <PresentationFormat>Экран (4:3)</PresentationFormat>
  <Paragraphs>19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Дякую за увагу Презентацію підготувала  учениця 22 групи Макуховська Наталя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20</cp:revision>
  <dcterms:created xsi:type="dcterms:W3CDTF">2014-01-26T15:02:21Z</dcterms:created>
  <dcterms:modified xsi:type="dcterms:W3CDTF">2014-01-26T19:26:35Z</dcterms:modified>
</cp:coreProperties>
</file>