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dirty="0" smtClean="0">
                <a:solidFill>
                  <a:schemeClr val="tx1"/>
                </a:solidFill>
              </a:rPr>
              <a:t>Індія у другій половині </a:t>
            </a:r>
            <a:r>
              <a:rPr lang="uk-UA" sz="5400" dirty="0" err="1" smtClean="0">
                <a:solidFill>
                  <a:schemeClr val="tx1"/>
                </a:solidFill>
              </a:rPr>
              <a:t>ХХ-початку</a:t>
            </a:r>
            <a:r>
              <a:rPr lang="uk-UA" sz="5400" dirty="0" smtClean="0">
                <a:solidFill>
                  <a:schemeClr val="tx1"/>
                </a:solidFill>
              </a:rPr>
              <a:t> ХХІ ст.</a:t>
            </a:r>
            <a:endParaRPr lang="uk-UA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73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198296" cy="4095328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dirty="0" smtClean="0"/>
              <a:t>Однією з найбільших країн Азії є Індія. Національно-визвольний рух у цій найбільшій англійській колонії значно посилився після Другої світової війни. </a:t>
            </a:r>
            <a:r>
              <a:rPr lang="ru-RU" dirty="0" err="1"/>
              <a:t>Індія</a:t>
            </a:r>
            <a:r>
              <a:rPr lang="ru-RU" dirty="0"/>
              <a:t>, як </a:t>
            </a:r>
            <a:r>
              <a:rPr lang="ru-RU" dirty="0" err="1"/>
              <a:t>колонія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, брала участь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r>
              <a:rPr lang="ru-RU" dirty="0"/>
              <a:t>: 3 млн </a:t>
            </a:r>
            <a:r>
              <a:rPr lang="ru-RU" dirty="0" err="1"/>
              <a:t>індійців</a:t>
            </a:r>
            <a:r>
              <a:rPr lang="ru-RU" dirty="0"/>
              <a:t> </a:t>
            </a:r>
            <a:r>
              <a:rPr lang="ru-RU" dirty="0" err="1"/>
              <a:t>воювали</a:t>
            </a:r>
            <a:r>
              <a:rPr lang="ru-RU" dirty="0"/>
              <a:t> на </a:t>
            </a:r>
            <a:r>
              <a:rPr lang="ru-RU" dirty="0" err="1"/>
              <a:t>фронті</a:t>
            </a:r>
            <a:r>
              <a:rPr lang="ru-RU" dirty="0"/>
              <a:t>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розвинулося</a:t>
            </a:r>
            <a:r>
              <a:rPr lang="ru-RU" dirty="0"/>
              <a:t> </a:t>
            </a:r>
            <a:r>
              <a:rPr lang="ru-RU" dirty="0" err="1"/>
              <a:t>машинобудування</a:t>
            </a:r>
            <a:r>
              <a:rPr lang="ru-RU" dirty="0"/>
              <a:t>. Тому </a:t>
            </a:r>
            <a:r>
              <a:rPr lang="ru-RU" dirty="0" err="1"/>
              <a:t>Індія</a:t>
            </a:r>
            <a:r>
              <a:rPr lang="ru-RU" dirty="0"/>
              <a:t> </a:t>
            </a:r>
            <a:r>
              <a:rPr lang="ru-RU" dirty="0" err="1"/>
              <a:t>сплатила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борги </a:t>
            </a:r>
            <a:r>
              <a:rPr lang="ru-RU" dirty="0" err="1"/>
              <a:t>Британії</a:t>
            </a:r>
            <a:r>
              <a:rPr lang="ru-RU" dirty="0"/>
              <a:t> і </a:t>
            </a:r>
            <a:r>
              <a:rPr lang="ru-RU" dirty="0" err="1"/>
              <a:t>вийшла</a:t>
            </a:r>
            <a:r>
              <a:rPr lang="ru-RU" dirty="0"/>
              <a:t> з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зміцнілою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не мала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через </a:t>
            </a:r>
            <a:r>
              <a:rPr lang="ru-RU" dirty="0" err="1"/>
              <a:t>багатоетнічний</a:t>
            </a:r>
            <a:r>
              <a:rPr lang="ru-RU" dirty="0"/>
              <a:t> склад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, </a:t>
            </a:r>
            <a:r>
              <a:rPr lang="ru-RU" dirty="0" err="1"/>
              <a:t>протистояння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громад — </a:t>
            </a:r>
            <a:r>
              <a:rPr lang="ru-RU" dirty="0" err="1"/>
              <a:t>індуїстів</a:t>
            </a:r>
            <a:r>
              <a:rPr lang="ru-RU" dirty="0"/>
              <a:t>,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представляв </a:t>
            </a:r>
            <a:r>
              <a:rPr lang="ru-RU" dirty="0" err="1"/>
              <a:t>Індійський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конгрес</a:t>
            </a:r>
            <a:r>
              <a:rPr lang="ru-RU" dirty="0"/>
              <a:t> (ІНК), та мусульман, </a:t>
            </a:r>
            <a:r>
              <a:rPr lang="ru-RU" dirty="0" err="1"/>
              <a:t>очолюваних</a:t>
            </a:r>
            <a:r>
              <a:rPr lang="ru-RU" dirty="0"/>
              <a:t> </a:t>
            </a:r>
            <a:r>
              <a:rPr lang="ru-RU" dirty="0" err="1"/>
              <a:t>Мусульманською</a:t>
            </a:r>
            <a:r>
              <a:rPr lang="ru-RU" dirty="0"/>
              <a:t> </a:t>
            </a:r>
            <a:r>
              <a:rPr lang="ru-RU" dirty="0" err="1"/>
              <a:t>лігою</a:t>
            </a:r>
            <a:r>
              <a:rPr lang="ru-RU" dirty="0"/>
              <a:t>. Усе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заважало</a:t>
            </a:r>
            <a:r>
              <a:rPr lang="ru-RU" dirty="0"/>
              <a:t> </a:t>
            </a:r>
            <a:r>
              <a:rPr lang="ru-RU" dirty="0" err="1"/>
              <a:t>згуртуванню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послаблювало</a:t>
            </a:r>
            <a:r>
              <a:rPr lang="ru-RU" dirty="0"/>
              <a:t> </a:t>
            </a:r>
            <a:r>
              <a:rPr lang="ru-RU" dirty="0" err="1"/>
              <a:t>національно-визвольний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протии </a:t>
            </a:r>
            <a:r>
              <a:rPr lang="ru-RU" dirty="0" err="1"/>
              <a:t>колоніального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 </a:t>
            </a:r>
            <a:r>
              <a:rPr lang="ru-RU" dirty="0" err="1"/>
              <a:t>охопив</a:t>
            </a:r>
            <a:r>
              <a:rPr lang="ru-RU" dirty="0"/>
              <a:t> </a:t>
            </a:r>
            <a:r>
              <a:rPr lang="ru-RU" dirty="0" err="1"/>
              <a:t>широкі</a:t>
            </a:r>
            <a:r>
              <a:rPr lang="ru-RU" dirty="0"/>
              <a:t>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365104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0"/>
            <a:ext cx="7632848" cy="2636912"/>
          </a:xfrm>
        </p:spPr>
        <p:txBody>
          <a:bodyPr/>
          <a:lstStyle/>
          <a:p>
            <a:r>
              <a:rPr lang="ru-RU" dirty="0" err="1"/>
              <a:t>Основи</a:t>
            </a:r>
            <a:r>
              <a:rPr lang="ru-RU" dirty="0"/>
              <a:t> державного ладу, </a:t>
            </a:r>
            <a:r>
              <a:rPr lang="ru-RU" dirty="0" err="1"/>
              <a:t>внутрішньої</a:t>
            </a:r>
            <a:r>
              <a:rPr lang="ru-RU" dirty="0"/>
              <a:t> та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закладені</a:t>
            </a:r>
            <a:r>
              <a:rPr lang="ru-RU" dirty="0"/>
              <a:t> за </a:t>
            </a:r>
            <a:r>
              <a:rPr lang="ru-RU" dirty="0" err="1"/>
              <a:t>прем’єр-міністра</a:t>
            </a:r>
            <a:r>
              <a:rPr lang="ru-RU" dirty="0"/>
              <a:t> Дж. Неру (1947–1964), для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ідеалом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демократичний</a:t>
            </a:r>
            <a:r>
              <a:rPr lang="ru-RU" dirty="0"/>
              <a:t> </a:t>
            </a:r>
            <a:r>
              <a:rPr lang="ru-RU" dirty="0" err="1"/>
              <a:t>соціалізм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30" y="2348880"/>
            <a:ext cx="7173327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936104"/>
          </a:xfrm>
        </p:spPr>
        <p:txBody>
          <a:bodyPr>
            <a:noAutofit/>
          </a:bodyPr>
          <a:lstStyle/>
          <a:p>
            <a:r>
              <a:rPr lang="uk-UA" sz="3200" dirty="0" smtClean="0"/>
              <a:t>Політика Індії після здобуття незалежності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689318"/>
              </p:ext>
            </p:extLst>
          </p:nvPr>
        </p:nvGraphicFramePr>
        <p:xfrm>
          <a:off x="179512" y="1219200"/>
          <a:ext cx="871296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smtClean="0"/>
                        <a:t>Внутрішня політика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Зовнішня політика</a:t>
                      </a:r>
                      <a:endParaRPr lang="uk-UA" dirty="0"/>
                    </a:p>
                  </a:txBody>
                  <a:tcPr/>
                </a:tc>
              </a:tr>
              <a:tr h="4045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Прискорений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розвиток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держсектору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промисловості</a:t>
                      </a:r>
                      <a:r>
                        <a:rPr lang="ru-RU" sz="1400" dirty="0" smtClean="0">
                          <a:effectLst/>
                        </a:rPr>
                        <a:t> (за </a:t>
                      </a:r>
                      <a:r>
                        <a:rPr lang="ru-RU" sz="1400" dirty="0" err="1" smtClean="0">
                          <a:effectLst/>
                        </a:rPr>
                        <a:t>рахунок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будівництва</a:t>
                      </a:r>
                      <a:r>
                        <a:rPr lang="ru-RU" sz="1400" dirty="0" smtClean="0">
                          <a:effectLst/>
                        </a:rPr>
                        <a:t> державою </a:t>
                      </a:r>
                      <a:r>
                        <a:rPr lang="ru-RU" sz="1400" dirty="0" err="1" smtClean="0">
                          <a:effectLst/>
                        </a:rPr>
                        <a:t>підприємств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металургії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машинобудуванні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електроенергетиці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вугільній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нафтовій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промисловості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Активна </a:t>
                      </a:r>
                      <a:r>
                        <a:rPr lang="ru-RU" sz="1400" dirty="0" err="1" smtClean="0">
                          <a:effectLst/>
                        </a:rPr>
                        <a:t>підтримка</a:t>
                      </a:r>
                      <a:r>
                        <a:rPr lang="ru-RU" sz="1400" dirty="0" smtClean="0">
                          <a:effectLst/>
                        </a:rPr>
                        <a:t> приватного </a:t>
                      </a:r>
                      <a:r>
                        <a:rPr lang="ru-RU" sz="1400" dirty="0" err="1" smtClean="0">
                          <a:effectLst/>
                        </a:rPr>
                        <a:t>бізнесу</a:t>
                      </a:r>
                      <a:r>
                        <a:rPr lang="ru-RU" sz="1400" dirty="0" smtClean="0">
                          <a:effectLst/>
                        </a:rPr>
                        <a:t>, контроль за </a:t>
                      </a:r>
                      <a:r>
                        <a:rPr lang="ru-RU" sz="1400" dirty="0" err="1" smtClean="0">
                          <a:effectLst/>
                        </a:rPr>
                        <a:t>діяльністю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монополій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Створення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сприятливих</a:t>
                      </a:r>
                      <a:r>
                        <a:rPr lang="ru-RU" sz="1400" dirty="0" smtClean="0">
                          <a:effectLst/>
                        </a:rPr>
                        <a:t> умов для </a:t>
                      </a:r>
                      <a:r>
                        <a:rPr lang="ru-RU" sz="1400" dirty="0" err="1" smtClean="0">
                          <a:effectLst/>
                        </a:rPr>
                        <a:t>розвитку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національної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економіки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(за </a:t>
                      </a:r>
                      <a:r>
                        <a:rPr lang="ru-RU" sz="1400" dirty="0" err="1" smtClean="0">
                          <a:effectLst/>
                        </a:rPr>
                        <a:t>рахунок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обмеження</a:t>
                      </a:r>
                      <a:r>
                        <a:rPr lang="ru-RU" sz="1400" dirty="0" smtClean="0">
                          <a:effectLst/>
                        </a:rPr>
                        <a:t> доступу </a:t>
                      </a:r>
                      <a:r>
                        <a:rPr lang="ru-RU" sz="1400" dirty="0" err="1" smtClean="0">
                          <a:effectLst/>
                        </a:rPr>
                        <a:t>іноземного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капіталу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країну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Проведення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аграрної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реформи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обмеження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розмірів</a:t>
                      </a:r>
                      <a:r>
                        <a:rPr lang="ru-RU" sz="1400" dirty="0" smtClean="0">
                          <a:effectLst/>
                        </a:rPr>
                        <a:t> феодального </a:t>
                      </a:r>
                      <a:r>
                        <a:rPr lang="ru-RU" sz="1400" dirty="0" err="1" smtClean="0">
                          <a:effectLst/>
                        </a:rPr>
                        <a:t>землеволодіння</a:t>
                      </a:r>
                      <a:r>
                        <a:rPr lang="ru-RU" sz="1400" dirty="0" smtClean="0">
                          <a:effectLst/>
                        </a:rPr>
                        <a:t>, передача </a:t>
                      </a:r>
                      <a:r>
                        <a:rPr lang="ru-RU" sz="1400" dirty="0" err="1" smtClean="0">
                          <a:effectLst/>
                        </a:rPr>
                        <a:t>землі</a:t>
                      </a:r>
                      <a:r>
                        <a:rPr lang="ru-RU" sz="1400" dirty="0" smtClean="0">
                          <a:effectLst/>
                        </a:rPr>
                        <a:t> за </a:t>
                      </a:r>
                      <a:r>
                        <a:rPr lang="ru-RU" sz="1400" dirty="0" err="1" smtClean="0">
                          <a:effectLst/>
                        </a:rPr>
                        <a:t>викуп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орендарям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нижчих</a:t>
                      </a:r>
                      <a:r>
                        <a:rPr lang="ru-RU" sz="1400" dirty="0" smtClean="0">
                          <a:effectLst/>
                        </a:rPr>
                        <a:t> каст, </a:t>
                      </a:r>
                      <a:r>
                        <a:rPr lang="ru-RU" sz="1400" dirty="0" err="1" smtClean="0">
                          <a:effectLst/>
                        </a:rPr>
                        <a:t>заохочення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створення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кооперативів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Проведення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адміністративно</a:t>
                      </a:r>
                      <a:r>
                        <a:rPr lang="ru-RU" sz="1400" dirty="0" smtClean="0">
                          <a:effectLst/>
                        </a:rPr>
                        <a:t>- </a:t>
                      </a:r>
                      <a:r>
                        <a:rPr lang="ru-RU" sz="1400" dirty="0" err="1" smtClean="0">
                          <a:effectLst/>
                        </a:rPr>
                        <a:t>територіальної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реформи</a:t>
                      </a:r>
                      <a:r>
                        <a:rPr lang="ru-RU" sz="1400" dirty="0" smtClean="0">
                          <a:effectLst/>
                        </a:rPr>
                        <a:t> у 1956 р. (</a:t>
                      </a:r>
                      <a:r>
                        <a:rPr lang="ru-RU" sz="1400" dirty="0" err="1" smtClean="0">
                          <a:effectLst/>
                        </a:rPr>
                        <a:t>розмежування</a:t>
                      </a:r>
                      <a:r>
                        <a:rPr lang="ru-RU" sz="1400" dirty="0" smtClean="0">
                          <a:effectLst/>
                        </a:rPr>
                        <a:t> за </a:t>
                      </a:r>
                      <a:r>
                        <a:rPr lang="ru-RU" sz="1400" dirty="0" err="1" smtClean="0">
                          <a:effectLst/>
                        </a:rPr>
                        <a:t>національною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та </a:t>
                      </a:r>
                      <a:r>
                        <a:rPr lang="ru-RU" sz="1400" dirty="0" err="1" smtClean="0">
                          <a:effectLst/>
                        </a:rPr>
                        <a:t>мовною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ознаками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Дотримання</a:t>
                      </a:r>
                      <a:r>
                        <a:rPr lang="ru-RU" sz="1400" dirty="0" smtClean="0">
                          <a:effectLst/>
                        </a:rPr>
                        <a:t> принципу «позитивного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нейтралітету</a:t>
                      </a:r>
                      <a:r>
                        <a:rPr lang="ru-RU" sz="1400" dirty="0" smtClean="0">
                          <a:effectLst/>
                        </a:rPr>
                        <a:t>», </a:t>
                      </a:r>
                      <a:r>
                        <a:rPr lang="ru-RU" sz="1400" dirty="0" err="1" smtClean="0">
                          <a:effectLst/>
                        </a:rPr>
                        <a:t>неприєднання</a:t>
                      </a:r>
                      <a:r>
                        <a:rPr lang="ru-RU" sz="1400" dirty="0" smtClean="0">
                          <a:effectLst/>
                        </a:rPr>
                        <a:t> до </a:t>
                      </a:r>
                      <a:r>
                        <a:rPr lang="ru-RU" sz="1400" dirty="0" err="1" smtClean="0">
                          <a:effectLst/>
                        </a:rPr>
                        <a:t>військово-політичних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блоків</a:t>
                      </a:r>
                      <a:r>
                        <a:rPr lang="ru-RU" sz="1400" dirty="0" smtClean="0">
                          <a:effectLst/>
                        </a:rPr>
                        <a:t> (уряд </a:t>
                      </a:r>
                      <a:r>
                        <a:rPr lang="ru-RU" sz="1400" dirty="0" err="1" smtClean="0">
                          <a:effectLst/>
                        </a:rPr>
                        <a:t>Індії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засудив </a:t>
                      </a:r>
                      <a:r>
                        <a:rPr lang="ru-RU" sz="1400" dirty="0" err="1" smtClean="0">
                          <a:effectLst/>
                        </a:rPr>
                        <a:t>створення</a:t>
                      </a:r>
                      <a:r>
                        <a:rPr lang="ru-RU" sz="1400" dirty="0" smtClean="0">
                          <a:effectLst/>
                        </a:rPr>
                        <a:t> СЕАТО в 1954 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і СЕНТО в 1955 р.).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 </a:t>
                      </a:r>
                      <a:r>
                        <a:rPr lang="ru-RU" sz="1400" dirty="0" err="1" smtClean="0">
                          <a:effectLst/>
                        </a:rPr>
                        <a:t>відносинах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іншими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країнами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застосовували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п’ять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принципів</a:t>
                      </a:r>
                      <a:r>
                        <a:rPr lang="ru-RU" sz="1400" dirty="0" smtClean="0">
                          <a:effectLst/>
                        </a:rPr>
                        <a:t> мирного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співіснування</a:t>
                      </a:r>
                      <a:r>
                        <a:rPr lang="ru-RU" sz="1400" dirty="0" smtClean="0">
                          <a:effectLst/>
                        </a:rPr>
                        <a:t> «</a:t>
                      </a:r>
                      <a:r>
                        <a:rPr lang="ru-RU" sz="1400" dirty="0" err="1" smtClean="0">
                          <a:effectLst/>
                        </a:rPr>
                        <a:t>панча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шіла</a:t>
                      </a:r>
                      <a:r>
                        <a:rPr lang="ru-RU" sz="1400" dirty="0" smtClean="0">
                          <a:effectLst/>
                        </a:rPr>
                        <a:t>» (</a:t>
                      </a:r>
                      <a:r>
                        <a:rPr lang="ru-RU" sz="1400" dirty="0" err="1" smtClean="0">
                          <a:effectLst/>
                        </a:rPr>
                        <a:t>уперше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щодо</a:t>
                      </a:r>
                      <a:r>
                        <a:rPr lang="ru-RU" sz="1400" dirty="0" smtClean="0">
                          <a:effectLst/>
                        </a:rPr>
                        <a:t> Китаю):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взаємна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повага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територіальної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цілісності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суверенітету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взаємний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ненапад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невтручання</a:t>
                      </a:r>
                      <a:r>
                        <a:rPr lang="ru-RU" sz="1400" dirty="0" smtClean="0">
                          <a:effectLst/>
                        </a:rPr>
                        <a:t> у </a:t>
                      </a:r>
                      <a:r>
                        <a:rPr lang="ru-RU" sz="1400" dirty="0" err="1" smtClean="0">
                          <a:effectLst/>
                        </a:rPr>
                        <a:t>внутрішні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справи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одне</a:t>
                      </a:r>
                      <a:r>
                        <a:rPr lang="ru-RU" sz="1400" dirty="0" smtClean="0">
                          <a:effectLst/>
                        </a:rPr>
                        <a:t> одного;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рівність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взаємна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вигода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мирне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співіснування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Дж. Неру </a:t>
                      </a:r>
                      <a:r>
                        <a:rPr lang="ru-RU" sz="1400" dirty="0" err="1" smtClean="0">
                          <a:effectLst/>
                        </a:rPr>
                        <a:t>був</a:t>
                      </a:r>
                      <a:r>
                        <a:rPr lang="ru-RU" sz="1400" dirty="0" smtClean="0">
                          <a:effectLst/>
                        </a:rPr>
                        <a:t> одним з </a:t>
                      </a:r>
                      <a:r>
                        <a:rPr lang="ru-RU" sz="1400" dirty="0" err="1" smtClean="0">
                          <a:effectLst/>
                        </a:rPr>
                        <a:t>ініціаторів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Бандунзької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конференції</a:t>
                      </a:r>
                      <a:r>
                        <a:rPr lang="ru-RU" sz="1400" dirty="0" smtClean="0">
                          <a:effectLst/>
                        </a:rPr>
                        <a:t> 1955 р. і </a:t>
                      </a:r>
                      <a:r>
                        <a:rPr lang="ru-RU" sz="1400" dirty="0" err="1" smtClean="0">
                          <a:effectLst/>
                        </a:rPr>
                        <a:t>створення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Руху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неприєднання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початку 60-х </a:t>
                      </a:r>
                      <a:r>
                        <a:rPr lang="ru-RU" sz="1400" dirty="0" err="1" smtClean="0">
                          <a:effectLst/>
                        </a:rPr>
                        <a:t>рр</a:t>
                      </a:r>
                      <a:r>
                        <a:rPr lang="ru-RU" sz="1400" dirty="0" smtClean="0">
                          <a:effectLst/>
                        </a:rPr>
                        <a:t>. через </a:t>
                      </a:r>
                      <a:r>
                        <a:rPr lang="ru-RU" sz="1400" dirty="0" err="1" smtClean="0">
                          <a:effectLst/>
                        </a:rPr>
                        <a:t>перебування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</a:t>
                      </a:r>
                      <a:r>
                        <a:rPr lang="ru-RU" sz="1400" dirty="0" err="1" smtClean="0">
                          <a:effectLst/>
                        </a:rPr>
                        <a:t>території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Індії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Далай-лами</a:t>
                      </a:r>
                      <a:r>
                        <a:rPr lang="ru-RU" sz="1400" dirty="0" smtClean="0">
                          <a:effectLst/>
                        </a:rPr>
                        <a:t> Тибету </a:t>
                      </a:r>
                      <a:r>
                        <a:rPr lang="ru-RU" sz="1400" dirty="0" err="1" smtClean="0">
                          <a:effectLst/>
                        </a:rPr>
                        <a:t>погіршилися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індійсько</a:t>
                      </a:r>
                      <a:r>
                        <a:rPr lang="ru-RU" sz="1400" dirty="0" smtClean="0">
                          <a:effectLst/>
                        </a:rPr>
                        <a:t>- </a:t>
                      </a:r>
                      <a:r>
                        <a:rPr lang="ru-RU" sz="1400" dirty="0" err="1" smtClean="0">
                          <a:effectLst/>
                        </a:rPr>
                        <a:t>китайські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відносини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 err="1" smtClean="0">
                          <a:effectLst/>
                        </a:rPr>
                        <a:t>Китайські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війська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окупували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частину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індійської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території</a:t>
                      </a:r>
                      <a:endParaRPr lang="ru-RU" sz="1400" dirty="0" smtClean="0">
                        <a:effectLst/>
                      </a:endParaRP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1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08912" cy="2016224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смерті</a:t>
            </a:r>
            <a:r>
              <a:rPr lang="ru-RU" sz="1800" dirty="0"/>
              <a:t> Дж. Неру </a:t>
            </a:r>
            <a:r>
              <a:rPr lang="ru-RU" sz="1800" dirty="0" err="1"/>
              <a:t>прем’єр-міністром</a:t>
            </a:r>
            <a:r>
              <a:rPr lang="ru-RU" sz="1800" dirty="0"/>
              <a:t> </a:t>
            </a:r>
            <a:r>
              <a:rPr lang="ru-RU" sz="1800" dirty="0" err="1"/>
              <a:t>Індії</a:t>
            </a:r>
            <a:r>
              <a:rPr lang="ru-RU" sz="1800" dirty="0"/>
              <a:t> </a:t>
            </a:r>
            <a:r>
              <a:rPr lang="ru-RU" sz="1800" dirty="0" err="1"/>
              <a:t>стає</a:t>
            </a:r>
            <a:r>
              <a:rPr lang="ru-RU" sz="1800" dirty="0"/>
              <a:t> Л. Б. </a:t>
            </a:r>
            <a:r>
              <a:rPr lang="ru-RU" sz="1800" dirty="0" err="1"/>
              <a:t>Шастрі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дотримувався</a:t>
            </a:r>
            <a:r>
              <a:rPr lang="ru-RU" sz="1800" dirty="0"/>
              <a:t> курсу Неру. </a:t>
            </a:r>
            <a:r>
              <a:rPr lang="ru-RU" sz="1800" dirty="0" smtClean="0"/>
              <a:t>Л</a:t>
            </a:r>
            <a:r>
              <a:rPr lang="ru-RU" sz="1800" dirty="0"/>
              <a:t>. Б. </a:t>
            </a:r>
            <a:r>
              <a:rPr lang="ru-RU" sz="1800" dirty="0" err="1"/>
              <a:t>Шастрі</a:t>
            </a:r>
            <a:r>
              <a:rPr lang="ru-RU" sz="1800" dirty="0"/>
              <a:t> </a:t>
            </a:r>
            <a:r>
              <a:rPr lang="ru-RU" sz="1800" dirty="0" err="1"/>
              <a:t>несподівано</a:t>
            </a:r>
            <a:r>
              <a:rPr lang="ru-RU" sz="1800" dirty="0"/>
              <a:t> </a:t>
            </a:r>
            <a:r>
              <a:rPr lang="ru-RU" sz="1800" dirty="0" err="1"/>
              <a:t>помирає</a:t>
            </a:r>
            <a:r>
              <a:rPr lang="ru-RU" sz="1800" dirty="0"/>
              <a:t>. </a:t>
            </a:r>
            <a:r>
              <a:rPr lang="ru-RU" sz="1800" dirty="0" err="1"/>
              <a:t>Новим</a:t>
            </a:r>
            <a:r>
              <a:rPr lang="ru-RU" sz="1800" dirty="0"/>
              <a:t> </a:t>
            </a:r>
            <a:r>
              <a:rPr lang="ru-RU" sz="1800" dirty="0" err="1"/>
              <a:t>прем’єр-міністром</a:t>
            </a:r>
            <a:r>
              <a:rPr lang="ru-RU" sz="1800" dirty="0"/>
              <a:t> </a:t>
            </a:r>
            <a:r>
              <a:rPr lang="ru-RU" sz="1800" dirty="0" err="1"/>
              <a:t>стає</a:t>
            </a:r>
            <a:r>
              <a:rPr lang="ru-RU" sz="1800" dirty="0"/>
              <a:t> </a:t>
            </a:r>
            <a:r>
              <a:rPr lang="ru-RU" sz="1800" dirty="0" err="1"/>
              <a:t>донька</a:t>
            </a:r>
            <a:r>
              <a:rPr lang="ru-RU" sz="1800" dirty="0"/>
              <a:t> Дж. Неру — </a:t>
            </a:r>
            <a:r>
              <a:rPr lang="ru-RU" sz="1800" dirty="0" err="1"/>
              <a:t>Індіра</a:t>
            </a:r>
            <a:r>
              <a:rPr lang="ru-RU" sz="1800" dirty="0"/>
              <a:t> </a:t>
            </a:r>
            <a:r>
              <a:rPr lang="ru-RU" sz="1800" dirty="0" err="1"/>
              <a:t>Ганді</a:t>
            </a:r>
            <a:r>
              <a:rPr lang="ru-RU" sz="1800" dirty="0"/>
              <a:t> (мала </a:t>
            </a:r>
            <a:r>
              <a:rPr lang="ru-RU" sz="1800" dirty="0" err="1"/>
              <a:t>гарну</a:t>
            </a:r>
            <a:r>
              <a:rPr lang="ru-RU" sz="1800" dirty="0"/>
              <a:t> </a:t>
            </a:r>
            <a:r>
              <a:rPr lang="ru-RU" sz="1800" dirty="0" err="1"/>
              <a:t>освіту</a:t>
            </a:r>
            <a:r>
              <a:rPr lang="ru-RU" sz="1800" dirty="0"/>
              <a:t>, </a:t>
            </a:r>
            <a:r>
              <a:rPr lang="ru-RU" sz="1800" dirty="0" err="1"/>
              <a:t>політичний</a:t>
            </a:r>
            <a:r>
              <a:rPr lang="ru-RU" sz="1800" dirty="0"/>
              <a:t> </a:t>
            </a:r>
            <a:r>
              <a:rPr lang="ru-RU" sz="1800" dirty="0" err="1"/>
              <a:t>досвід</a:t>
            </a:r>
            <a:r>
              <a:rPr lang="ru-RU" sz="1800" dirty="0"/>
              <a:t>, в </a:t>
            </a:r>
            <a:r>
              <a:rPr lang="ru-RU" sz="1800" dirty="0" err="1"/>
              <a:t>уряді</a:t>
            </a:r>
            <a:r>
              <a:rPr lang="ru-RU" sz="1800" dirty="0"/>
              <a:t> </a:t>
            </a:r>
            <a:r>
              <a:rPr lang="ru-RU" sz="1800" dirty="0" err="1"/>
              <a:t>Шастрі</a:t>
            </a:r>
            <a:r>
              <a:rPr lang="ru-RU" sz="1800" dirty="0"/>
              <a:t> </a:t>
            </a:r>
            <a:r>
              <a:rPr lang="ru-RU" sz="1800" dirty="0" err="1"/>
              <a:t>була</a:t>
            </a:r>
            <a:r>
              <a:rPr lang="ru-RU" sz="1800" dirty="0"/>
              <a:t> </a:t>
            </a:r>
            <a:r>
              <a:rPr lang="ru-RU" sz="1800" dirty="0" err="1"/>
              <a:t>міністром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 та </a:t>
            </a:r>
            <a:r>
              <a:rPr lang="ru-RU" sz="1800" dirty="0" err="1"/>
              <a:t>радіомовлення</a:t>
            </a:r>
            <a:r>
              <a:rPr lang="ru-RU" sz="1800" dirty="0"/>
              <a:t>).</a:t>
            </a:r>
          </a:p>
          <a:p>
            <a:endParaRPr lang="uk-UA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14290"/>
              </p:ext>
            </p:extLst>
          </p:nvPr>
        </p:nvGraphicFramePr>
        <p:xfrm>
          <a:off x="179512" y="1988840"/>
          <a:ext cx="8866834" cy="424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17"/>
                <a:gridCol w="4433417"/>
              </a:tblGrid>
              <a:tr h="301913">
                <a:tc>
                  <a:txBody>
                    <a:bodyPr/>
                    <a:lstStyle/>
                    <a:p>
                      <a:r>
                        <a:rPr lang="uk-UA" dirty="0" smtClean="0"/>
                        <a:t>Внутрішня політика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Зовнішна</a:t>
                      </a:r>
                      <a:r>
                        <a:rPr lang="uk-UA" baseline="0" dirty="0" smtClean="0"/>
                        <a:t> політика</a:t>
                      </a:r>
                      <a:endParaRPr lang="uk-UA" dirty="0"/>
                    </a:p>
                  </a:txBody>
                  <a:tcPr/>
                </a:tc>
              </a:tr>
              <a:tr h="3874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Проведення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радикальних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соціально-економічних</a:t>
                      </a:r>
                      <a:r>
                        <a:rPr lang="ru-RU" sz="1400" dirty="0" smtClean="0">
                          <a:effectLst/>
                        </a:rPr>
                        <a:t> реформ: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націоналізація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банків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системи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загального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страхування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передача до рук </a:t>
                      </a:r>
                      <a:r>
                        <a:rPr lang="ru-RU" sz="1400" dirty="0" err="1" smtClean="0">
                          <a:effectLst/>
                        </a:rPr>
                        <a:t>держави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експортної</a:t>
                      </a:r>
                      <a:r>
                        <a:rPr lang="ru-RU" sz="1400" dirty="0" smtClean="0">
                          <a:effectLst/>
                        </a:rPr>
                        <a:t> та </a:t>
                      </a:r>
                      <a:r>
                        <a:rPr lang="ru-RU" sz="1400" dirty="0" err="1" smtClean="0">
                          <a:effectLst/>
                        </a:rPr>
                        <a:t>імпортної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торгівлі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організація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кооперативної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торгівлі</a:t>
                      </a:r>
                      <a:r>
                        <a:rPr lang="ru-RU" sz="1400" dirty="0" smtClean="0">
                          <a:effectLst/>
                        </a:rPr>
                        <a:t> товарами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широкого </a:t>
                      </a:r>
                      <a:r>
                        <a:rPr lang="ru-RU" sz="1400" dirty="0" err="1" smtClean="0">
                          <a:effectLst/>
                        </a:rPr>
                        <a:t>вжитку</a:t>
                      </a:r>
                      <a:r>
                        <a:rPr lang="ru-RU" sz="1400" dirty="0" smtClean="0">
                          <a:effectLst/>
                        </a:rPr>
                        <a:t> у </a:t>
                      </a:r>
                      <a:r>
                        <a:rPr lang="ru-RU" sz="1400" dirty="0" err="1" smtClean="0">
                          <a:effectLst/>
                        </a:rPr>
                        <a:t>містах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сільській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місцевості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обмеження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діяльності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монополій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продовження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аграрної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реформи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зменшення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податку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невеликі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ділянки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землі</a:t>
                      </a:r>
                      <a:r>
                        <a:rPr lang="ru-RU" sz="1400" dirty="0" smtClean="0">
                          <a:effectLst/>
                        </a:rPr>
                        <a:t>, земельного максимуму;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• </a:t>
                      </a:r>
                      <a:r>
                        <a:rPr lang="ru-RU" sz="1400" dirty="0" err="1" smtClean="0">
                          <a:effectLst/>
                        </a:rPr>
                        <a:t>скасування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пенсій</a:t>
                      </a:r>
                      <a:r>
                        <a:rPr lang="ru-RU" sz="1400" dirty="0" smtClean="0">
                          <a:effectLst/>
                        </a:rPr>
                        <a:t> та </a:t>
                      </a:r>
                      <a:r>
                        <a:rPr lang="ru-RU" sz="1400" dirty="0" err="1" smtClean="0">
                          <a:effectLst/>
                        </a:rPr>
                        <a:t>привілеїв</a:t>
                      </a:r>
                      <a:r>
                        <a:rPr lang="ru-RU" sz="1400" dirty="0" smtClean="0">
                          <a:effectLst/>
                        </a:rPr>
                        <a:t> для </a:t>
                      </a:r>
                      <a:r>
                        <a:rPr lang="ru-RU" sz="1400" dirty="0" err="1" smtClean="0">
                          <a:effectLst/>
                        </a:rPr>
                        <a:t>князів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 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Активізується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співробітництво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із</a:t>
                      </a:r>
                      <a:r>
                        <a:rPr lang="ru-RU" sz="1600" dirty="0" smtClean="0">
                          <a:effectLst/>
                        </a:rPr>
                        <a:t> СРСР, особливо у </a:t>
                      </a:r>
                      <a:r>
                        <a:rPr lang="ru-RU" sz="1600" dirty="0" err="1" smtClean="0">
                          <a:effectLst/>
                        </a:rPr>
                        <a:t>військовій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сфері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 </a:t>
                      </a:r>
                      <a:r>
                        <a:rPr lang="ru-RU" sz="1600" dirty="0" err="1" smtClean="0">
                          <a:effectLst/>
                        </a:rPr>
                        <a:t>грудні</a:t>
                      </a:r>
                      <a:r>
                        <a:rPr lang="ru-RU" sz="1600" dirty="0" smtClean="0">
                          <a:effectLst/>
                        </a:rPr>
                        <a:t> 1971 р. </a:t>
                      </a:r>
                      <a:r>
                        <a:rPr lang="ru-RU" sz="1600" dirty="0" err="1" smtClean="0">
                          <a:effectLst/>
                        </a:rPr>
                        <a:t>Індія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розпочинає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чергову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війну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проти</a:t>
                      </a:r>
                      <a:r>
                        <a:rPr lang="ru-RU" sz="1600" dirty="0" smtClean="0">
                          <a:effectLst/>
                        </a:rPr>
                        <a:t> Пакистану і доводить </a:t>
                      </a:r>
                      <a:r>
                        <a:rPr lang="ru-RU" sz="1600" dirty="0" err="1" smtClean="0">
                          <a:effectLst/>
                        </a:rPr>
                        <a:t>її</a:t>
                      </a:r>
                      <a:r>
                        <a:rPr lang="ru-RU" sz="1600" dirty="0" smtClean="0">
                          <a:effectLst/>
                        </a:rPr>
                        <a:t> до </a:t>
                      </a:r>
                      <a:r>
                        <a:rPr lang="ru-RU" sz="1600" dirty="0" err="1" smtClean="0">
                          <a:effectLst/>
                        </a:rPr>
                        <a:t>успішного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кінця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Після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цього</a:t>
                      </a:r>
                      <a:r>
                        <a:rPr lang="ru-RU" sz="1600" dirty="0" smtClean="0">
                          <a:effectLst/>
                        </a:rPr>
                        <a:t> авторитет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Індії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міжнародній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арені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зростає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Але за умов </a:t>
                      </a:r>
                      <a:r>
                        <a:rPr lang="ru-RU" sz="1600" dirty="0" err="1" smtClean="0">
                          <a:effectLst/>
                        </a:rPr>
                        <a:t>енергетичної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кризи</a:t>
                      </a:r>
                      <a:r>
                        <a:rPr lang="ru-RU" sz="1600" dirty="0" smtClean="0">
                          <a:effectLst/>
                        </a:rPr>
                        <a:t> 1973 р. </a:t>
                      </a:r>
                      <a:r>
                        <a:rPr lang="ru-RU" sz="1600" dirty="0" err="1" smtClean="0">
                          <a:effectLst/>
                        </a:rPr>
                        <a:t>ця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війна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гальмує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здійснення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Економічних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соціальних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програм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Економічна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ситуація</a:t>
                      </a:r>
                      <a:r>
                        <a:rPr lang="ru-RU" sz="1600" dirty="0" smtClean="0">
                          <a:effectLst/>
                        </a:rPr>
                        <a:t> в </a:t>
                      </a:r>
                      <a:r>
                        <a:rPr lang="ru-RU" sz="1600" dirty="0" err="1" smtClean="0">
                          <a:effectLst/>
                        </a:rPr>
                        <a:t>країні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погіршується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формується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опозиція</a:t>
                      </a:r>
                      <a:r>
                        <a:rPr lang="ru-RU" sz="1600" dirty="0" smtClean="0">
                          <a:effectLst/>
                        </a:rPr>
                        <a:t> уряду І. </a:t>
                      </a:r>
                      <a:r>
                        <a:rPr lang="ru-RU" sz="1600" dirty="0" err="1" smtClean="0">
                          <a:effectLst/>
                        </a:rPr>
                        <a:t>Ганді</a:t>
                      </a:r>
                      <a:endParaRPr lang="ru-RU" sz="1600" dirty="0" smtClean="0">
                        <a:effectLst/>
                      </a:endParaRP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3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5808967" cy="4752528"/>
          </a:xfrm>
        </p:spPr>
        <p:txBody>
          <a:bodyPr/>
          <a:lstStyle/>
          <a:p>
            <a:r>
              <a:rPr lang="uk-UA" dirty="0" smtClean="0"/>
              <a:t>Але паралельно із цим: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Запровадження надзвичайного стану </a:t>
            </a:r>
            <a:r>
              <a:rPr lang="uk-U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(1975), </a:t>
            </a:r>
            <a:r>
              <a:rPr lang="uk-UA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заборона страйків;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Порушення громадянських прав і свобод;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Примусова стерилізація </a:t>
            </a:r>
            <a:endParaRPr lang="uk-UA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endParaRPr lang="uk-UA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uk-UA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uk-UA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92696"/>
            <a:ext cx="2938029" cy="39072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96" y="4599909"/>
            <a:ext cx="7920880" cy="202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6048672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/>
              <a:t>На </a:t>
            </a:r>
            <a:r>
              <a:rPr lang="ru-RU" dirty="0" err="1"/>
              <a:t>виборах</a:t>
            </a:r>
            <a:r>
              <a:rPr lang="ru-RU" dirty="0"/>
              <a:t> 1977 р. </a:t>
            </a:r>
            <a:r>
              <a:rPr lang="ru-RU" dirty="0" err="1"/>
              <a:t>Індіра</a:t>
            </a:r>
            <a:r>
              <a:rPr lang="ru-RU" dirty="0"/>
              <a:t> </a:t>
            </a:r>
            <a:r>
              <a:rPr lang="ru-RU" dirty="0" err="1"/>
              <a:t>Ганді</a:t>
            </a:r>
            <a:r>
              <a:rPr lang="ru-RU" dirty="0"/>
              <a:t> </a:t>
            </a:r>
            <a:r>
              <a:rPr lang="ru-RU" dirty="0" err="1"/>
              <a:t>програла</a:t>
            </a:r>
            <a:r>
              <a:rPr lang="ru-RU" dirty="0"/>
              <a:t>. В ІНК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розкол</a:t>
            </a:r>
            <a:r>
              <a:rPr lang="ru-RU" dirty="0"/>
              <a:t>. І. </a:t>
            </a:r>
            <a:r>
              <a:rPr lang="ru-RU" dirty="0" err="1"/>
              <a:t>Ганді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 — ІНК(І).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В </a:t>
            </a:r>
            <a:r>
              <a:rPr lang="ru-RU" dirty="0" err="1"/>
              <a:t>економіці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назріває</a:t>
            </a:r>
            <a:r>
              <a:rPr lang="ru-RU" dirty="0"/>
              <a:t> критична </a:t>
            </a:r>
            <a:r>
              <a:rPr lang="ru-RU" dirty="0" err="1"/>
              <a:t>ситуація</a:t>
            </a:r>
            <a:r>
              <a:rPr lang="ru-RU" dirty="0"/>
              <a:t>, і в 1980 р. І. </a:t>
            </a:r>
            <a:r>
              <a:rPr lang="ru-RU" dirty="0" err="1"/>
              <a:t>Ганді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прем’єр-міністром</a:t>
            </a:r>
            <a:r>
              <a:rPr lang="ru-RU" dirty="0"/>
              <a:t>. Але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активізуються</a:t>
            </a:r>
            <a:r>
              <a:rPr lang="ru-RU" dirty="0"/>
              <a:t> </a:t>
            </a:r>
            <a:r>
              <a:rPr lang="ru-RU" dirty="0" err="1"/>
              <a:t>сепаратистські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 31 </a:t>
            </a:r>
            <a:r>
              <a:rPr lang="ru-RU" dirty="0" err="1"/>
              <a:t>жовтня</a:t>
            </a:r>
            <a:r>
              <a:rPr lang="ru-RU" dirty="0"/>
              <a:t> 1984 р. І. </a:t>
            </a:r>
            <a:r>
              <a:rPr lang="ru-RU" dirty="0" err="1"/>
              <a:t>Ганді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вбитасикхськими</a:t>
            </a:r>
            <a:r>
              <a:rPr lang="ru-RU" dirty="0"/>
              <a:t> </a:t>
            </a:r>
            <a:r>
              <a:rPr lang="ru-RU" dirty="0" err="1"/>
              <a:t>екстремістами</a:t>
            </a:r>
            <a:r>
              <a:rPr lang="ru-RU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«</a:t>
            </a:r>
            <a:r>
              <a:rPr lang="ru-RU" dirty="0" err="1"/>
              <a:t>Прагнучи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державу </a:t>
            </a:r>
            <a:r>
              <a:rPr lang="ru-RU" dirty="0" err="1"/>
              <a:t>Халістан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Пенджабу (</a:t>
            </a:r>
            <a:r>
              <a:rPr lang="ru-RU" dirty="0" err="1"/>
              <a:t>північно-західної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), </a:t>
            </a:r>
            <a:r>
              <a:rPr lang="ru-RU" dirty="0" err="1"/>
              <a:t>сикхські</a:t>
            </a:r>
            <a:r>
              <a:rPr lang="ru-RU" dirty="0"/>
              <a:t> </a:t>
            </a:r>
            <a:r>
              <a:rPr lang="ru-RU" dirty="0" err="1"/>
              <a:t>сепаратисти</a:t>
            </a:r>
            <a:r>
              <a:rPr lang="ru-RU" dirty="0"/>
              <a:t> закликали до </a:t>
            </a:r>
            <a:r>
              <a:rPr lang="ru-RU" dirty="0" err="1"/>
              <a:t>розчленування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, </a:t>
            </a:r>
            <a:r>
              <a:rPr lang="ru-RU" dirty="0" err="1"/>
              <a:t>тероризували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вбивали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і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, </a:t>
            </a:r>
            <a:r>
              <a:rPr lang="ru-RU" dirty="0" err="1"/>
              <a:t>провокували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релігійними</a:t>
            </a:r>
            <a:r>
              <a:rPr lang="ru-RU" dirty="0"/>
              <a:t> громадами. Сикхи </a:t>
            </a:r>
            <a:r>
              <a:rPr lang="ru-RU" dirty="0" err="1"/>
              <a:t>організували</a:t>
            </a:r>
            <a:r>
              <a:rPr lang="ru-RU" dirty="0"/>
              <a:t> низку </a:t>
            </a:r>
            <a:r>
              <a:rPr lang="ru-RU" dirty="0" err="1"/>
              <a:t>диверсій</a:t>
            </a:r>
            <a:r>
              <a:rPr lang="ru-RU" dirty="0"/>
              <a:t> на </a:t>
            </a:r>
            <a:r>
              <a:rPr lang="ru-RU" dirty="0" err="1"/>
              <a:t>залізницях</a:t>
            </a:r>
            <a:r>
              <a:rPr lang="ru-RU" dirty="0"/>
              <a:t>, </a:t>
            </a:r>
            <a:r>
              <a:rPr lang="ru-RU" dirty="0" err="1"/>
              <a:t>індійських</a:t>
            </a:r>
            <a:r>
              <a:rPr lang="ru-RU" dirty="0"/>
              <a:t> </a:t>
            </a:r>
            <a:r>
              <a:rPr lang="ru-RU" dirty="0" err="1"/>
              <a:t>авіалайнерах</a:t>
            </a:r>
            <a:r>
              <a:rPr lang="ru-RU" dirty="0"/>
              <a:t>. </a:t>
            </a:r>
            <a:r>
              <a:rPr lang="ru-RU" dirty="0" err="1"/>
              <a:t>Навесні</a:t>
            </a:r>
            <a:r>
              <a:rPr lang="ru-RU" dirty="0"/>
              <a:t> 1984 р. вони </a:t>
            </a:r>
            <a:r>
              <a:rPr lang="ru-RU" dirty="0" err="1"/>
              <a:t>захопили</a:t>
            </a:r>
            <a:r>
              <a:rPr lang="ru-RU" dirty="0"/>
              <a:t> </a:t>
            </a:r>
            <a:r>
              <a:rPr lang="ru-RU" dirty="0" err="1"/>
              <a:t>Золотий</a:t>
            </a:r>
            <a:r>
              <a:rPr lang="ru-RU" dirty="0"/>
              <a:t> храм в </a:t>
            </a:r>
            <a:r>
              <a:rPr lang="ru-RU" dirty="0" err="1"/>
              <a:t>Амрітсарі</a:t>
            </a:r>
            <a:r>
              <a:rPr lang="ru-RU" dirty="0"/>
              <a:t>, </a:t>
            </a:r>
            <a:r>
              <a:rPr lang="ru-RU" dirty="0" err="1"/>
              <a:t>перетворивши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smtClean="0"/>
              <a:t>штаб-квартиру</a:t>
            </a:r>
            <a:r>
              <a:rPr lang="ru-RU" dirty="0"/>
              <a:t>.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«</a:t>
            </a:r>
            <a:r>
              <a:rPr lang="ru-RU" dirty="0" err="1"/>
              <a:t>Блакитна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» з </a:t>
            </a:r>
            <a:r>
              <a:rPr lang="ru-RU" dirty="0" err="1"/>
              <a:t>очищення</a:t>
            </a:r>
            <a:r>
              <a:rPr lang="ru-RU" dirty="0"/>
              <a:t> храму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терористів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не поставила </a:t>
            </a:r>
            <a:r>
              <a:rPr lang="ru-RU" dirty="0" err="1"/>
              <a:t>крапку</a:t>
            </a:r>
            <a:r>
              <a:rPr lang="ru-RU" dirty="0"/>
              <a:t> в </a:t>
            </a:r>
            <a:r>
              <a:rPr lang="ru-RU" dirty="0" err="1"/>
              <a:t>розв’язанні</a:t>
            </a:r>
            <a:r>
              <a:rPr lang="ru-RU" dirty="0"/>
              <a:t> </a:t>
            </a:r>
            <a:r>
              <a:rPr lang="ru-RU" dirty="0" err="1"/>
              <a:t>пенджабської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, а й стала </a:t>
            </a:r>
            <a:r>
              <a:rPr lang="ru-RU" dirty="0" err="1"/>
              <a:t>відправним</a:t>
            </a:r>
            <a:r>
              <a:rPr lang="ru-RU" dirty="0"/>
              <a:t> пунктом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поодальшого</a:t>
            </a:r>
            <a:r>
              <a:rPr lang="ru-RU" dirty="0"/>
              <a:t> </a:t>
            </a:r>
            <a:r>
              <a:rPr lang="ru-RU" dirty="0" err="1"/>
              <a:t>трагічного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— </a:t>
            </a:r>
            <a:r>
              <a:rPr lang="ru-RU" dirty="0" err="1"/>
              <a:t>убивства</a:t>
            </a:r>
            <a:r>
              <a:rPr lang="ru-RU" dirty="0"/>
              <a:t> </a:t>
            </a:r>
            <a:r>
              <a:rPr lang="ru-RU" dirty="0" err="1"/>
              <a:t>сикхськими</a:t>
            </a:r>
            <a:r>
              <a:rPr lang="ru-RU" dirty="0"/>
              <a:t> </a:t>
            </a:r>
            <a:r>
              <a:rPr lang="ru-RU" dirty="0" err="1"/>
              <a:t>екстремістами</a:t>
            </a:r>
            <a:r>
              <a:rPr lang="ru-RU" dirty="0"/>
              <a:t> </a:t>
            </a:r>
            <a:r>
              <a:rPr lang="ru-RU" dirty="0" err="1"/>
              <a:t>прем’єр-міністра</a:t>
            </a:r>
            <a:r>
              <a:rPr lang="ru-RU" dirty="0"/>
              <a:t> І. </a:t>
            </a:r>
            <a:r>
              <a:rPr lang="ru-RU" dirty="0" err="1"/>
              <a:t>Ганді</a:t>
            </a:r>
            <a:r>
              <a:rPr lang="ru-RU" dirty="0"/>
              <a:t> 31 </a:t>
            </a:r>
            <a:r>
              <a:rPr lang="ru-RU" dirty="0" err="1"/>
              <a:t>жовтня</a:t>
            </a:r>
            <a:r>
              <a:rPr lang="ru-RU" dirty="0"/>
              <a:t> 1984 р.».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484784"/>
            <a:ext cx="2095500" cy="1400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549" y="3501008"/>
            <a:ext cx="2833951" cy="23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8" y="-15546"/>
            <a:ext cx="6781800" cy="1600200"/>
          </a:xfrm>
        </p:spPr>
        <p:txBody>
          <a:bodyPr>
            <a:noAutofit/>
          </a:bodyPr>
          <a:lstStyle/>
          <a:p>
            <a:r>
              <a:rPr lang="uk-UA" sz="3600" dirty="0" smtClean="0"/>
              <a:t>Основні напрями зовнішньої політики Індії на теперішній час: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5508104" cy="4824536"/>
          </a:xfrm>
        </p:spPr>
        <p:txBody>
          <a:bodyPr>
            <a:norm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Вірність Руху </a:t>
            </a:r>
            <a:r>
              <a:rPr lang="uk-UA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неприєднання;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рівні та взаємовигідні стосунки з США, Росією, Китаєм, Японією, країнами </a:t>
            </a:r>
            <a:r>
              <a:rPr lang="uk-UA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Азіатсько</a:t>
            </a:r>
            <a:r>
              <a:rPr lang="uk-UA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– Тихоокеанського регіону;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нарощення ядерного потенціалу ( 1998 – випробування ядерної зброї);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uk-UA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невирішеність спірних питань з Пакистаном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FontTx/>
              <a:buChar char="-"/>
              <a:defRPr/>
            </a:pPr>
            <a:endParaRPr lang="uk-UA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22512"/>
            <a:ext cx="334918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8224" cy="116691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Індія на сучасному етапі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2952328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проживає</a:t>
            </a:r>
            <a:r>
              <a:rPr lang="ru-RU" dirty="0"/>
              <a:t> в </a:t>
            </a:r>
            <a:r>
              <a:rPr lang="ru-RU" dirty="0" err="1"/>
              <a:t>злиднях</a:t>
            </a:r>
            <a:r>
              <a:rPr lang="ru-RU" dirty="0"/>
              <a:t>,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неписьменною,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 та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актуальною </a:t>
            </a:r>
            <a:r>
              <a:rPr lang="ru-RU" dirty="0" err="1"/>
              <a:t>демографічна</a:t>
            </a:r>
            <a:r>
              <a:rPr lang="ru-RU" dirty="0"/>
              <a:t> проблема.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на 14 млн </a:t>
            </a:r>
            <a:r>
              <a:rPr lang="ru-RU" dirty="0" err="1"/>
              <a:t>чоловік</a:t>
            </a:r>
            <a:r>
              <a:rPr lang="ru-RU" dirty="0"/>
              <a:t> і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1 млрд </a:t>
            </a:r>
            <a:r>
              <a:rPr lang="ru-RU" dirty="0" err="1"/>
              <a:t>чол</a:t>
            </a:r>
            <a:r>
              <a:rPr lang="ru-RU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Активною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зовнішньополітична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налагоджуються</a:t>
            </a:r>
            <a:r>
              <a:rPr lang="ru-RU" dirty="0"/>
              <a:t> </a:t>
            </a:r>
            <a:r>
              <a:rPr lang="ru-RU" dirty="0" err="1"/>
              <a:t>українсько-індійські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співпрацюють</a:t>
            </a:r>
            <a:r>
              <a:rPr lang="ru-RU" dirty="0"/>
              <a:t> з </a:t>
            </a:r>
            <a:r>
              <a:rPr lang="ru-RU" dirty="0" err="1"/>
              <a:t>індійськими</a:t>
            </a:r>
            <a:r>
              <a:rPr lang="ru-RU" dirty="0"/>
              <a:t> </a:t>
            </a:r>
            <a:r>
              <a:rPr lang="ru-RU" dirty="0" err="1"/>
              <a:t>кампаніями</a:t>
            </a:r>
            <a:r>
              <a:rPr lang="ru-RU" dirty="0"/>
              <a:t>: на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індійських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запроваджені</a:t>
            </a:r>
            <a:r>
              <a:rPr lang="ru-RU" dirty="0"/>
              <a:t> й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машини</a:t>
            </a:r>
            <a:r>
              <a:rPr lang="ru-RU" dirty="0"/>
              <a:t> та </a:t>
            </a:r>
            <a:r>
              <a:rPr lang="ru-RU" dirty="0" err="1"/>
              <a:t>обладнання</a:t>
            </a:r>
            <a:r>
              <a:rPr lang="ru-RU" dirty="0"/>
              <a:t>. </a:t>
            </a:r>
            <a:r>
              <a:rPr lang="ru-RU" dirty="0" err="1"/>
              <a:t>Взаємовигідна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та </a:t>
            </a:r>
            <a:r>
              <a:rPr lang="ru-RU" dirty="0" err="1"/>
              <a:t>Індією</a:t>
            </a:r>
            <a:r>
              <a:rPr lang="ru-RU" dirty="0"/>
              <a:t> є </a:t>
            </a:r>
            <a:r>
              <a:rPr lang="ru-RU" dirty="0" err="1"/>
              <a:t>важливим</a:t>
            </a:r>
            <a:r>
              <a:rPr lang="ru-RU" dirty="0"/>
              <a:t> фактором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обома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2"/>
            <a:ext cx="4164881" cy="27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907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Індія у другій половині ХХ-початку ХХІ ст.</vt:lpstr>
      <vt:lpstr>Презентация PowerPoint</vt:lpstr>
      <vt:lpstr>Презентация PowerPoint</vt:lpstr>
      <vt:lpstr>Політика Індії після здобуття незалежності</vt:lpstr>
      <vt:lpstr>Презентация PowerPoint</vt:lpstr>
      <vt:lpstr>Презентация PowerPoint</vt:lpstr>
      <vt:lpstr>Презентация PowerPoint</vt:lpstr>
      <vt:lpstr>Основні напрями зовнішньої політики Індії на теперішній час:</vt:lpstr>
      <vt:lpstr>Індія на сучасному етапі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Індія у другій половині ХХ-початку ХХІ ст.</dc:title>
  <dc:creator>Natalia</dc:creator>
  <cp:lastModifiedBy>Natalia</cp:lastModifiedBy>
  <cp:revision>1</cp:revision>
  <dcterms:created xsi:type="dcterms:W3CDTF">2014-04-16T12:46:41Z</dcterms:created>
  <dcterms:modified xsi:type="dcterms:W3CDTF">2014-04-16T14:11:34Z</dcterms:modified>
</cp:coreProperties>
</file>