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AC75D91-2D57-4752-9B32-5D93FCB2AB6E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30E258D-858F-4CBB-8B34-B781AC210453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A8%D0%90" TargetMode="External"/><Relationship Id="rId3" Type="http://schemas.openxmlformats.org/officeDocument/2006/relationships/hyperlink" Target="http://uk.wikipedia.org/wiki/%D0%95%D0%BC%D1%96%D0%B3%D1%80%D0%B0%D1%86%D1%96%D1%8F" TargetMode="External"/><Relationship Id="rId7" Type="http://schemas.openxmlformats.org/officeDocument/2006/relationships/hyperlink" Target="http://uk.wikipedia.org/wiki/1906" TargetMode="External"/><Relationship Id="rId2" Type="http://schemas.openxmlformats.org/officeDocument/2006/relationships/hyperlink" Target="http://uk.wikipedia.org/wiki/189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1905" TargetMode="External"/><Relationship Id="rId5" Type="http://schemas.openxmlformats.org/officeDocument/2006/relationships/hyperlink" Target="http://uk.wikipedia.org/wiki/%D0%9A%D0%B0%D0%B2%D0%BA%D0%B0%D0%B7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://uk.wikipedia.org/wiki/%D0%A1%D1%8F%D0%BD" TargetMode="External"/><Relationship Id="rId9" Type="http://schemas.openxmlformats.org/officeDocument/2006/relationships/hyperlink" Target="http://uk.wikipedia.org/wiki/%D0%9A%D0%B0%D0%BD%D0%B0%D0%B4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0%D1%88%D0%B8%D0%BD%D0%B3%D1%82%D0%BE%D0%BD_(%D0%BE%D0%BA%D1%80%D1%83%D0%B3_%D0%9A%D0%BE%D0%BB%D1%83%D0%BC%D0%B1%D1%96%D1%8F)" TargetMode="External"/><Relationship Id="rId13" Type="http://schemas.openxmlformats.org/officeDocument/2006/relationships/hyperlink" Target="http://uk.wikipedia.org/wiki/1932" TargetMode="External"/><Relationship Id="rId18" Type="http://schemas.openxmlformats.org/officeDocument/2006/relationships/hyperlink" Target="http://uk.wikipedia.org/wiki/%D0%9B%D0%B5%D0%BD%D1%96%D0%BD%D0%B3%D1%80%D0%B0%D0%B4%D1%81%D1%8C%D0%BA%D0%B0_%D0%BE%D0%B1%D0%BB%D0%B0%D1%81%D1%82%D1%8C" TargetMode="External"/><Relationship Id="rId3" Type="http://schemas.openxmlformats.org/officeDocument/2006/relationships/hyperlink" Target="http://uk.wikipedia.org/wiki/%D0%A3%D0%BA%D1%80%D0%B0%D1%97%D0%BD%D1%81%D1%8C%D0%BA%D0%B0_%D0%9D%D0%B0%D1%86%D1%96%D0%BE%D0%BD%D0%B0%D0%BB%D1%8C%D0%BD%D0%B0_%D0%A0%D0%B0%D0%B4%D0%B0" TargetMode="External"/><Relationship Id="rId7" Type="http://schemas.openxmlformats.org/officeDocument/2006/relationships/hyperlink" Target="http://uk.wikipedia.org/wiki/%D0%A3%D0%9D%D0%A0" TargetMode="External"/><Relationship Id="rId12" Type="http://schemas.openxmlformats.org/officeDocument/2006/relationships/hyperlink" Target="http://uk.wikipedia.org/wiki/%D0%9B%D1%8C%D0%B2%D1%96%D0%B2" TargetMode="External"/><Relationship Id="rId17" Type="http://schemas.openxmlformats.org/officeDocument/2006/relationships/hyperlink" Target="http://uk.wikipedia.org/wiki/%D0%93%D0%A3%D0%9B%D0%90%D0%93" TargetMode="External"/><Relationship Id="rId2" Type="http://schemas.openxmlformats.org/officeDocument/2006/relationships/hyperlink" Target="http://uk.wikipedia.org/wiki/1918" TargetMode="External"/><Relationship Id="rId16" Type="http://schemas.openxmlformats.org/officeDocument/2006/relationships/hyperlink" Target="http://uk.wikipedia.org/wiki/193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1919" TargetMode="External"/><Relationship Id="rId11" Type="http://schemas.openxmlformats.org/officeDocument/2006/relationships/hyperlink" Target="http://uk.wikipedia.org/wiki/%D0%9D%D1%96%D0%BC%D0%B5%D1%87%D1%87%D0%B8%D0%BD%D0%B0" TargetMode="External"/><Relationship Id="rId5" Type="http://schemas.openxmlformats.org/officeDocument/2006/relationships/hyperlink" Target="http://uk.wikipedia.org/wiki/%D0%93%D0%B0%D0%BB%D0%B8%D1%87%D0%B8%D0%BD%D0%B0" TargetMode="External"/><Relationship Id="rId15" Type="http://schemas.openxmlformats.org/officeDocument/2006/relationships/hyperlink" Target="http://uk.wikipedia.org/wiki/%D0%A3%D0%A0%D0%95" TargetMode="External"/><Relationship Id="rId10" Type="http://schemas.openxmlformats.org/officeDocument/2006/relationships/hyperlink" Target="http://uk.wikipedia.org/wiki/1929" TargetMode="External"/><Relationship Id="rId19" Type="http://schemas.openxmlformats.org/officeDocument/2006/relationships/image" Target="../media/image7.jpeg"/><Relationship Id="rId4" Type="http://schemas.openxmlformats.org/officeDocument/2006/relationships/hyperlink" Target="http://uk.wikipedia.org/wiki/%D0%97%D0%A3%D0%9D%D0%A0" TargetMode="External"/><Relationship Id="rId9" Type="http://schemas.openxmlformats.org/officeDocument/2006/relationships/hyperlink" Target="http://uk.wikipedia.org/wiki/1921" TargetMode="External"/><Relationship Id="rId14" Type="http://schemas.openxmlformats.org/officeDocument/2006/relationships/hyperlink" Target="http://uk.wikipedia.org/wiki/%D0%9A%D0%B8%D1%97%D0%B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Юліан БАЧИНСЬКИЙ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5-А класу</a:t>
            </a:r>
          </a:p>
          <a:p>
            <a:r>
              <a:rPr lang="uk-UA" dirty="0" smtClean="0"/>
              <a:t>Дерії Діана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446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268760"/>
            <a:ext cx="3272408" cy="4190176"/>
          </a:xfrm>
        </p:spPr>
        <p:txBody>
          <a:bodyPr>
            <a:noAutofit/>
          </a:bodyPr>
          <a:lstStyle/>
          <a:p>
            <a:r>
              <a:rPr lang="uk-UA" sz="1600" b="1" dirty="0"/>
              <a:t>Бачинський Юліан (*1870, </a:t>
            </a:r>
            <a:r>
              <a:rPr lang="uk-UA" sz="1600" b="1" dirty="0" err="1"/>
              <a:t>Новосілка</a:t>
            </a:r>
            <a:r>
              <a:rPr lang="uk-UA" sz="1600" b="1" dirty="0"/>
              <a:t>, Тернопільщина — †1940, Ленінградська область, (ГУЛАГ)) — український політичний і громадський діяч, публіцист, член Української радикальної партії, а з 1899 року — Української соціал-демократичної партії, дипломат</a:t>
            </a:r>
            <a:r>
              <a:rPr lang="uk-UA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93" y="1365038"/>
            <a:ext cx="2990304" cy="419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3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233803"/>
            <a:ext cx="4104456" cy="5585183"/>
          </a:xfrm>
        </p:spPr>
        <p:txBody>
          <a:bodyPr>
            <a:noAutofit/>
          </a:bodyPr>
          <a:lstStyle/>
          <a:p>
            <a:r>
              <a:rPr lang="uk-UA" sz="1600" b="1" i="0" dirty="0"/>
              <a:t>Навчався у Львівському, Берлінському університетах. Активний учасник української революції 1917-20 років. Голова дипломатичної місії УНР у Вашингтоні (1919-21). Як організатор соціал-демократичної партії Галичини, вірив у можливість співпраці з російськими більшовиками, за що поплатився власним життям (в 30-ті роки повернувся в УРСР і був репресований</a:t>
            </a:r>
            <a:r>
              <a:rPr lang="uk-UA" sz="1600" b="1" i="0" dirty="0" smtClean="0"/>
              <a:t>).</a:t>
            </a:r>
            <a:endParaRPr lang="uk-UA" sz="1600" b="1" i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02433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2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206961"/>
            <a:ext cx="3488432" cy="4464496"/>
          </a:xfrm>
        </p:spPr>
        <p:txBody>
          <a:bodyPr>
            <a:normAutofit fontScale="62500" lnSpcReduction="20000"/>
          </a:bodyPr>
          <a:lstStyle/>
          <a:p>
            <a:r>
              <a:rPr lang="uk-UA" b="1" i="0" dirty="0"/>
              <a:t>У </a:t>
            </a:r>
            <a:r>
              <a:rPr lang="uk-UA" b="1" i="0" dirty="0">
                <a:hlinkClick r:id="rId2" tooltip="1895"/>
              </a:rPr>
              <a:t>1895</a:t>
            </a:r>
            <a:r>
              <a:rPr lang="uk-UA" b="1" i="0" dirty="0"/>
              <a:t> році Юліан Бачинський опублікував книгу «Україна уярмлена» («</a:t>
            </a:r>
            <a:r>
              <a:rPr lang="en-US" b="1" i="0" dirty="0" err="1"/>
              <a:t>Ukraina</a:t>
            </a:r>
            <a:r>
              <a:rPr lang="en-US" b="1" i="0" dirty="0"/>
              <a:t> </a:t>
            </a:r>
            <a:r>
              <a:rPr lang="en-US" b="1" i="0" dirty="0" err="1"/>
              <a:t>Irredenta</a:t>
            </a:r>
            <a:r>
              <a:rPr lang="en-US" b="1" i="0" dirty="0"/>
              <a:t>»), </a:t>
            </a:r>
            <a:r>
              <a:rPr lang="uk-UA" b="1" i="0" dirty="0"/>
              <a:t>в якій, на підставі </a:t>
            </a:r>
            <a:r>
              <a:rPr lang="uk-UA" b="1" i="0" dirty="0" err="1"/>
              <a:t>аналізу </a:t>
            </a:r>
            <a:r>
              <a:rPr lang="uk-UA" b="1" i="0" dirty="0" err="1">
                <a:hlinkClick r:id="rId3" tooltip="Еміграція"/>
              </a:rPr>
              <a:t>еміграції</a:t>
            </a:r>
            <a:r>
              <a:rPr lang="uk-UA" b="1" i="0" dirty="0" err="1"/>
              <a:t> українців</a:t>
            </a:r>
            <a:r>
              <a:rPr lang="uk-UA" b="1" i="0" dirty="0"/>
              <a:t>-галичан, став першим хто обґрунтував потребу створення української соборної держави під девізом: " Вільна, велика, політично самостійна Україна, одна, нероздільна </a:t>
            </a:r>
            <a:r>
              <a:rPr lang="uk-UA" b="1" i="0" dirty="0" err="1"/>
              <a:t>від </a:t>
            </a:r>
            <a:r>
              <a:rPr lang="uk-UA" b="1" i="0" dirty="0" err="1">
                <a:hlinkClick r:id="rId4" tooltip="Сян"/>
              </a:rPr>
              <a:t>Сяну</a:t>
            </a:r>
            <a:r>
              <a:rPr lang="uk-UA" b="1" i="0" dirty="0" err="1"/>
              <a:t> по </a:t>
            </a:r>
            <a:r>
              <a:rPr lang="uk-UA" b="1" i="0" dirty="0" err="1">
                <a:hlinkClick r:id="rId5" tooltip="Кавказ"/>
              </a:rPr>
              <a:t>Ка</a:t>
            </a:r>
            <a:r>
              <a:rPr lang="uk-UA" b="1" i="0" dirty="0">
                <a:hlinkClick r:id="rId5" tooltip="Кавказ"/>
              </a:rPr>
              <a:t>вказ</a:t>
            </a:r>
            <a:r>
              <a:rPr lang="uk-UA" b="1" i="0" dirty="0"/>
              <a:t>! "</a:t>
            </a:r>
          </a:p>
          <a:p>
            <a:r>
              <a:rPr lang="uk-UA" b="1" i="0" dirty="0"/>
              <a:t>Протягом </a:t>
            </a:r>
            <a:r>
              <a:rPr lang="uk-UA" b="1" i="0" dirty="0">
                <a:hlinkClick r:id="rId6" tooltip="1905"/>
              </a:rPr>
              <a:t>1905</a:t>
            </a:r>
            <a:r>
              <a:rPr lang="uk-UA" b="1" i="0" dirty="0"/>
              <a:t>—</a:t>
            </a:r>
            <a:r>
              <a:rPr lang="uk-UA" b="1" i="0" dirty="0">
                <a:hlinkClick r:id="rId7" tooltip="1906"/>
              </a:rPr>
              <a:t>1906</a:t>
            </a:r>
            <a:r>
              <a:rPr lang="uk-UA" b="1" i="0" dirty="0"/>
              <a:t> років перебував </a:t>
            </a:r>
            <a:r>
              <a:rPr lang="uk-UA" b="1" i="0" dirty="0" err="1"/>
              <a:t>у </a:t>
            </a:r>
            <a:r>
              <a:rPr lang="uk-UA" b="1" i="0" dirty="0" err="1">
                <a:hlinkClick r:id="rId8" tooltip="США"/>
              </a:rPr>
              <a:t>США</a:t>
            </a:r>
            <a:r>
              <a:rPr lang="uk-UA" b="1" i="0" dirty="0" err="1"/>
              <a:t> та </a:t>
            </a:r>
            <a:r>
              <a:rPr lang="uk-UA" b="1" i="0" dirty="0" err="1">
                <a:hlinkClick r:id="rId9" tooltip="Канада"/>
              </a:rPr>
              <a:t>Кана</a:t>
            </a:r>
            <a:r>
              <a:rPr lang="uk-UA" b="1" i="0" dirty="0">
                <a:hlinkClick r:id="rId9" tooltip="Канада"/>
              </a:rPr>
              <a:t>ді</a:t>
            </a:r>
            <a:r>
              <a:rPr lang="uk-UA" b="1" i="0" dirty="0"/>
              <a:t>. Вважав здобуття політичної незалежності України головною передумовою її дальшого соціально-економічного і культурного розвитку.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28575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9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196751"/>
            <a:ext cx="3560440" cy="4220493"/>
          </a:xfrm>
        </p:spPr>
        <p:txBody>
          <a:bodyPr>
            <a:noAutofit/>
          </a:bodyPr>
          <a:lstStyle/>
          <a:p>
            <a:r>
              <a:rPr lang="uk-UA" sz="1200" b="1" i="0" dirty="0"/>
              <a:t>З </a:t>
            </a:r>
            <a:r>
              <a:rPr lang="uk-UA" sz="1200" b="1" i="0" dirty="0">
                <a:hlinkClick r:id="rId2" tooltip="1918"/>
              </a:rPr>
              <a:t>1918</a:t>
            </a:r>
            <a:r>
              <a:rPr lang="uk-UA" sz="1200" b="1" i="0" dirty="0"/>
              <a:t> року був членом </a:t>
            </a:r>
            <a:r>
              <a:rPr lang="uk-UA" sz="1200" b="1" i="0" dirty="0">
                <a:hlinkClick r:id="rId3" tooltip="Українська Національна Рада"/>
              </a:rPr>
              <a:t>Української Національної </a:t>
            </a:r>
            <a:r>
              <a:rPr lang="uk-UA" sz="1200" b="1" i="0" dirty="0" err="1">
                <a:hlinkClick r:id="rId3" tooltip="Українська Національна Рада"/>
              </a:rPr>
              <a:t>Ради</a:t>
            </a:r>
            <a:r>
              <a:rPr lang="uk-UA" sz="1200" b="1" i="0" dirty="0" err="1"/>
              <a:t> </a:t>
            </a:r>
            <a:r>
              <a:rPr lang="uk-UA" sz="1200" b="1" i="0" dirty="0" err="1">
                <a:hlinkClick r:id="rId4" tooltip="ЗУНР"/>
              </a:rPr>
              <a:t>ЗУНР-ЗОУНР</a:t>
            </a:r>
            <a:r>
              <a:rPr lang="uk-UA" sz="1200" b="1" i="0" dirty="0" err="1"/>
              <a:t> в </a:t>
            </a:r>
            <a:r>
              <a:rPr lang="uk-UA" sz="1200" b="1" i="0" dirty="0" err="1">
                <a:hlinkClick r:id="rId5" tooltip="Галичина"/>
              </a:rPr>
              <a:t>Гал</a:t>
            </a:r>
            <a:r>
              <a:rPr lang="uk-UA" sz="1200" b="1" i="0" dirty="0">
                <a:hlinkClick r:id="rId5" tooltip="Галичина"/>
              </a:rPr>
              <a:t>ичині</a:t>
            </a:r>
            <a:r>
              <a:rPr lang="uk-UA" sz="1200" b="1" i="0" dirty="0"/>
              <a:t>. У </a:t>
            </a:r>
            <a:r>
              <a:rPr lang="uk-UA" sz="1200" b="1" i="0" dirty="0">
                <a:hlinkClick r:id="rId6" tooltip="1919"/>
              </a:rPr>
              <a:t>1919</a:t>
            </a:r>
            <a:r>
              <a:rPr lang="uk-UA" sz="1200" b="1" i="0" dirty="0"/>
              <a:t> році — представник дипломатичної </a:t>
            </a:r>
            <a:r>
              <a:rPr lang="uk-UA" sz="1200" b="1" i="0" dirty="0" err="1"/>
              <a:t>місії </a:t>
            </a:r>
            <a:r>
              <a:rPr lang="uk-UA" sz="1200" b="1" i="0" dirty="0" err="1">
                <a:hlinkClick r:id="rId7" tooltip="УНР"/>
              </a:rPr>
              <a:t>УНР</a:t>
            </a:r>
            <a:r>
              <a:rPr lang="uk-UA" sz="1200" b="1" i="0" dirty="0" err="1"/>
              <a:t> у </a:t>
            </a:r>
            <a:r>
              <a:rPr lang="uk-UA" sz="1200" b="1" i="0" dirty="0" err="1">
                <a:hlinkClick r:id="rId8" tooltip="Вашингтон (округ Колумбія)"/>
              </a:rPr>
              <a:t>Ваши</a:t>
            </a:r>
            <a:r>
              <a:rPr lang="uk-UA" sz="1200" b="1" i="0" dirty="0">
                <a:hlinkClick r:id="rId8" tooltip="Вашингтон (округ Колумбія)"/>
              </a:rPr>
              <a:t>нгтоні</a:t>
            </a:r>
            <a:r>
              <a:rPr lang="uk-UA" sz="1200" b="1" i="0" dirty="0"/>
              <a:t>.</a:t>
            </a:r>
          </a:p>
          <a:p>
            <a:r>
              <a:rPr lang="uk-UA" sz="1200" b="1" i="0" dirty="0"/>
              <a:t>З </a:t>
            </a:r>
            <a:r>
              <a:rPr lang="uk-UA" sz="1200" b="1" i="0" dirty="0">
                <a:hlinkClick r:id="rId9" tooltip="1921"/>
              </a:rPr>
              <a:t>1921</a:t>
            </a:r>
            <a:r>
              <a:rPr lang="uk-UA" sz="1200" b="1" i="0" dirty="0"/>
              <a:t> по </a:t>
            </a:r>
            <a:r>
              <a:rPr lang="uk-UA" sz="1200" b="1" i="0" dirty="0">
                <a:hlinkClick r:id="rId10" tooltip="1929"/>
              </a:rPr>
              <a:t>1929</a:t>
            </a:r>
            <a:r>
              <a:rPr lang="uk-UA" sz="1200" b="1" i="0" dirty="0"/>
              <a:t> жив у </a:t>
            </a:r>
            <a:r>
              <a:rPr lang="uk-UA" sz="1200" b="1" i="0" dirty="0">
                <a:hlinkClick r:id="rId11" tooltip="Німеччина"/>
              </a:rPr>
              <a:t>Німеччині</a:t>
            </a:r>
            <a:r>
              <a:rPr lang="uk-UA" sz="1200" b="1" i="0" dirty="0"/>
              <a:t>, згодом у </a:t>
            </a:r>
            <a:r>
              <a:rPr lang="uk-UA" sz="1200" b="1" i="0" dirty="0">
                <a:hlinkClick r:id="rId12" tooltip="Львів"/>
              </a:rPr>
              <a:t>Львові</a:t>
            </a:r>
            <a:r>
              <a:rPr lang="uk-UA" sz="1200" b="1" i="0" dirty="0"/>
              <a:t>. З </a:t>
            </a:r>
            <a:r>
              <a:rPr lang="uk-UA" sz="1200" b="1" i="0" dirty="0">
                <a:hlinkClick r:id="rId13" tooltip="1932"/>
              </a:rPr>
              <a:t>1932</a:t>
            </a:r>
            <a:r>
              <a:rPr lang="uk-UA" sz="1200" b="1" i="0" dirty="0"/>
              <a:t> року мешкає в </a:t>
            </a:r>
            <a:r>
              <a:rPr lang="uk-UA" sz="1200" b="1" i="0" dirty="0">
                <a:hlinkClick r:id="rId14" tooltip="Київ"/>
              </a:rPr>
              <a:t>Києві</a:t>
            </a:r>
            <a:r>
              <a:rPr lang="uk-UA" sz="1200" b="1" i="0" dirty="0"/>
              <a:t>, працює у редакції </a:t>
            </a:r>
            <a:r>
              <a:rPr lang="uk-UA" sz="1200" b="1" i="0" dirty="0">
                <a:hlinkClick r:id="rId15" tooltip="УРЕ"/>
              </a:rPr>
              <a:t>«Української Радянської Енциклопедії»</a:t>
            </a:r>
            <a:r>
              <a:rPr lang="uk-UA" sz="1200" b="1" i="0" dirty="0"/>
              <a:t>.</a:t>
            </a:r>
          </a:p>
          <a:p>
            <a:r>
              <a:rPr lang="uk-UA" sz="1200" b="1" i="0" dirty="0" err="1"/>
              <a:t>Наприкінц</a:t>
            </a:r>
            <a:r>
              <a:rPr lang="uk-UA" sz="1200" b="1" i="0" dirty="0"/>
              <a:t>і </a:t>
            </a:r>
            <a:r>
              <a:rPr lang="uk-UA" sz="1200" b="1" i="0" dirty="0">
                <a:hlinkClick r:id="rId16" tooltip="1934"/>
              </a:rPr>
              <a:t>1934</a:t>
            </a:r>
            <a:r>
              <a:rPr lang="uk-UA" sz="1200" b="1" i="0" dirty="0"/>
              <a:t> року був звинувачений в антирадянській терористичній діяльності. Був заарештований та засуджений на 10-річне ув'язнення і перебував у виправно-трудових </a:t>
            </a:r>
            <a:r>
              <a:rPr lang="uk-UA" sz="1200" b="1" i="0" dirty="0" err="1"/>
              <a:t>таборах </a:t>
            </a:r>
            <a:r>
              <a:rPr lang="uk-UA" sz="1200" b="1" i="0" dirty="0" err="1">
                <a:hlinkClick r:id="rId17" tooltip="ГУЛАГ"/>
              </a:rPr>
              <a:t>ГУЛАГу</a:t>
            </a:r>
            <a:r>
              <a:rPr lang="uk-UA" sz="1200" b="1" i="0" dirty="0" err="1"/>
              <a:t> в </a:t>
            </a:r>
            <a:r>
              <a:rPr lang="uk-UA" sz="1200" b="1" i="0" dirty="0" err="1">
                <a:hlinkClick r:id="rId18" tooltip="Ленінградська область"/>
              </a:rPr>
              <a:t>Ленінг</a:t>
            </a:r>
            <a:r>
              <a:rPr lang="uk-UA" sz="1200" b="1" i="0" dirty="0">
                <a:hlinkClick r:id="rId18" tooltip="Ленінградська область"/>
              </a:rPr>
              <a:t>радській області</a:t>
            </a:r>
            <a:r>
              <a:rPr lang="uk-UA" sz="1200" b="1" i="0" dirty="0"/>
              <a:t>, де й помер.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55" y="1196752"/>
            <a:ext cx="2736304" cy="42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6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122304"/>
            <a:ext cx="3168352" cy="4464496"/>
          </a:xfrm>
        </p:spPr>
        <p:txBody>
          <a:bodyPr>
            <a:noAutofit/>
          </a:bodyPr>
          <a:lstStyle/>
          <a:p>
            <a:r>
              <a:rPr lang="uk-UA" sz="1600" b="1" i="0" dirty="0"/>
              <a:t>Бачинський — автор політологічної праці "Україна </a:t>
            </a:r>
            <a:r>
              <a:rPr lang="en-US" sz="1600" b="1" i="0" dirty="0" err="1"/>
              <a:t>irredenta</a:t>
            </a:r>
            <a:r>
              <a:rPr lang="en-US" sz="1600" b="1" i="0" dirty="0"/>
              <a:t>" – "</a:t>
            </a:r>
            <a:r>
              <a:rPr lang="uk-UA" sz="1600" b="1" i="0" dirty="0"/>
              <a:t>Україна невільна" (1895), книги «Українська еміграція в Америці» (1914), «Більшовицька революція і українці» (1928) та інших.</a:t>
            </a:r>
          </a:p>
          <a:p>
            <a:r>
              <a:rPr lang="uk-UA" sz="1600" b="1" i="0" dirty="0"/>
              <a:t>Автор дослідження "Українська </a:t>
            </a:r>
            <a:r>
              <a:rPr lang="uk-UA" sz="1600" b="1" i="0" dirty="0" err="1"/>
              <a:t>іміграція</a:t>
            </a:r>
            <a:r>
              <a:rPr lang="uk-UA" sz="1600" b="1" i="0" dirty="0"/>
              <a:t> в З'єднаних Державах Америки" (1914).</a:t>
            </a:r>
          </a:p>
        </p:txBody>
      </p:sp>
      <p:pic>
        <p:nvPicPr>
          <p:cNvPr id="2050" name="Picture 2" descr="http://ukrknyga.at.ua/1/bachynsky_ukrajinska_emigratsija_v_Z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3384376" cy="417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44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фіційна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</TotalTime>
  <Words>158</Words>
  <Application>Microsoft Office PowerPoint</Application>
  <PresentationFormat>Екран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Кутюр</vt:lpstr>
      <vt:lpstr>Юліан БАЧИНСЬКИЙ</vt:lpstr>
      <vt:lpstr>Бачинський Юліан (*1870, Новосілка, Тернопільщина — †1940, Ленінградська область, (ГУЛАГ)) — український політичний і громадський діяч, публіцист, член Української радикальної партії, а з 1899 року — Української соціал-демократичної партії, дипломат.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Юліан БАЧИНСЬКИЙ</dc:title>
  <dc:creator>Pavlo</dc:creator>
  <cp:lastModifiedBy>Pavlo</cp:lastModifiedBy>
  <cp:revision>3</cp:revision>
  <dcterms:created xsi:type="dcterms:W3CDTF">2013-03-20T18:21:00Z</dcterms:created>
  <dcterms:modified xsi:type="dcterms:W3CDTF">2013-03-20T18:48:52Z</dcterms:modified>
</cp:coreProperties>
</file>