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7" r:id="rId3"/>
    <p:sldId id="288" r:id="rId4"/>
    <p:sldId id="289" r:id="rId5"/>
    <p:sldId id="320" r:id="rId6"/>
    <p:sldId id="291" r:id="rId7"/>
    <p:sldId id="324" r:id="rId8"/>
    <p:sldId id="310" r:id="rId9"/>
    <p:sldId id="325" r:id="rId10"/>
    <p:sldId id="309" r:id="rId11"/>
    <p:sldId id="326" r:id="rId12"/>
    <p:sldId id="312" r:id="rId13"/>
    <p:sldId id="321" r:id="rId14"/>
    <p:sldId id="327" r:id="rId15"/>
    <p:sldId id="329" r:id="rId16"/>
    <p:sldId id="328" r:id="rId17"/>
    <p:sldId id="299" r:id="rId18"/>
    <p:sldId id="330" r:id="rId19"/>
    <p:sldId id="300" r:id="rId20"/>
    <p:sldId id="30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7B134-EBD2-4B50-9DCA-12521BD28D86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67AF-2E80-41DB-AE38-918C217A2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D3846-9F2A-452F-BE5B-31C6538C60F6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D516-66DF-4F19-BDDA-AB9555EDF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2B4FA-4166-4AB0-9D7E-704DB1F32A39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970DC-0902-44B5-AD62-66F65E642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4E82F-9947-468F-9884-906A662A79BF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7CE54-24E2-474F-9E25-C8F8830AE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1D4C6-A225-4865-A967-38B48DB56643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17502-B0CB-4287-B203-726674A1C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7EE6-5C66-49E7-9BA2-77672A3FCD28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10993-A128-410A-A25A-76A32171E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5846A-B897-4319-915B-3BC41A238B57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E8CCA-1FE4-4242-8329-88489DF6C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E6C42-F02F-4535-B407-3C920DDAE6A3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2195B-01BD-4799-B971-D43388919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43DED-DBB7-4F22-8A60-688EF9F871FB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996C8-3F05-4138-9C95-ACFAFCDC8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F2FDC-497A-42B5-AF30-55245E6B77EB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EC992-0460-4C11-9D28-0B724285F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D3AE1-BB5F-4FFC-BEF1-019327F43850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4C4DC-F40F-4EC7-925E-8CBA7B8D2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702C6F-F17B-4537-B89C-CF443E0C67A0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D5C9C2-BB75-44FF-B4F7-5D6763759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rgbClr val="F2F2F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Турецька республіка. Витоки палестинської  проблеми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 smtClean="0"/>
              <a:t>Територіальні зміни </a:t>
            </a:r>
            <a:r>
              <a:rPr lang="uk-UA" sz="2800" dirty="0" err="1" smtClean="0"/>
              <a:t>Туреччиини</a:t>
            </a:r>
            <a:r>
              <a:rPr lang="uk-UA" sz="2800" dirty="0" smtClean="0"/>
              <a:t> за умовами Севрського мирного договору 1920р.</a:t>
            </a:r>
            <a:endParaRPr lang="ru-RU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484313"/>
            <a:ext cx="4976813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219700" y="1700213"/>
            <a:ext cx="3816350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Які територіальні зміни відбулися  в Османській імперії за умовами Севрського мирного договору 1920р?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Туреччина: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Втрачала європейські володіння, які передавалися Греції;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Визнавала незалежність Вірменії;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Визнавала протекторат Британії над Єгиптом;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Відмовлялася від претензій щодо Аравійського півострова та країн Північної Африки.</a:t>
            </a:r>
            <a:endParaRPr lang="ru-RU" b="1" u="sng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3995738" cy="5141913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200" b="1" u="sng" dirty="0" smtClean="0">
                <a:solidFill>
                  <a:srgbClr val="FFFF00"/>
                </a:solidFill>
              </a:rPr>
              <a:t>Політичні обмеження Туреччини за Севрським договором: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1800" b="1" dirty="0" smtClean="0"/>
              <a:t>Встановлювався режим капітуляції;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1800" b="1" dirty="0" smtClean="0"/>
              <a:t>Втручання країн Антанти у внутрішні справи Туреччини;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1800" b="1" dirty="0" smtClean="0"/>
              <a:t>позбавлення виходу у Середземне море.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1800" b="1" u="sng" dirty="0" smtClean="0">
                <a:solidFill>
                  <a:srgbClr val="FFFF00"/>
                </a:solidFill>
              </a:rPr>
              <a:t>Окупація: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французами - </a:t>
            </a:r>
            <a:r>
              <a:rPr lang="ru-RU" sz="1800" dirty="0" err="1" smtClean="0"/>
              <a:t>Кілікії</a:t>
            </a:r>
            <a:r>
              <a:rPr lang="ru-RU" sz="1800" dirty="0" smtClean="0"/>
              <a:t>, </a:t>
            </a:r>
            <a:r>
              <a:rPr lang="ru-RU" sz="1800" dirty="0" err="1" smtClean="0"/>
              <a:t>англійцями</a:t>
            </a:r>
            <a:r>
              <a:rPr lang="ru-RU" sz="1800" dirty="0" smtClean="0"/>
              <a:t> </a:t>
            </a:r>
            <a:r>
              <a:rPr lang="ru-RU" sz="1800" dirty="0"/>
              <a:t>— </a:t>
            </a:r>
            <a:r>
              <a:rPr lang="ru-RU" sz="1800" dirty="0" smtClean="0"/>
              <a:t>Стамбула, </a:t>
            </a:r>
            <a:r>
              <a:rPr lang="ru-RU" sz="1800" dirty="0" err="1"/>
              <a:t>Італія</a:t>
            </a:r>
            <a:r>
              <a:rPr lang="ru-RU" sz="1800" dirty="0"/>
              <a:t> та </a:t>
            </a:r>
            <a:r>
              <a:rPr lang="ru-RU" sz="1800" dirty="0" err="1"/>
              <a:t>Греція</a:t>
            </a:r>
            <a:r>
              <a:rPr lang="ru-RU" sz="1800" dirty="0"/>
              <a:t> </a:t>
            </a:r>
            <a:r>
              <a:rPr lang="ru-RU" sz="1800" dirty="0" err="1"/>
              <a:t>висадили</a:t>
            </a:r>
            <a:r>
              <a:rPr lang="ru-RU" sz="1800" dirty="0"/>
              <a:t> </a:t>
            </a:r>
            <a:r>
              <a:rPr lang="ru-RU" sz="1800" dirty="0" err="1"/>
              <a:t>свої</a:t>
            </a:r>
            <a:r>
              <a:rPr lang="ru-RU" sz="1800" dirty="0"/>
              <a:t> </a:t>
            </a:r>
            <a:r>
              <a:rPr lang="ru-RU" sz="1800" dirty="0" err="1"/>
              <a:t>війська</a:t>
            </a:r>
            <a:r>
              <a:rPr lang="ru-RU" sz="1800" dirty="0"/>
              <a:t> </a:t>
            </a:r>
            <a:r>
              <a:rPr lang="ru-RU" sz="1800" dirty="0" smtClean="0"/>
              <a:t>в </a:t>
            </a:r>
            <a:r>
              <a:rPr lang="ru-RU" sz="1800" dirty="0" err="1" smtClean="0"/>
              <a:t>Ізмірі</a:t>
            </a:r>
            <a:r>
              <a:rPr lang="ru-RU" sz="1800" dirty="0" smtClean="0"/>
              <a:t> </a:t>
            </a:r>
            <a:r>
              <a:rPr lang="ru-RU" sz="1800" dirty="0"/>
              <a:t>та </a:t>
            </a:r>
            <a:r>
              <a:rPr lang="ru-RU" sz="1800" dirty="0" err="1" smtClean="0"/>
              <a:t>Анталії</a:t>
            </a:r>
            <a:r>
              <a:rPr lang="ru-RU" sz="1800" dirty="0" smtClean="0"/>
              <a:t>.</a:t>
            </a:r>
            <a:endParaRPr lang="uk-UA" sz="1800" b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b="1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310063" y="1412875"/>
            <a:ext cx="4833937" cy="5435600"/>
          </a:xfrm>
        </p:spPr>
      </p:pic>
      <p:sp>
        <p:nvSpPr>
          <p:cNvPr id="6" name="Овал 5"/>
          <p:cNvSpPr/>
          <p:nvPr/>
        </p:nvSpPr>
        <p:spPr>
          <a:xfrm>
            <a:off x="2051050" y="188913"/>
            <a:ext cx="2736850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Велика Британія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Прямая со стрелкой 7"/>
          <p:cNvCxnSpPr>
            <a:stCxn id="6" idx="5"/>
          </p:cNvCxnSpPr>
          <p:nvPr/>
        </p:nvCxnSpPr>
        <p:spPr>
          <a:xfrm>
            <a:off x="4387850" y="1049338"/>
            <a:ext cx="2200275" cy="23796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995738" y="1196975"/>
            <a:ext cx="3168650" cy="482441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11638" y="1125538"/>
            <a:ext cx="4105275" cy="48958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779838" y="1196975"/>
            <a:ext cx="1296987" cy="241141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низ 14"/>
          <p:cNvSpPr/>
          <p:nvPr/>
        </p:nvSpPr>
        <p:spPr>
          <a:xfrm rot="3275960">
            <a:off x="7121525" y="1384301"/>
            <a:ext cx="236537" cy="29892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32363" y="188913"/>
            <a:ext cx="403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b="1" u="sng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До яких наслідків могла привести така політика європейських держав щодо Туреччини?</a:t>
            </a:r>
            <a:endParaRPr lang="ru-RU" b="1" u="sng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Причини революції в Туреччині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dirty="0" smtClean="0"/>
              <a:t>Поразка в Першій світовій війні.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dirty="0" smtClean="0"/>
              <a:t>Територіальні втрати країни.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dirty="0" smtClean="0"/>
              <a:t>Величезні матеріальні збитки.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dirty="0" smtClean="0"/>
              <a:t>Введення до країни британських військ ( 1919 ).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dirty="0" smtClean="0"/>
              <a:t>Наростання націоналістичних настроїв серед населення через грецьку окупацію Ізміра ( Смірни)</a:t>
            </a:r>
            <a:endParaRPr lang="ru-RU" dirty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773238"/>
            <a:ext cx="3870325" cy="4370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92275" y="404813"/>
            <a:ext cx="597535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Турецька революція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388" y="2205038"/>
            <a:ext cx="3744912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ХАРАКТЕР: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н</a:t>
            </a:r>
            <a:r>
              <a:rPr lang="uk-UA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аціонально - демократична</a:t>
            </a:r>
            <a:endParaRPr lang="ru-RU" b="1" u="sng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00563" y="2205038"/>
            <a:ext cx="4392612" cy="2303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ЗАВДАННЯ: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Здобуття незалежності;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Скасування султанату;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Ліквідація системи халіфату;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Проголошення світської демократичної республіки</a:t>
            </a:r>
            <a:endParaRPr lang="ru-RU" b="1" u="sng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34925"/>
            <a:ext cx="5554663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ятно 1 1"/>
          <p:cNvSpPr/>
          <p:nvPr/>
        </p:nvSpPr>
        <p:spPr>
          <a:xfrm>
            <a:off x="4319588" y="1916113"/>
            <a:ext cx="360362" cy="28892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101600" y="201613"/>
            <a:ext cx="3311525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>
                <a:latin typeface="Courier New" pitchFamily="49" charset="0"/>
                <a:cs typeface="Courier New" pitchFamily="49" charset="0"/>
              </a:rPr>
              <a:t>У відповідь на це в Туреччині виник рух за збереження цілісності країни як національної держави.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>
                <a:latin typeface="Courier New" pitchFamily="49" charset="0"/>
                <a:cs typeface="Courier New" pitchFamily="49" charset="0"/>
              </a:rPr>
              <a:t>Його очолив генерал Мустафа Кемаль.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>
                <a:latin typeface="Courier New" pitchFamily="49" charset="0"/>
                <a:cs typeface="Courier New" pitchFamily="49" charset="0"/>
              </a:rPr>
              <a:t>На неокупованій частині Туреччини у місті Анкарі було скликано меджліс — великі національні збори.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>
                <a:latin typeface="Courier New" pitchFamily="49" charset="0"/>
                <a:cs typeface="Courier New" pitchFamily="49" charset="0"/>
              </a:rPr>
              <a:t>Меджліс утворив уряд і почав формування армії.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>
                <a:latin typeface="Courier New" pitchFamily="49" charset="0"/>
                <a:cs typeface="Courier New" pitchFamily="49" charset="0"/>
              </a:rPr>
              <a:t>Відмова у визнанні Севрського мирного договору.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>
                <a:latin typeface="Courier New" pitchFamily="49" charset="0"/>
                <a:cs typeface="Courier New" pitchFamily="49" charset="0"/>
              </a:rPr>
              <a:t>Греко – турецька війна 1920 – 1921рр.</a:t>
            </a:r>
            <a:endParaRPr lang="ru-RU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Проголошення республіки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1922р. – допомога Радянської Росії та розгром грецьких військ.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1923р. – укладення </a:t>
            </a:r>
            <a:r>
              <a:rPr lang="uk-UA" dirty="0" err="1" smtClean="0"/>
              <a:t>Лозанського</a:t>
            </a:r>
            <a:r>
              <a:rPr lang="uk-UA" dirty="0" smtClean="0"/>
              <a:t> договору: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встановлення нових кордонів Туреччини;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Юридичне оформлення розпаду Османської імперії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Ліквідація режиму окупації;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Виплата частини зовнішнього боргу Османської імперії.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1924р. – проголошення Туреччини республікою.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Перший президент – М.Кемаль, який пізніше обрав собі прізвище «Ататюрк» - «Батько тюрків».</a:t>
            </a:r>
            <a:endParaRPr lang="ru-RU" dirty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15888"/>
            <a:ext cx="192246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25" y="3892550"/>
            <a:ext cx="39116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>
                <a:solidFill>
                  <a:srgbClr val="FFFF00"/>
                </a:solidFill>
              </a:rPr>
              <a:t>Реформи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Кемаля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Ататюрка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850" y="1412875"/>
            <a:ext cx="4171950" cy="5111750"/>
          </a:xfrm>
        </p:spPr>
        <p:txBody>
          <a:bodyPr>
            <a:normAutofit fontScale="62500" lnSpcReduction="20000"/>
          </a:bodyPr>
          <a:lstStyle/>
          <a:p>
            <a:pPr marL="548640" indent="-411480" fontAlgn="auto">
              <a:lnSpc>
                <a:spcPts val="193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err="1" smtClean="0"/>
              <a:t>Проголошення</a:t>
            </a:r>
            <a:r>
              <a:rPr lang="ru-RU" dirty="0" smtClean="0"/>
              <a:t> </a:t>
            </a:r>
            <a:r>
              <a:rPr lang="ru-RU" dirty="0" err="1"/>
              <a:t>демократичних</a:t>
            </a:r>
            <a:r>
              <a:rPr lang="ru-RU" dirty="0"/>
              <a:t> прав і </a:t>
            </a:r>
            <a:r>
              <a:rPr lang="ru-RU" dirty="0" smtClean="0"/>
              <a:t>свобод;</a:t>
            </a:r>
          </a:p>
          <a:p>
            <a:pPr marL="548640" indent="-411480" fontAlgn="auto">
              <a:lnSpc>
                <a:spcPts val="193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/>
              <a:t>в 1930 р. </a:t>
            </a:r>
            <a:r>
              <a:rPr lang="ru-RU" dirty="0" err="1"/>
              <a:t>виборчих</a:t>
            </a:r>
            <a:r>
              <a:rPr lang="ru-RU" dirty="0"/>
              <a:t> прав </a:t>
            </a:r>
            <a:r>
              <a:rPr lang="ru-RU" dirty="0" err="1" smtClean="0"/>
              <a:t>жінкам</a:t>
            </a:r>
            <a:r>
              <a:rPr lang="ru-RU" dirty="0" smtClean="0"/>
              <a:t>;</a:t>
            </a:r>
          </a:p>
          <a:p>
            <a:pPr marL="548640" indent="-411480" fontAlgn="auto">
              <a:lnSpc>
                <a:spcPts val="193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/>
              <a:t>адміністративного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на </a:t>
            </a:r>
            <a:r>
              <a:rPr lang="ru-RU" dirty="0" err="1"/>
              <a:t>місцях</a:t>
            </a:r>
            <a:r>
              <a:rPr lang="ru-RU" dirty="0"/>
              <a:t> (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 smtClean="0"/>
              <a:t>губерній</a:t>
            </a:r>
            <a:r>
              <a:rPr lang="ru-RU" dirty="0" smtClean="0"/>
              <a:t> </a:t>
            </a:r>
            <a:r>
              <a:rPr lang="ru-RU" dirty="0" err="1"/>
              <a:t>запроваджувались</a:t>
            </a:r>
            <a:r>
              <a:rPr lang="ru-RU" dirty="0"/>
              <a:t> </a:t>
            </a:r>
            <a:r>
              <a:rPr lang="ru-RU" dirty="0" smtClean="0"/>
              <a:t>округи);</a:t>
            </a:r>
          </a:p>
          <a:p>
            <a:pPr marL="548640" indent="-411480" fontAlgn="auto">
              <a:lnSpc>
                <a:spcPts val="193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err="1" smtClean="0"/>
              <a:t>Іслам</a:t>
            </a:r>
            <a:r>
              <a:rPr lang="ru-RU" dirty="0" smtClean="0"/>
              <a:t> </a:t>
            </a:r>
            <a:r>
              <a:rPr lang="ru-RU" dirty="0" err="1"/>
              <a:t>відокремлювався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і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;</a:t>
            </a:r>
          </a:p>
          <a:p>
            <a:pPr marL="548640" indent="-411480" fontAlgn="auto">
              <a:lnSpc>
                <a:spcPts val="193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err="1" smtClean="0"/>
              <a:t>Населенню</a:t>
            </a:r>
            <a:r>
              <a:rPr lang="ru-RU" dirty="0" smtClean="0"/>
              <a:t> </a:t>
            </a:r>
            <a:r>
              <a:rPr lang="ru-RU" dirty="0" err="1"/>
              <a:t>дозволялося</a:t>
            </a:r>
            <a:r>
              <a:rPr lang="ru-RU" dirty="0"/>
              <a:t> (й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заохочувалося</a:t>
            </a:r>
            <a:r>
              <a:rPr lang="ru-RU" dirty="0"/>
              <a:t>) </a:t>
            </a:r>
            <a:r>
              <a:rPr lang="ru-RU" dirty="0" err="1"/>
              <a:t>носити</a:t>
            </a:r>
            <a:r>
              <a:rPr lang="ru-RU" dirty="0"/>
              <a:t> </a:t>
            </a:r>
            <a:r>
              <a:rPr lang="ru-RU" dirty="0" err="1"/>
              <a:t>європейський</a:t>
            </a:r>
            <a:r>
              <a:rPr lang="ru-RU" dirty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;</a:t>
            </a:r>
          </a:p>
          <a:p>
            <a:pPr marL="548640" indent="-411480" fontAlgn="auto">
              <a:lnSpc>
                <a:spcPts val="193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/>
              <a:t>турчанки </a:t>
            </a:r>
            <a:r>
              <a:rPr lang="ru-RU" dirty="0" err="1"/>
              <a:t>змогли</a:t>
            </a:r>
            <a:r>
              <a:rPr lang="ru-RU" dirty="0"/>
              <a:t> </a:t>
            </a:r>
            <a:r>
              <a:rPr lang="ru-RU" dirty="0" err="1"/>
              <a:t>з'являтися</a:t>
            </a:r>
            <a:r>
              <a:rPr lang="ru-RU" dirty="0"/>
              <a:t> на </a:t>
            </a:r>
            <a:r>
              <a:rPr lang="ru-RU" dirty="0" err="1"/>
              <a:t>вулицях</a:t>
            </a:r>
            <a:r>
              <a:rPr lang="ru-RU" dirty="0"/>
              <a:t> без </a:t>
            </a:r>
            <a:r>
              <a:rPr lang="ru-RU" dirty="0" err="1"/>
              <a:t>паранджі</a:t>
            </a:r>
            <a:r>
              <a:rPr lang="ru-RU" dirty="0"/>
              <a:t> (</a:t>
            </a:r>
            <a:r>
              <a:rPr lang="ru-RU" dirty="0" err="1"/>
              <a:t>покривало</a:t>
            </a:r>
            <a:r>
              <a:rPr lang="ru-RU" dirty="0"/>
              <a:t> на </a:t>
            </a:r>
            <a:r>
              <a:rPr lang="ru-RU" dirty="0" err="1" smtClean="0"/>
              <a:t>обличчі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/>
              <a:t>)</a:t>
            </a:r>
          </a:p>
          <a:p>
            <a:pPr marL="548640" indent="-411480" fontAlgn="auto">
              <a:lnSpc>
                <a:spcPts val="2018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548640" indent="-411480" fontAlgn="auto">
              <a:lnSpc>
                <a:spcPts val="2018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0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548640" indent="-411480" fontAlgn="auto">
              <a:lnSpc>
                <a:spcPts val="193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</a:t>
            </a:r>
            <a:r>
              <a:rPr lang="ru-RU" dirty="0" err="1"/>
              <a:t>літочислення</a:t>
            </a:r>
            <a:r>
              <a:rPr lang="ru-RU" dirty="0"/>
              <a:t> та календаря</a:t>
            </a:r>
          </a:p>
          <a:p>
            <a:pPr marL="548640" indent="-411480" fontAlgn="auto">
              <a:lnSpc>
                <a:spcPts val="2018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Відмова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арабської</a:t>
            </a:r>
            <a:r>
              <a:rPr lang="ru-RU" dirty="0"/>
              <a:t> </a:t>
            </a:r>
            <a:r>
              <a:rPr lang="ru-RU" dirty="0" err="1"/>
              <a:t>абетки</a:t>
            </a:r>
            <a:r>
              <a:rPr lang="ru-RU" dirty="0"/>
              <a:t> й </a:t>
            </a:r>
            <a:r>
              <a:rPr lang="ru-RU" dirty="0" err="1"/>
              <a:t>повернення</a:t>
            </a:r>
            <a:r>
              <a:rPr lang="ru-RU" dirty="0"/>
              <a:t> до </a:t>
            </a:r>
            <a:r>
              <a:rPr lang="ru-RU" dirty="0" err="1" smtClean="0"/>
              <a:t>латинської</a:t>
            </a:r>
            <a:endParaRPr lang="ru-RU" dirty="0" smtClean="0"/>
          </a:p>
          <a:p>
            <a:pPr marL="548640" indent="-411480" fontAlgn="auto">
              <a:lnSpc>
                <a:spcPts val="2018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Заборона </a:t>
            </a:r>
            <a:r>
              <a:rPr lang="ru-RU" dirty="0" err="1"/>
              <a:t>багатоженства</a:t>
            </a:r>
            <a:r>
              <a:rPr lang="ru-RU" dirty="0"/>
              <a:t> й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 smtClean="0"/>
              <a:t>шлюбу</a:t>
            </a:r>
            <a:endParaRPr lang="ru-RU" dirty="0" smtClean="0"/>
          </a:p>
          <a:p>
            <a:pPr marL="548640" indent="-411480" fontAlgn="auto">
              <a:lnSpc>
                <a:spcPts val="2018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/>
              <a:t>Заміна</a:t>
            </a:r>
            <a:r>
              <a:rPr lang="ru-RU" dirty="0"/>
              <a:t> </a:t>
            </a:r>
            <a:r>
              <a:rPr lang="ru-RU" dirty="0" err="1"/>
              <a:t>мусульманського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цивільними</a:t>
            </a:r>
            <a:r>
              <a:rPr lang="ru-RU" dirty="0"/>
              <a:t> кодексами за </a:t>
            </a:r>
            <a:r>
              <a:rPr lang="ru-RU" dirty="0" err="1" smtClean="0"/>
              <a:t>європейським</a:t>
            </a:r>
            <a:r>
              <a:rPr lang="ru-RU" dirty="0" smtClean="0"/>
              <a:t> </a:t>
            </a:r>
            <a:r>
              <a:rPr lang="ru-RU" dirty="0" err="1" smtClean="0"/>
              <a:t>зразком</a:t>
            </a:r>
            <a:endParaRPr lang="ru-RU" dirty="0" smtClean="0"/>
          </a:p>
          <a:p>
            <a:pPr marL="548640" indent="-411480" fontAlgn="auto">
              <a:lnSpc>
                <a:spcPts val="2018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/>
              <a:t>середніх</a:t>
            </a:r>
            <a:r>
              <a:rPr lang="ru-RU" dirty="0"/>
              <a:t> і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endParaRPr lang="ru-RU" dirty="0"/>
          </a:p>
          <a:p>
            <a:pPr marL="548640" indent="-411480" fontAlgn="auto">
              <a:lnSpc>
                <a:spcPts val="2018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marL="548640" indent="-411480" fontAlgn="auto">
              <a:lnSpc>
                <a:spcPts val="2018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Закон про </a:t>
            </a:r>
            <a:r>
              <a:rPr lang="ru-RU" dirty="0" err="1"/>
              <a:t>працю</a:t>
            </a:r>
            <a:r>
              <a:rPr lang="ru-RU" dirty="0"/>
              <a:t>. Стамбул, 8 </a:t>
            </a:r>
            <a:r>
              <a:rPr lang="ru-RU" dirty="0" err="1"/>
              <a:t>липня</a:t>
            </a:r>
            <a:r>
              <a:rPr lang="ru-RU" dirty="0"/>
              <a:t> 1936 р.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>
            <a:normAutofit fontScale="55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(</a:t>
            </a:r>
            <a:r>
              <a:rPr lang="ru-RU" dirty="0" err="1"/>
              <a:t>Витяг</a:t>
            </a:r>
            <a:r>
              <a:rPr lang="ru-RU" dirty="0" smtClean="0"/>
              <a:t>)</a:t>
            </a:r>
            <a:endParaRPr lang="ru-RU" dirty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>
                <a:solidFill>
                  <a:srgbClr val="FFFF00"/>
                </a:solidFill>
              </a:rPr>
              <a:t>Стаття</a:t>
            </a:r>
            <a:r>
              <a:rPr lang="ru-RU" dirty="0">
                <a:solidFill>
                  <a:srgbClr val="FFFF00"/>
                </a:solidFill>
              </a:rPr>
              <a:t> 35. </a:t>
            </a:r>
            <a:r>
              <a:rPr lang="ru-RU" dirty="0" err="1">
                <a:solidFill>
                  <a:srgbClr val="FFFF00"/>
                </a:solidFill>
              </a:rPr>
              <a:t>Звичайний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тиждень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містить</a:t>
            </a:r>
            <a:r>
              <a:rPr lang="ru-RU" dirty="0">
                <a:solidFill>
                  <a:srgbClr val="FFFF00"/>
                </a:solidFill>
              </a:rPr>
              <a:t> в </a:t>
            </a:r>
            <a:r>
              <a:rPr lang="ru-RU" dirty="0" err="1">
                <a:solidFill>
                  <a:srgbClr val="FFFF00"/>
                </a:solidFill>
              </a:rPr>
              <a:t>основі</a:t>
            </a:r>
            <a:r>
              <a:rPr lang="ru-RU" dirty="0">
                <a:solidFill>
                  <a:srgbClr val="FFFF00"/>
                </a:solidFill>
              </a:rPr>
              <a:t> 48 годин. </a:t>
            </a:r>
            <a:r>
              <a:rPr lang="ru-RU" dirty="0" err="1">
                <a:solidFill>
                  <a:srgbClr val="FFFF00"/>
                </a:solidFill>
              </a:rPr>
              <a:t>Цей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період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поділяється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робочі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дні</a:t>
            </a:r>
            <a:r>
              <a:rPr lang="ru-RU" dirty="0">
                <a:solidFill>
                  <a:srgbClr val="FFFF00"/>
                </a:solidFill>
              </a:rPr>
              <a:t> таким чином, </a:t>
            </a:r>
            <a:r>
              <a:rPr lang="ru-RU" dirty="0" err="1">
                <a:solidFill>
                  <a:srgbClr val="FFFF00"/>
                </a:solidFill>
              </a:rPr>
              <a:t>щоб</a:t>
            </a:r>
            <a:r>
              <a:rPr lang="ru-RU" dirty="0">
                <a:solidFill>
                  <a:srgbClr val="FFFF00"/>
                </a:solidFill>
              </a:rPr>
              <a:t> не </a:t>
            </a:r>
            <a:r>
              <a:rPr lang="ru-RU" dirty="0" err="1">
                <a:solidFill>
                  <a:srgbClr val="FFFF00"/>
                </a:solidFill>
              </a:rPr>
              <a:t>перевищувати</a:t>
            </a:r>
            <a:r>
              <a:rPr lang="ru-RU" dirty="0">
                <a:solidFill>
                  <a:srgbClr val="FFFF00"/>
                </a:solidFill>
              </a:rPr>
              <a:t> 9-годинного </a:t>
            </a:r>
            <a:r>
              <a:rPr lang="ru-RU" dirty="0" err="1">
                <a:solidFill>
                  <a:srgbClr val="FFFF00"/>
                </a:solidFill>
              </a:rPr>
              <a:t>робочого</a:t>
            </a:r>
            <a:r>
              <a:rPr lang="ru-RU" dirty="0">
                <a:solidFill>
                  <a:srgbClr val="FFFF00"/>
                </a:solidFill>
              </a:rPr>
              <a:t> дня на </a:t>
            </a:r>
            <a:r>
              <a:rPr lang="ru-RU" dirty="0" err="1">
                <a:solidFill>
                  <a:srgbClr val="FFFF00"/>
                </a:solidFill>
              </a:rPr>
              <a:t>підприємствах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закриваються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обов’язково</a:t>
            </a:r>
            <a:r>
              <a:rPr lang="ru-RU" dirty="0">
                <a:solidFill>
                  <a:srgbClr val="FFFF00"/>
                </a:solidFill>
              </a:rPr>
              <a:t> о 13-й </a:t>
            </a:r>
            <a:r>
              <a:rPr lang="ru-RU" dirty="0" err="1">
                <a:solidFill>
                  <a:srgbClr val="FFFF00"/>
                </a:solidFill>
              </a:rPr>
              <a:t>годині</a:t>
            </a:r>
            <a:r>
              <a:rPr lang="ru-RU" dirty="0">
                <a:solidFill>
                  <a:srgbClr val="FFFF00"/>
                </a:solidFill>
              </a:rPr>
              <a:t> в </a:t>
            </a:r>
            <a:r>
              <a:rPr lang="ru-RU" dirty="0" err="1">
                <a:solidFill>
                  <a:srgbClr val="FFFF00"/>
                </a:solidFill>
              </a:rPr>
              <a:t>суботу</a:t>
            </a:r>
            <a:r>
              <a:rPr lang="ru-RU" dirty="0">
                <a:solidFill>
                  <a:srgbClr val="FFFF00"/>
                </a:solidFill>
              </a:rPr>
              <a:t>, і 8-годинного дня на </a:t>
            </a:r>
            <a:r>
              <a:rPr lang="ru-RU" dirty="0" err="1">
                <a:solidFill>
                  <a:srgbClr val="FFFF00"/>
                </a:solidFill>
              </a:rPr>
              <a:t>підприємствах</a:t>
            </a:r>
            <a:r>
              <a:rPr lang="ru-RU" dirty="0">
                <a:solidFill>
                  <a:srgbClr val="FFFF00"/>
                </a:solidFill>
              </a:rPr>
              <a:t>, де </a:t>
            </a:r>
            <a:r>
              <a:rPr lang="ru-RU" dirty="0" err="1">
                <a:solidFill>
                  <a:srgbClr val="FFFF00"/>
                </a:solidFill>
              </a:rPr>
              <a:t>працю</a:t>
            </a:r>
            <a:r>
              <a:rPr lang="ru-RU" dirty="0">
                <a:solidFill>
                  <a:srgbClr val="FFFF00"/>
                </a:solidFill>
              </a:rPr>
              <a:t> дозволено в </a:t>
            </a:r>
            <a:r>
              <a:rPr lang="ru-RU" dirty="0" err="1">
                <a:solidFill>
                  <a:srgbClr val="FFFF00"/>
                </a:solidFill>
              </a:rPr>
              <a:t>суботу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після</a:t>
            </a:r>
            <a:r>
              <a:rPr lang="ru-RU" dirty="0">
                <a:solidFill>
                  <a:srgbClr val="FFFF00"/>
                </a:solidFill>
              </a:rPr>
              <a:t> 13-ї </a:t>
            </a:r>
            <a:r>
              <a:rPr lang="ru-RU" dirty="0" err="1">
                <a:solidFill>
                  <a:srgbClr val="FFFF00"/>
                </a:solidFill>
              </a:rPr>
              <a:t>години</a:t>
            </a:r>
            <a:r>
              <a:rPr lang="ru-RU" dirty="0" smtClean="0">
                <a:solidFill>
                  <a:srgbClr val="FFFF00"/>
                </a:solidFill>
              </a:rPr>
              <a:t>...</a:t>
            </a:r>
            <a:endParaRPr lang="ru-RU" dirty="0">
              <a:solidFill>
                <a:srgbClr val="FFFF00"/>
              </a:solidFill>
            </a:endParaRP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>
                <a:solidFill>
                  <a:srgbClr val="FFFF00"/>
                </a:solidFill>
              </a:rPr>
              <a:t>Стаття</a:t>
            </a:r>
            <a:r>
              <a:rPr lang="ru-RU" dirty="0">
                <a:solidFill>
                  <a:srgbClr val="FFFF00"/>
                </a:solidFill>
              </a:rPr>
              <a:t> 42. </a:t>
            </a:r>
            <a:r>
              <a:rPr lang="ru-RU" dirty="0" err="1">
                <a:solidFill>
                  <a:srgbClr val="FFFF00"/>
                </a:solidFill>
              </a:rPr>
              <a:t>Встановлюється</a:t>
            </a:r>
            <a:r>
              <a:rPr lang="ru-RU" dirty="0">
                <a:solidFill>
                  <a:srgbClr val="FFFF00"/>
                </a:solidFill>
              </a:rPr>
              <a:t> 1/2 </a:t>
            </a:r>
            <a:r>
              <a:rPr lang="ru-RU" dirty="0" err="1">
                <a:solidFill>
                  <a:srgbClr val="FFFF00"/>
                </a:solidFill>
              </a:rPr>
              <a:t>години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відпочинку</a:t>
            </a:r>
            <a:r>
              <a:rPr lang="ru-RU" dirty="0">
                <a:solidFill>
                  <a:srgbClr val="FFFF00"/>
                </a:solidFill>
              </a:rPr>
              <a:t> для </a:t>
            </a:r>
            <a:r>
              <a:rPr lang="ru-RU" dirty="0" err="1">
                <a:solidFill>
                  <a:srgbClr val="FFFF00"/>
                </a:solidFill>
              </a:rPr>
              <a:t>працюючих</a:t>
            </a:r>
            <a:r>
              <a:rPr lang="ru-RU" dirty="0">
                <a:solidFill>
                  <a:srgbClr val="FFFF00"/>
                </a:solidFill>
              </a:rPr>
              <a:t> 8 годин і 1 година для </a:t>
            </a:r>
            <a:r>
              <a:rPr lang="ru-RU" dirty="0" err="1">
                <a:solidFill>
                  <a:srgbClr val="FFFF00"/>
                </a:solidFill>
              </a:rPr>
              <a:t>працюючих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понад</a:t>
            </a:r>
            <a:r>
              <a:rPr lang="ru-RU" dirty="0">
                <a:solidFill>
                  <a:srgbClr val="FFFF00"/>
                </a:solidFill>
              </a:rPr>
              <a:t> 8 годин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>
                <a:solidFill>
                  <a:srgbClr val="FFFF00"/>
                </a:solidFill>
              </a:rPr>
              <a:t>Стаття</a:t>
            </a:r>
            <a:r>
              <a:rPr lang="ru-RU" dirty="0">
                <a:solidFill>
                  <a:srgbClr val="FFFF00"/>
                </a:solidFill>
              </a:rPr>
              <a:t> 48. </a:t>
            </a:r>
            <a:r>
              <a:rPr lang="ru-RU" dirty="0" err="1">
                <a:solidFill>
                  <a:srgbClr val="FFFF00"/>
                </a:solidFill>
              </a:rPr>
              <a:t>Забороняється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примушувати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працювати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більш</a:t>
            </a:r>
            <a:r>
              <a:rPr lang="ru-RU" dirty="0">
                <a:solidFill>
                  <a:srgbClr val="FFFF00"/>
                </a:solidFill>
              </a:rPr>
              <a:t>   як 8 годин </a:t>
            </a:r>
            <a:r>
              <a:rPr lang="ru-RU" dirty="0" err="1">
                <a:solidFill>
                  <a:srgbClr val="FFFF00"/>
                </a:solidFill>
              </a:rPr>
              <a:t>дітей</a:t>
            </a:r>
            <a:r>
              <a:rPr lang="ru-RU" dirty="0">
                <a:solidFill>
                  <a:srgbClr val="FFFF00"/>
                </a:solidFill>
              </a:rPr>
              <a:t>,   </a:t>
            </a:r>
            <a:r>
              <a:rPr lang="ru-RU" dirty="0" err="1">
                <a:solidFill>
                  <a:srgbClr val="FFFF00"/>
                </a:solidFill>
              </a:rPr>
              <a:t>яким</a:t>
            </a:r>
            <a:r>
              <a:rPr lang="ru-RU" dirty="0">
                <a:solidFill>
                  <a:srgbClr val="FFFF00"/>
                </a:solidFill>
              </a:rPr>
              <a:t> не </a:t>
            </a:r>
            <a:r>
              <a:rPr lang="ru-RU" dirty="0" err="1">
                <a:solidFill>
                  <a:srgbClr val="FFFF00"/>
                </a:solidFill>
              </a:rPr>
              <a:t>виповнилося</a:t>
            </a:r>
            <a:r>
              <a:rPr lang="ru-RU" dirty="0">
                <a:solidFill>
                  <a:srgbClr val="FFFF00"/>
                </a:solidFill>
              </a:rPr>
              <a:t> 16 </a:t>
            </a:r>
            <a:r>
              <a:rPr lang="ru-RU" dirty="0" err="1">
                <a:solidFill>
                  <a:srgbClr val="FFFF00"/>
                </a:solidFill>
              </a:rPr>
              <a:t>років</a:t>
            </a:r>
            <a:r>
              <a:rPr lang="ru-RU" dirty="0">
                <a:solidFill>
                  <a:srgbClr val="FFFF00"/>
                </a:solidFill>
              </a:rPr>
              <a:t>,  </a:t>
            </a:r>
            <a:r>
              <a:rPr lang="ru-RU" dirty="0" err="1">
                <a:solidFill>
                  <a:srgbClr val="FFFF00"/>
                </a:solidFill>
              </a:rPr>
              <a:t>незважаючи</a:t>
            </a:r>
            <a:r>
              <a:rPr lang="ru-RU" dirty="0">
                <a:solidFill>
                  <a:srgbClr val="FFFF00"/>
                </a:solidFill>
              </a:rPr>
              <a:t> на характер </a:t>
            </a:r>
            <a:r>
              <a:rPr lang="ru-RU" dirty="0" err="1">
                <a:solidFill>
                  <a:srgbClr val="FFFF00"/>
                </a:solidFill>
              </a:rPr>
              <a:t>праці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>
                <a:solidFill>
                  <a:srgbClr val="FFFF00"/>
                </a:solidFill>
              </a:rPr>
              <a:t>Стаття</a:t>
            </a:r>
            <a:r>
              <a:rPr lang="ru-RU" dirty="0">
                <a:solidFill>
                  <a:srgbClr val="FFFF00"/>
                </a:solidFill>
              </a:rPr>
              <a:t> 72. </a:t>
            </a:r>
            <a:r>
              <a:rPr lang="ru-RU" dirty="0" err="1">
                <a:solidFill>
                  <a:srgbClr val="FFFF00"/>
                </a:solidFill>
              </a:rPr>
              <a:t>Страйки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локаути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забороняються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>
                <a:solidFill>
                  <a:srgbClr val="FFFF00"/>
                </a:solidFill>
              </a:rPr>
              <a:t>Стаття</a:t>
            </a:r>
            <a:r>
              <a:rPr lang="ru-RU" dirty="0">
                <a:solidFill>
                  <a:srgbClr val="FFFF00"/>
                </a:solidFill>
              </a:rPr>
              <a:t> 127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solidFill>
                  <a:srgbClr val="FFFF00"/>
                </a:solidFill>
              </a:rPr>
              <a:t>1) </a:t>
            </a:r>
            <a:r>
              <a:rPr lang="ru-RU" dirty="0" err="1">
                <a:solidFill>
                  <a:srgbClr val="FFFF00"/>
                </a:solidFill>
              </a:rPr>
              <a:t>Кожен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із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робітників</a:t>
            </a:r>
            <a:r>
              <a:rPr lang="ru-RU" dirty="0">
                <a:solidFill>
                  <a:srgbClr val="FFFF00"/>
                </a:solidFill>
              </a:rPr>
              <a:t>,  </a:t>
            </a:r>
            <a:r>
              <a:rPr lang="ru-RU" dirty="0" err="1">
                <a:solidFill>
                  <a:srgbClr val="FFFF00"/>
                </a:solidFill>
              </a:rPr>
              <a:t>який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починає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страйк</a:t>
            </a:r>
            <a:r>
              <a:rPr lang="ru-RU" dirty="0">
                <a:solidFill>
                  <a:srgbClr val="FFFF00"/>
                </a:solidFill>
              </a:rPr>
              <a:t>, ... </a:t>
            </a:r>
            <a:r>
              <a:rPr lang="ru-RU" dirty="0" err="1">
                <a:solidFill>
                  <a:srgbClr val="FFFF00"/>
                </a:solidFill>
              </a:rPr>
              <a:t>присуджується</a:t>
            </a:r>
            <a:r>
              <a:rPr lang="ru-RU" dirty="0">
                <a:solidFill>
                  <a:srgbClr val="FFFF00"/>
                </a:solidFill>
              </a:rPr>
              <a:t> до невеликого штрафу </a:t>
            </a:r>
            <a:r>
              <a:rPr lang="ru-RU" dirty="0" err="1">
                <a:solidFill>
                  <a:srgbClr val="FFFF00"/>
                </a:solidFill>
              </a:rPr>
              <a:t>від</a:t>
            </a:r>
            <a:r>
              <a:rPr lang="ru-RU" dirty="0">
                <a:solidFill>
                  <a:srgbClr val="FFFF00"/>
                </a:solidFill>
              </a:rPr>
              <a:t> 10 до 100 </a:t>
            </a:r>
            <a:r>
              <a:rPr lang="ru-RU" dirty="0" err="1">
                <a:solidFill>
                  <a:srgbClr val="FFFF00"/>
                </a:solidFill>
              </a:rPr>
              <a:t>турецьких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лір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solidFill>
                  <a:srgbClr val="FFFF00"/>
                </a:solidFill>
              </a:rPr>
              <a:t>2) </a:t>
            </a:r>
            <a:r>
              <a:rPr lang="ru-RU" dirty="0" err="1">
                <a:solidFill>
                  <a:srgbClr val="FFFF00"/>
                </a:solidFill>
              </a:rPr>
              <a:t>Якщо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страйк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було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організовано</a:t>
            </a:r>
            <a:r>
              <a:rPr lang="ru-RU" dirty="0">
                <a:solidFill>
                  <a:srgbClr val="FFFF00"/>
                </a:solidFill>
              </a:rPr>
              <a:t> з метою </a:t>
            </a:r>
            <a:r>
              <a:rPr lang="ru-RU" dirty="0" err="1">
                <a:solidFill>
                  <a:srgbClr val="FFFF00"/>
                </a:solidFill>
              </a:rPr>
              <a:t>вчинити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вплив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або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тиск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рішення</a:t>
            </a:r>
            <a:r>
              <a:rPr lang="ru-RU" dirty="0">
                <a:solidFill>
                  <a:srgbClr val="FFFF00"/>
                </a:solidFill>
              </a:rPr>
              <a:t> установи і </a:t>
            </a:r>
            <a:r>
              <a:rPr lang="ru-RU" dirty="0" err="1">
                <a:solidFill>
                  <a:srgbClr val="FFFF00"/>
                </a:solidFill>
              </a:rPr>
              <a:t>держави</a:t>
            </a:r>
            <a:r>
              <a:rPr lang="ru-RU" dirty="0">
                <a:solidFill>
                  <a:srgbClr val="FFFF00"/>
                </a:solidFill>
              </a:rPr>
              <a:t>, то </a:t>
            </a:r>
            <a:r>
              <a:rPr lang="ru-RU" dirty="0" err="1">
                <a:solidFill>
                  <a:srgbClr val="FFFF00"/>
                </a:solidFill>
              </a:rPr>
              <a:t>винні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засуджуються</a:t>
            </a:r>
            <a:r>
              <a:rPr lang="ru-RU" dirty="0">
                <a:solidFill>
                  <a:srgbClr val="FFFF00"/>
                </a:solidFill>
              </a:rPr>
              <a:t> до тюремного </a:t>
            </a:r>
            <a:r>
              <a:rPr lang="ru-RU" dirty="0" err="1">
                <a:solidFill>
                  <a:srgbClr val="FFFF00"/>
                </a:solidFill>
              </a:rPr>
              <a:t>ув’язнення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строком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двох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місяців</a:t>
            </a:r>
            <a:r>
              <a:rPr lang="ru-RU" dirty="0">
                <a:solidFill>
                  <a:srgbClr val="FFFF00"/>
                </a:solidFill>
              </a:rPr>
              <a:t> до </a:t>
            </a:r>
            <a:r>
              <a:rPr lang="ru-RU" dirty="0" err="1">
                <a:solidFill>
                  <a:srgbClr val="FFFF00"/>
                </a:solidFill>
              </a:rPr>
              <a:t>двох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років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їм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забороняється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працювати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</a:t>
            </a:r>
            <a:r>
              <a:rPr lang="ru-RU" dirty="0">
                <a:solidFill>
                  <a:srgbClr val="FFFF00"/>
                </a:solidFill>
              </a:rPr>
              <a:t> одного </a:t>
            </a:r>
            <a:r>
              <a:rPr lang="ru-RU" dirty="0" err="1">
                <a:solidFill>
                  <a:srgbClr val="FFFF00"/>
                </a:solidFill>
              </a:rPr>
              <a:t>місяця</a:t>
            </a:r>
            <a:r>
              <a:rPr lang="ru-RU" dirty="0">
                <a:solidFill>
                  <a:srgbClr val="FFFF00"/>
                </a:solidFill>
              </a:rPr>
              <a:t> до одного року в </a:t>
            </a:r>
            <a:r>
              <a:rPr lang="ru-RU" dirty="0" err="1">
                <a:solidFill>
                  <a:srgbClr val="FFFF00"/>
                </a:solidFill>
              </a:rPr>
              <a:t>державних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установах</a:t>
            </a:r>
            <a:r>
              <a:rPr lang="ru-RU" dirty="0">
                <a:solidFill>
                  <a:srgbClr val="FFFF00"/>
                </a:solidFill>
              </a:rPr>
              <a:t> і на </a:t>
            </a:r>
            <a:r>
              <a:rPr lang="ru-RU" dirty="0" err="1">
                <a:solidFill>
                  <a:srgbClr val="FFFF00"/>
                </a:solidFill>
              </a:rPr>
              <a:t>підприємствах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загальної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користі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err="1" smtClean="0"/>
              <a:t>Запитання</a:t>
            </a:r>
            <a:r>
              <a:rPr lang="ru-RU" dirty="0" smtClean="0"/>
              <a:t> </a:t>
            </a:r>
            <a:r>
              <a:rPr lang="ru-RU" dirty="0"/>
              <a:t>до документа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гарантії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законі</a:t>
            </a:r>
            <a:r>
              <a:rPr lang="ru-RU" dirty="0"/>
              <a:t>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Чому</a:t>
            </a:r>
            <a:r>
              <a:rPr lang="ru-RU" dirty="0"/>
              <a:t> в </a:t>
            </a:r>
            <a:r>
              <a:rPr lang="ru-RU" dirty="0" err="1"/>
              <a:t>Туреччині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заборонено </a:t>
            </a:r>
            <a:r>
              <a:rPr lang="ru-RU" dirty="0" err="1"/>
              <a:t>страйки</a:t>
            </a:r>
            <a:r>
              <a:rPr lang="ru-RU" dirty="0"/>
              <a:t>?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Палестинська проблема</a:t>
            </a:r>
            <a:endParaRPr lang="ru-RU" dirty="0"/>
          </a:p>
        </p:txBody>
      </p:sp>
      <p:sp>
        <p:nvSpPr>
          <p:cNvPr id="30722" name="Объект 5"/>
          <p:cNvSpPr>
            <a:spLocks noGrp="1"/>
          </p:cNvSpPr>
          <p:nvPr>
            <p:ph sz="half" idx="2"/>
          </p:nvPr>
        </p:nvSpPr>
        <p:spPr>
          <a:xfrm>
            <a:off x="4284663" y="836613"/>
            <a:ext cx="4751387" cy="5905500"/>
          </a:xfrm>
        </p:spPr>
        <p:txBody>
          <a:bodyPr/>
          <a:lstStyle/>
          <a:p>
            <a:pPr>
              <a:lnSpc>
                <a:spcPts val="1750"/>
              </a:lnSpc>
              <a:buFont typeface="Wingdings" pitchFamily="2" charset="2"/>
              <a:buChar char="v"/>
            </a:pPr>
            <a:r>
              <a:rPr lang="ru-RU" sz="1600" smtClean="0"/>
              <a:t>Вигнання євреїв після їхнього невдалого повстання проти римського панування в 182-135 рр. Після цієї події Палестина заселялася переважно арабами;</a:t>
            </a:r>
          </a:p>
          <a:p>
            <a:pPr>
              <a:lnSpc>
                <a:spcPts val="1750"/>
              </a:lnSpc>
              <a:buFont typeface="Wingdings" pitchFamily="2" charset="2"/>
              <a:buChar char="v"/>
            </a:pPr>
            <a:r>
              <a:rPr lang="ru-RU" sz="1600" smtClean="0"/>
              <a:t>Ідею створення національного осередку євреїв запропонував австрійський журналіст Теодор Герцль у середині </a:t>
            </a:r>
            <a:r>
              <a:rPr lang="en-US" sz="1600" smtClean="0"/>
              <a:t>X</a:t>
            </a:r>
            <a:r>
              <a:rPr lang="ru-RU" sz="1600" smtClean="0"/>
              <a:t>І</a:t>
            </a:r>
            <a:r>
              <a:rPr lang="en-US" sz="1600" smtClean="0"/>
              <a:t>X </a:t>
            </a:r>
            <a:r>
              <a:rPr lang="ru-RU" sz="1600" smtClean="0"/>
              <a:t>ст. </a:t>
            </a:r>
          </a:p>
          <a:p>
            <a:pPr>
              <a:lnSpc>
                <a:spcPts val="1750"/>
              </a:lnSpc>
              <a:buFont typeface="Wingdings" pitchFamily="2" charset="2"/>
              <a:buChar char="v"/>
            </a:pPr>
            <a:r>
              <a:rPr lang="ru-RU" sz="1600" smtClean="0"/>
              <a:t>1882 р. євреї організували першу хвилю переселення до Палестини. </a:t>
            </a:r>
          </a:p>
          <a:p>
            <a:pPr>
              <a:lnSpc>
                <a:spcPts val="1750"/>
              </a:lnSpc>
              <a:buFont typeface="Wingdings" pitchFamily="2" charset="2"/>
              <a:buChar char="v"/>
            </a:pPr>
            <a:r>
              <a:rPr lang="ru-RU" sz="1600" smtClean="0"/>
              <a:t>На конгресі сіоністського руху в Базелі (Швейцарія) 1897 р. ця ідея дістала обґрунтування. Вирішено було створити єврейську державу на території Палестини. На цю територію площею  25 тис. кв.км передбачалося переселити 10 млн євреїв з усього світу.</a:t>
            </a:r>
          </a:p>
          <a:p>
            <a:pPr>
              <a:lnSpc>
                <a:spcPts val="1813"/>
              </a:lnSpc>
              <a:buFont typeface="Wingdings" pitchFamily="2" charset="2"/>
              <a:buChar char="v"/>
            </a:pPr>
            <a:r>
              <a:rPr lang="ru-RU" sz="1600" smtClean="0"/>
              <a:t>У 1904-1914 рр. розпочалася друга хвиля єврейської еміграції до Палестини;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1700213"/>
            <a:ext cx="4095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Палестинська</a:t>
            </a:r>
            <a:r>
              <a:rPr lang="ru-RU" dirty="0"/>
              <a:t> проблема</a:t>
            </a:r>
          </a:p>
        </p:txBody>
      </p:sp>
      <p:sp>
        <p:nvSpPr>
          <p:cNvPr id="31746" name="Объект 4"/>
          <p:cNvSpPr>
            <a:spLocks noGrp="1"/>
          </p:cNvSpPr>
          <p:nvPr>
            <p:ph sz="half" idx="1"/>
          </p:nvPr>
        </p:nvSpPr>
        <p:spPr>
          <a:xfrm>
            <a:off x="107950" y="819150"/>
            <a:ext cx="6696075" cy="4929188"/>
          </a:xfrm>
        </p:spPr>
        <p:txBody>
          <a:bodyPr/>
          <a:lstStyle/>
          <a:p>
            <a:r>
              <a:rPr lang="ru-RU" sz="1400" smtClean="0"/>
              <a:t>Під час Першої світової війни султан удався до виселення єврейського населення, звинувативши його у прихильності до Антанти.</a:t>
            </a:r>
          </a:p>
          <a:p>
            <a:r>
              <a:rPr lang="ru-RU" sz="1400" smtClean="0"/>
              <a:t>На завершальному етапі війни у 1917 р. Англія і Франція проголосили декларацію Бальфура, в якій ішлося про повернення частини євреїв на їхню історичну батьківщину і право створити національний осередок у Палестині. </a:t>
            </a:r>
          </a:p>
          <a:p>
            <a:r>
              <a:rPr lang="ru-RU" sz="1400" smtClean="0"/>
              <a:t>У Палестині почали створюватися єврейські політичні та військові організації. У 1922 р. Англія отримала від Ліги Націй мандат на управління Палестиною. Це відразу викликало повстання арабів проти англійців і євреїв. На той час євреї складали 18% населення Палестини. Хоча повстання було придушено, напруження у стосунках між арабською і еврейською громадою та колоніальною адміністрацією збереглося.</a:t>
            </a:r>
          </a:p>
          <a:p>
            <a:r>
              <a:rPr lang="ru-RU" sz="1400" smtClean="0"/>
              <a:t>До кінця 30-х рр. Англія сприяла переселенню євреїв. Коли співвідношення єврейського та арабського населення стало загрозливим для стабільності англійської колоніальної імперії, Англія заборонила переселення. Проте в єврейських політичних колах уже міцно утвердилась ідея заснування своєї держави. У Палестині створювалися єврейські "тіньові" політичні структури — уряд, місцева влада, збройні формування. За сприятливих умов вони мали проголосити державу Ізраїль.</a:t>
            </a:r>
          </a:p>
          <a:p>
            <a:r>
              <a:rPr lang="ru-RU" sz="1400" smtClean="0"/>
              <a:t>Араби категорично виступили проти створення єврейської держави, що посилило міжнаціональну боротьбу в Палестині.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1624013"/>
            <a:ext cx="21431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6"/>
          <p:cNvSpPr>
            <a:spLocks noChangeArrowheads="1"/>
          </p:cNvSpPr>
          <p:nvPr/>
        </p:nvSpPr>
        <p:spPr bwMode="auto">
          <a:xfrm>
            <a:off x="7229475" y="5440363"/>
            <a:ext cx="1581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ourier New" pitchFamily="49" charset="0"/>
                <a:cs typeface="Courier New" pitchFamily="49" charset="0"/>
              </a:rPr>
              <a:t>Артур Бальфур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mtClean="0"/>
              <a:t>Розкрити причини турецьої революції та проголошення республіки;</a:t>
            </a:r>
          </a:p>
          <a:p>
            <a:pPr algn="just"/>
            <a:r>
              <a:rPr lang="ru-RU" smtClean="0"/>
              <a:t>Визначити основні напрямки внутрішньої політики турецької республіки, суть палестинської проблеми;</a:t>
            </a:r>
          </a:p>
          <a:p>
            <a:pPr algn="just"/>
            <a:r>
              <a:rPr lang="ru-RU" smtClean="0"/>
              <a:t>Вчитися встановлювати причинно – наслідкові зв»язки, працювати з документами, робити висновки та узагальнення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1. Як </a:t>
            </a:r>
            <a:r>
              <a:rPr lang="ru-RU" dirty="0" err="1"/>
              <a:t>відбувався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турецької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 smtClean="0"/>
              <a:t>?</a:t>
            </a: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2. Дайте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К.Ататюрка</a:t>
            </a:r>
            <a:r>
              <a:rPr lang="ru-RU" dirty="0"/>
              <a:t>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3</a:t>
            </a:r>
            <a:r>
              <a:rPr lang="ru-RU" dirty="0"/>
              <a:t>. Коли зародилась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єврейської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і як вона </a:t>
            </a:r>
            <a:r>
              <a:rPr lang="ru-RU" dirty="0" err="1"/>
              <a:t>втілювалась</a:t>
            </a:r>
            <a:r>
              <a:rPr lang="ru-RU" dirty="0"/>
              <a:t> у </a:t>
            </a:r>
            <a:r>
              <a:rPr lang="ru-RU" dirty="0" err="1"/>
              <a:t>життя</a:t>
            </a:r>
            <a:r>
              <a:rPr lang="ru-RU" dirty="0"/>
              <a:t>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4</a:t>
            </a:r>
            <a:r>
              <a:rPr lang="ru-RU" dirty="0"/>
              <a:t>. Яке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єврейської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мала </a:t>
            </a:r>
            <a:r>
              <a:rPr lang="ru-RU" dirty="0" err="1"/>
              <a:t>декларація</a:t>
            </a:r>
            <a:r>
              <a:rPr lang="ru-RU" dirty="0"/>
              <a:t> </a:t>
            </a:r>
            <a:r>
              <a:rPr lang="ru-RU" dirty="0" err="1"/>
              <a:t>Бальфура</a:t>
            </a:r>
            <a:r>
              <a:rPr lang="ru-RU" dirty="0"/>
              <a:t>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5</a:t>
            </a:r>
            <a:r>
              <a:rPr lang="ru-RU" dirty="0"/>
              <a:t>. У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палестинської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Розпад Османської імперії.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mtClean="0"/>
              <a:t>Турецька республіка за правління Кемаля Ататюрка.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mtClean="0"/>
              <a:t>Витоки Палестинської проблеми.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Опорні поняття: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панісламізм,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арабський націоналізм,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Сіонізм;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Палестинська проблема.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Опорні дати: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/>
              <a:t>1917 р.  Декларація </a:t>
            </a:r>
            <a:r>
              <a:rPr lang="uk-UA" b="1" dirty="0" err="1"/>
              <a:t>Бальфура</a:t>
            </a:r>
            <a:r>
              <a:rPr lang="uk-UA" b="1" dirty="0" smtClean="0"/>
              <a:t>.</a:t>
            </a:r>
            <a:endParaRPr lang="uk-UA" b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/>
              <a:t>1922 р.  Надання мандатів Англії та Франції на арабські володіння Османської імперії</a:t>
            </a:r>
            <a:r>
              <a:rPr lang="uk-UA" b="1" dirty="0" smtClean="0"/>
              <a:t>.</a:t>
            </a:r>
            <a:endParaRPr lang="uk-UA" b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/>
              <a:t>1924 р. </a:t>
            </a:r>
            <a:r>
              <a:rPr lang="uk-UA" b="1" dirty="0" smtClean="0"/>
              <a:t>– прийняття Конституції, ліквідація халіфату. </a:t>
            </a:r>
            <a:r>
              <a:rPr lang="uk-UA" b="1" dirty="0"/>
              <a:t>Проголошення Туреччини республікою</a:t>
            </a:r>
            <a:r>
              <a:rPr lang="uk-UA" b="1" dirty="0" smtClean="0"/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1928 р. – вилучення з Конституції положення про іслам як державну релігію. Проголошення Туреччини світською республікою.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Мои документи\Школа\Історія\9 клас\Наочність 9\Всесвітня історія\Всесвітня історія\Близький Середній Схі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>
                <a:hlinkClick r:id="rId2" action="ppaction://hlinksldjump"/>
              </a:rPr>
              <a:t>Показати на карті територію Османської імперії.</a:t>
            </a:r>
            <a:endParaRPr lang="uk-UA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Які основні події зовнішньої політики сталися в історії Османської імперії до Першої світової війни?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В якому </a:t>
            </a:r>
            <a:r>
              <a:rPr lang="uk-UA" dirty="0" err="1" smtClean="0"/>
              <a:t>військово</a:t>
            </a:r>
            <a:r>
              <a:rPr lang="uk-UA" dirty="0" smtClean="0"/>
              <a:t> – політичному блоці брала участь </a:t>
            </a:r>
            <a:r>
              <a:rPr lang="uk-UA" dirty="0"/>
              <a:t>О</a:t>
            </a:r>
            <a:r>
              <a:rPr lang="uk-UA" dirty="0" smtClean="0"/>
              <a:t>сманська імперії у Першій світовій війні?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Які мирні договори були укладені між країнами Антанта та Османської імперією?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В чому суть  цих договорів?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 smtClean="0"/>
              <a:t>Територіальні зміни Османської імперії до Першої світової війни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1628775"/>
            <a:ext cx="2879725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Перша Балканська війна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1912 - 1913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6600" y="1628775"/>
            <a:ext cx="2735263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Друга Балканська війна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1913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25" y="1628775"/>
            <a:ext cx="2592388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Інтервенція Італії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1912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825" y="3068638"/>
            <a:ext cx="2808288" cy="1728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Втрата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Албанії</a:t>
            </a:r>
            <a:r>
              <a:rPr lang="ru-RU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Македонії</a:t>
            </a:r>
            <a:endParaRPr lang="ru-RU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півночі</a:t>
            </a:r>
            <a:r>
              <a:rPr lang="ru-RU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Греції</a:t>
            </a:r>
            <a:r>
              <a:rPr lang="uk-UA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ru-RU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3663" y="3068638"/>
            <a:ext cx="2520950" cy="1728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7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Втрата</a:t>
            </a:r>
            <a:r>
              <a:rPr lang="ru-RU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Тріполітанії</a:t>
            </a:r>
            <a:r>
              <a:rPr lang="ru-RU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Киренаїки</a:t>
            </a:r>
            <a:r>
              <a:rPr lang="ru-RU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ctr" fontAlgn="auto">
              <a:lnSpc>
                <a:spcPts val="17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ru-RU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нині</a:t>
            </a:r>
            <a:r>
              <a:rPr lang="ru-RU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Лівія</a:t>
            </a:r>
            <a:r>
              <a:rPr lang="ru-RU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).</a:t>
            </a:r>
          </a:p>
          <a:p>
            <a:pPr fontAlgn="auto">
              <a:lnSpc>
                <a:spcPts val="1744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9475" y="3068638"/>
            <a:ext cx="2592388" cy="1728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Повернення частини земель Болгарії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88" y="-22225"/>
            <a:ext cx="9858376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ws_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292100"/>
            <a:ext cx="9969500" cy="7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377</TotalTime>
  <Words>955</Words>
  <Application>Microsoft Office PowerPoint</Application>
  <PresentationFormat>Экран (4:3)</PresentationFormat>
  <Paragraphs>115</Paragraphs>
  <Slides>20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Times New Roman</vt:lpstr>
      <vt:lpstr>Arial</vt:lpstr>
      <vt:lpstr>Courier New</vt:lpstr>
      <vt:lpstr>Wingdings 2</vt:lpstr>
      <vt:lpstr>Wingdings</vt:lpstr>
      <vt:lpstr>Wingdings 3</vt:lpstr>
      <vt:lpstr>Calibri</vt:lpstr>
      <vt:lpstr>Апекс</vt:lpstr>
      <vt:lpstr>Апекс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cp:lastModifiedBy>Makas</cp:lastModifiedBy>
  <cp:revision>52</cp:revision>
  <dcterms:modified xsi:type="dcterms:W3CDTF">2012-04-23T12:48:27Z</dcterms:modified>
</cp:coreProperties>
</file>