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37325DE-95C2-486C-A8BC-C8656FD61378}" type="datetimeFigureOut">
              <a:rPr lang="uk-UA" smtClean="0"/>
              <a:t>27.02.2014</a:t>
            </a:fld>
            <a:endParaRPr lang="uk-U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71E1AA8-B2D7-4C09-9607-6966F76E0469}" type="slidenum">
              <a:rPr lang="uk-UA" smtClean="0"/>
              <a:t>‹#›</a:t>
            </a:fld>
            <a:endParaRPr lang="uk-U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25DE-95C2-486C-A8BC-C8656FD61378}" type="datetimeFigureOut">
              <a:rPr lang="uk-UA" smtClean="0"/>
              <a:t>27.02.2014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1AA8-B2D7-4C09-9607-6966F76E046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25DE-95C2-486C-A8BC-C8656FD61378}" type="datetimeFigureOut">
              <a:rPr lang="uk-UA" smtClean="0"/>
              <a:t>27.02.2014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1AA8-B2D7-4C09-9607-6966F76E046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25DE-95C2-486C-A8BC-C8656FD61378}" type="datetimeFigureOut">
              <a:rPr lang="uk-UA" smtClean="0"/>
              <a:t>27.02.2014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1AA8-B2D7-4C09-9607-6966F76E046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25DE-95C2-486C-A8BC-C8656FD61378}" type="datetimeFigureOut">
              <a:rPr lang="uk-UA" smtClean="0"/>
              <a:t>27.02.2014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1AA8-B2D7-4C09-9607-6966F76E046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25DE-95C2-486C-A8BC-C8656FD61378}" type="datetimeFigureOut">
              <a:rPr lang="uk-UA" smtClean="0"/>
              <a:t>27.02.2014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1AA8-B2D7-4C09-9607-6966F76E0469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25DE-95C2-486C-A8BC-C8656FD61378}" type="datetimeFigureOut">
              <a:rPr lang="uk-UA" smtClean="0"/>
              <a:t>27.02.2014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1AA8-B2D7-4C09-9607-6966F76E046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25DE-95C2-486C-A8BC-C8656FD61378}" type="datetimeFigureOut">
              <a:rPr lang="uk-UA" smtClean="0"/>
              <a:t>27.02.2014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1AA8-B2D7-4C09-9607-6966F76E046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25DE-95C2-486C-A8BC-C8656FD61378}" type="datetimeFigureOut">
              <a:rPr lang="uk-UA" smtClean="0"/>
              <a:t>27.02.2014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1AA8-B2D7-4C09-9607-6966F76E046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25DE-95C2-486C-A8BC-C8656FD61378}" type="datetimeFigureOut">
              <a:rPr lang="uk-UA" smtClean="0"/>
              <a:t>27.02.2014</a:t>
            </a:fld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1AA8-B2D7-4C09-9607-6966F76E0469}" type="slidenum">
              <a:rPr lang="uk-UA" smtClean="0"/>
              <a:t>‹#›</a:t>
            </a:fld>
            <a:endParaRPr lang="uk-U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25DE-95C2-486C-A8BC-C8656FD61378}" type="datetimeFigureOut">
              <a:rPr lang="uk-UA" smtClean="0"/>
              <a:t>27.02.2014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1AA8-B2D7-4C09-9607-6966F76E046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37325DE-95C2-486C-A8BC-C8656FD61378}" type="datetimeFigureOut">
              <a:rPr lang="uk-UA" smtClean="0"/>
              <a:t>27.02.2014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71E1AA8-B2D7-4C09-9607-6966F76E046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5121"/>
            <a:ext cx="9144000" cy="2376264"/>
          </a:xfrm>
        </p:spPr>
        <p:txBody>
          <a:bodyPr>
            <a:prstTxWarp prst="textWave1">
              <a:avLst/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Леонід Макарович</a:t>
            </a:r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Кравчук</a:t>
            </a:r>
            <a:b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uk-U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509120"/>
            <a:ext cx="5328592" cy="1800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Виконала учениця 11 класу</a:t>
            </a:r>
            <a:b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ЗОШ №12 </a:t>
            </a:r>
            <a:r>
              <a:rPr lang="uk-UA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м.Чернівці</a:t>
            </a:r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b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Сидоряк</a:t>
            </a:r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Алла</a:t>
            </a:r>
            <a:endParaRPr lang="uk-UA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0688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2852936"/>
            <a:ext cx="43204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/>
              <a:t>Зміцніла багатопартійна система, почало формуватися громадянське суспільство. З'явилася громадська організація "червоних директорів" - Український союз промисловців і підприємців. У грудні 1993 року УСПП очолив відставлений прем'єр-міністр Леонід Кучма.</a:t>
            </a:r>
            <a:br>
              <a:rPr lang="uk-UA" dirty="0"/>
            </a:br>
            <a:r>
              <a:rPr lang="uk-UA" dirty="0"/>
              <a:t>    Також Кравчук відмовився від ядерної зброї.</a:t>
            </a:r>
            <a:endParaRPr lang="ru-RU" sz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908720"/>
            <a:ext cx="3000375" cy="4200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08720"/>
            <a:ext cx="2836168" cy="159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57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052736"/>
            <a:ext cx="5472608" cy="1015663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Провали</a:t>
            </a:r>
            <a:endParaRPr lang="uk-UA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3110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4088" y="822968"/>
            <a:ext cx="77048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dirty="0" smtClean="0"/>
              <a:t>    </a:t>
            </a:r>
            <a:r>
              <a:rPr lang="uk-UA" altLang="uk-UA" sz="2400" dirty="0" smtClean="0"/>
              <a:t>Кравчуку не вдалося затвердити нову Конституцію України, а також гімн.</a:t>
            </a:r>
            <a:br>
              <a:rPr lang="uk-UA" altLang="uk-UA" sz="2400" dirty="0" smtClean="0"/>
            </a:br>
            <a:r>
              <a:rPr lang="uk-UA" altLang="uk-UA" sz="2400" dirty="0" smtClean="0"/>
              <a:t>    Коли на початку січня 1992 російський уряд Єгора Гайдара зняло державний контроль над ціноутворенням, економічна ситуація в Україні стала некерованою.</a:t>
            </a:r>
            <a:br>
              <a:rPr lang="uk-UA" altLang="uk-UA" sz="2400" dirty="0" smtClean="0"/>
            </a:br>
            <a:r>
              <a:rPr lang="uk-UA" altLang="uk-UA" sz="2400" dirty="0" smtClean="0"/>
              <a:t>    Кравчук тяжів до адміністративного регулювання і не погоджувався на глибокі економічні реформи.</a:t>
            </a:r>
            <a:br>
              <a:rPr lang="uk-UA" altLang="uk-UA" sz="2400" dirty="0" smtClean="0"/>
            </a:br>
            <a:r>
              <a:rPr lang="uk-UA" altLang="uk-UA" sz="2400" dirty="0" smtClean="0"/>
              <a:t>    Економічні зв'язки з іншими союзними республіками загубилися. Стрімко зростав борг за енергоносії перед Росією - уже восени 1993 року він складав 2500 </a:t>
            </a:r>
            <a:r>
              <a:rPr lang="uk-UA" altLang="uk-UA" sz="2400" dirty="0" err="1" smtClean="0"/>
              <a:t>млн</a:t>
            </a:r>
            <a:r>
              <a:rPr lang="uk-UA" altLang="uk-UA" sz="2400" dirty="0" smtClean="0"/>
              <a:t> дол.</a:t>
            </a:r>
          </a:p>
          <a:p>
            <a:r>
              <a:rPr lang="uk-UA" altLang="uk-UA" sz="2400" dirty="0" smtClean="0"/>
              <a:t> При відсутності сировини, підприємства почали скорочувати виробництво. </a:t>
            </a:r>
            <a:br>
              <a:rPr lang="uk-UA" altLang="uk-UA" sz="2400" dirty="0" smtClean="0"/>
            </a:b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871745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68760"/>
            <a:ext cx="7704856" cy="5353664"/>
          </a:xfrm>
        </p:spPr>
        <p:txBody>
          <a:bodyPr>
            <a:normAutofit fontScale="90000"/>
          </a:bodyPr>
          <a:lstStyle/>
          <a:p>
            <a:r>
              <a:rPr lang="uk-UA" altLang="uk-UA" sz="2700" dirty="0"/>
              <a:t>Україна опинилася в лідерах світу по дефіциту державного бюджету. Спроби Національного банку зупинити інфляцію через друк непідкріплені товарами грошей тільки розхитував економіку. У 1993 і 1994 роках грошова маса в обігу зросла в 18 разів.</a:t>
            </a:r>
            <a:br>
              <a:rPr lang="uk-UA" altLang="uk-UA" sz="2700" dirty="0"/>
            </a:br>
            <a:r>
              <a:rPr lang="uk-UA" altLang="uk-UA" sz="2700" dirty="0"/>
              <a:t>    Купівельна спроможність населення зменшилася в п'ять разів. Шахтарі вийшли на масові страйки.</a:t>
            </a:r>
            <a:br>
              <a:rPr lang="uk-UA" altLang="uk-UA" sz="2700" dirty="0"/>
            </a:br>
            <a:r>
              <a:rPr lang="uk-UA" altLang="uk-UA" sz="2700" dirty="0"/>
              <a:t>    Кравчук перестав контролювати процеси у Верховній Раді Україні.</a:t>
            </a:r>
            <a:br>
              <a:rPr lang="uk-UA" altLang="uk-UA" sz="2700" dirty="0"/>
            </a:br>
            <a:r>
              <a:rPr lang="uk-UA" altLang="uk-UA" sz="2700" dirty="0"/>
              <a:t>    Під тиском економічних проблем і політичної кризи Кравчук погодився на дострокові президентські і парламентські вибори.</a:t>
            </a:r>
            <a:r>
              <a:rPr lang="ru-RU" altLang="uk-UA" dirty="0"/>
              <a:t/>
            </a:r>
            <a:br>
              <a:rPr lang="ru-RU" alt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09808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306489"/>
            <a:ext cx="8244408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Державні нагороди</a:t>
            </a:r>
          </a:p>
        </p:txBody>
      </p:sp>
    </p:spTree>
    <p:extLst>
      <p:ext uri="{BB962C8B-B14F-4D97-AF65-F5344CB8AC3E}">
        <p14:creationId xmlns:p14="http://schemas.microsoft.com/office/powerpoint/2010/main" val="292215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75608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z="2400" dirty="0"/>
              <a:t>Звання Герой України з врученням ордена </a:t>
            </a:r>
            <a:r>
              <a:rPr lang="uk-UA" sz="2400" dirty="0" smtClean="0"/>
              <a:t>Держави (21 </a:t>
            </a:r>
            <a:r>
              <a:rPr lang="uk-UA" sz="2400" dirty="0" err="1"/>
              <a:t>серп</a:t>
            </a:r>
            <a:r>
              <a:rPr lang="uk-UA" sz="2400" dirty="0"/>
              <a:t>ня 2001) — </a:t>
            </a:r>
            <a:r>
              <a:rPr lang="uk-UA" sz="2400" i="1" dirty="0"/>
              <a:t>за визначний особистий внесок у становлення і розбудову незалежної Української держави, багаторічну активну політичну та громадську </a:t>
            </a:r>
            <a:r>
              <a:rPr lang="uk-UA" sz="2400" i="1" dirty="0" smtClean="0"/>
              <a:t>діяльність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Орден </a:t>
            </a:r>
            <a:r>
              <a:rPr lang="ru-RU" sz="2400" dirty="0" err="1"/>
              <a:t>Свободи</a:t>
            </a:r>
            <a:r>
              <a:rPr lang="ru-RU" sz="2400" dirty="0"/>
              <a:t> (10 </a:t>
            </a:r>
            <a:r>
              <a:rPr lang="ru-RU" sz="2400" dirty="0" err="1"/>
              <a:t>січня</a:t>
            </a:r>
            <a:r>
              <a:rPr lang="ru-RU" sz="2400" dirty="0"/>
              <a:t> 2014) — </a:t>
            </a:r>
            <a:r>
              <a:rPr lang="ru-RU" sz="2400" i="1" dirty="0"/>
              <a:t>за </a:t>
            </a:r>
            <a:r>
              <a:rPr lang="ru-RU" sz="2400" i="1" dirty="0" err="1"/>
              <a:t>визначний</a:t>
            </a:r>
            <a:r>
              <a:rPr lang="ru-RU" sz="2400" i="1" dirty="0"/>
              <a:t> </a:t>
            </a:r>
            <a:r>
              <a:rPr lang="ru-RU" sz="2400" i="1" dirty="0" err="1"/>
              <a:t>особистий</a:t>
            </a:r>
            <a:r>
              <a:rPr lang="ru-RU" sz="2400" i="1" dirty="0"/>
              <a:t> </a:t>
            </a:r>
            <a:r>
              <a:rPr lang="ru-RU" sz="2400" i="1" dirty="0" err="1"/>
              <a:t>внесок</a:t>
            </a:r>
            <a:r>
              <a:rPr lang="ru-RU" sz="2400" i="1" dirty="0"/>
              <a:t> у </a:t>
            </a:r>
            <a:r>
              <a:rPr lang="ru-RU" sz="2400" i="1" dirty="0" err="1"/>
              <a:t>розбудову</a:t>
            </a:r>
            <a:r>
              <a:rPr lang="ru-RU" sz="2400" i="1" dirty="0"/>
              <a:t> </a:t>
            </a:r>
            <a:r>
              <a:rPr lang="ru-RU" sz="2400" i="1" dirty="0" err="1"/>
              <a:t>Української</a:t>
            </a:r>
            <a:r>
              <a:rPr lang="ru-RU" sz="2400" i="1" dirty="0"/>
              <a:t> </a:t>
            </a:r>
            <a:r>
              <a:rPr lang="ru-RU" sz="2400" i="1" dirty="0" err="1"/>
              <a:t>держави</a:t>
            </a:r>
            <a:r>
              <a:rPr lang="ru-RU" sz="2400" i="1" dirty="0"/>
              <a:t>, </a:t>
            </a:r>
            <a:r>
              <a:rPr lang="ru-RU" sz="2400" i="1" dirty="0" err="1"/>
              <a:t>багаторічну</a:t>
            </a:r>
            <a:r>
              <a:rPr lang="ru-RU" sz="2400" i="1" dirty="0"/>
              <a:t> </a:t>
            </a:r>
            <a:r>
              <a:rPr lang="ru-RU" sz="2400" i="1" dirty="0" err="1"/>
              <a:t>плідну</a:t>
            </a:r>
            <a:r>
              <a:rPr lang="ru-RU" sz="2400" i="1" dirty="0"/>
              <a:t> </a:t>
            </a:r>
            <a:r>
              <a:rPr lang="ru-RU" sz="2400" i="1" dirty="0" err="1"/>
              <a:t>громадсько-політичну</a:t>
            </a:r>
            <a:r>
              <a:rPr lang="ru-RU" sz="2400" i="1" dirty="0"/>
              <a:t> </a:t>
            </a:r>
            <a:r>
              <a:rPr lang="ru-RU" sz="2400" i="1" dirty="0" err="1" smtClean="0"/>
              <a:t>діяльність</a:t>
            </a:r>
            <a:endParaRPr lang="ru-RU" sz="2400" i="1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Орден князя Ярослава Мудрого II ст. (2007</a:t>
            </a:r>
            <a:r>
              <a:rPr lang="ru-RU" sz="2400" dirty="0" smtClean="0"/>
              <a:t>), </a:t>
            </a:r>
            <a:r>
              <a:rPr lang="ru-RU" sz="2400" dirty="0"/>
              <a:t>III ст. (2004</a:t>
            </a:r>
            <a:r>
              <a:rPr lang="ru-RU" sz="2400" dirty="0" smtClean="0"/>
              <a:t>), </a:t>
            </a:r>
            <a:r>
              <a:rPr lang="ru-RU" sz="2400" dirty="0"/>
              <a:t>IV ст. (1999</a:t>
            </a:r>
            <a:r>
              <a:rPr lang="ru-RU" sz="2400" dirty="0" smtClean="0"/>
              <a:t>), </a:t>
            </a:r>
            <a:r>
              <a:rPr lang="ru-RU" sz="2400" dirty="0"/>
              <a:t>V ст. (1996</a:t>
            </a:r>
            <a:r>
              <a:rPr lang="ru-RU" sz="24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Орден </a:t>
            </a:r>
            <a:r>
              <a:rPr lang="ru-RU" sz="2400" dirty="0" err="1"/>
              <a:t>Жовтневої</a:t>
            </a:r>
            <a:r>
              <a:rPr lang="ru-RU" sz="2400" dirty="0"/>
              <a:t> </a:t>
            </a:r>
            <a:r>
              <a:rPr lang="ru-RU" sz="2400" dirty="0" err="1"/>
              <a:t>Революції</a:t>
            </a:r>
            <a:r>
              <a:rPr lang="ru-RU" sz="2400" dirty="0"/>
              <a:t>, два </a:t>
            </a:r>
            <a:r>
              <a:rPr lang="ru-RU" sz="2400" dirty="0" err="1"/>
              <a:t>ордени</a:t>
            </a:r>
            <a:r>
              <a:rPr lang="ru-RU" sz="2400" dirty="0"/>
              <a:t> Трудового Червоного Прапора (</a:t>
            </a:r>
            <a:r>
              <a:rPr lang="ru-RU" sz="2400" u="sng" dirty="0"/>
              <a:t>СРСР</a:t>
            </a:r>
            <a:r>
              <a:rPr lang="ru-RU" sz="24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dirty="0"/>
              <a:t>Медаль «На славу Чернівців»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05792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1" y="640951"/>
            <a:ext cx="2592288" cy="34347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921731" y="980728"/>
            <a:ext cx="4680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Леоні́д Мака́рович Кравчу́к</a:t>
            </a:r>
            <a:r>
              <a:rPr lang="vi-VN" dirty="0"/>
              <a:t> </a:t>
            </a:r>
            <a:r>
              <a:rPr lang="vi-VN" dirty="0" smtClean="0"/>
              <a:t>— </a:t>
            </a:r>
            <a:r>
              <a:rPr lang="vi-VN" dirty="0"/>
              <a:t>перший Президент України після здобуття нею незалежності у 1991 році (</a:t>
            </a:r>
            <a:r>
              <a:rPr lang="vi-VN" dirty="0" smtClean="0"/>
              <a:t>1991–1994), </a:t>
            </a:r>
            <a:r>
              <a:rPr lang="vi-VN" dirty="0"/>
              <a:t>Голова Верховної Ради України у 1990–1991 роках, Народний депутат України у 1990–1991 та 1994–2006 роках, Герой України (2001).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 rot="300048">
            <a:off x="4013520" y="3512689"/>
            <a:ext cx="46336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>
                <a:solidFill>
                  <a:schemeClr val="bg2">
                    <a:lumMod val="50000"/>
                  </a:schemeClr>
                </a:solidFill>
              </a:rPr>
              <a:t>На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родився 10 січня 1934 року у родині селянина, в селі Великий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Житин.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Макар Кравчук в 1930-і роки служив у польській кавалерії, пізніше він та мати Кравчука працювали у польських осадників, під час Другої Світової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війни,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 батько Леоніда Кравчука загинув на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фронті. </a:t>
            </a:r>
            <a:endParaRPr lang="uk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401332">
            <a:off x="803835" y="4171865"/>
            <a:ext cx="3396007" cy="2324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Закінчив Київський державний університет, отримав спеціальність викладача суспільних наук(1958) та Академію суспільних наук при ЦК КПРС(1970). 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Кандидат еко-номічних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наук.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13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7530" y="2780928"/>
            <a:ext cx="3313355" cy="352839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Наукова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та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політична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діяльність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до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проголо-шення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незалежності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України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48"/>
            <a:ext cx="3024336" cy="22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75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" r="3933"/>
          <a:stretch>
            <a:fillRect/>
          </a:stretch>
        </p:blipFill>
        <p:spPr>
          <a:xfrm>
            <a:off x="971600" y="692696"/>
            <a:ext cx="3359623" cy="54681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99992" y="548680"/>
            <a:ext cx="3888432" cy="5760640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dirty="0"/>
              <a:t>У 1958–1960 </a:t>
            </a:r>
            <a:r>
              <a:rPr lang="ru-RU" sz="1800" dirty="0" err="1"/>
              <a:t>рр</a:t>
            </a:r>
            <a:r>
              <a:rPr lang="ru-RU" sz="1800" dirty="0"/>
              <a:t>. </a:t>
            </a:r>
            <a:r>
              <a:rPr lang="ru-RU" sz="1800" dirty="0" err="1"/>
              <a:t>викладав</a:t>
            </a:r>
            <a:r>
              <a:rPr lang="ru-RU" sz="1800" dirty="0"/>
              <a:t> у </a:t>
            </a:r>
            <a:r>
              <a:rPr lang="ru-RU" sz="1800" dirty="0" err="1"/>
              <a:t>Чернівецькому</a:t>
            </a:r>
            <a:r>
              <a:rPr lang="ru-RU" sz="1800" dirty="0"/>
              <a:t> </a:t>
            </a:r>
            <a:r>
              <a:rPr lang="ru-RU" sz="1800" dirty="0" err="1"/>
              <a:t>фінансовому</a:t>
            </a:r>
            <a:r>
              <a:rPr lang="ru-RU" sz="1800" dirty="0"/>
              <a:t> </a:t>
            </a:r>
            <a:r>
              <a:rPr lang="ru-RU" sz="1800" dirty="0" err="1"/>
              <a:t>технікумі</a:t>
            </a:r>
            <a:r>
              <a:rPr lang="ru-RU" sz="18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dirty="0"/>
              <a:t>У 1960–1967 </a:t>
            </a:r>
            <a:r>
              <a:rPr lang="ru-RU" sz="1800" dirty="0" err="1"/>
              <a:t>рр</a:t>
            </a:r>
            <a:r>
              <a:rPr lang="ru-RU" sz="1800" dirty="0"/>
              <a:t>. — консультант-методист </a:t>
            </a:r>
            <a:r>
              <a:rPr lang="ru-RU" sz="1800" dirty="0" err="1"/>
              <a:t>Будинку</a:t>
            </a:r>
            <a:r>
              <a:rPr lang="ru-RU" sz="1800" dirty="0"/>
              <a:t> </a:t>
            </a:r>
            <a:r>
              <a:rPr lang="ru-RU" sz="1800" dirty="0" err="1" smtClean="0"/>
              <a:t>політпросвіти</a:t>
            </a:r>
            <a:endParaRPr lang="ru-RU" sz="1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dirty="0"/>
              <a:t>У 1967–1970 </a:t>
            </a:r>
            <a:r>
              <a:rPr lang="ru-RU" sz="1800" dirty="0" err="1"/>
              <a:t>рр</a:t>
            </a:r>
            <a:r>
              <a:rPr lang="ru-RU" sz="1800" dirty="0"/>
              <a:t>. — </a:t>
            </a:r>
            <a:r>
              <a:rPr lang="ru-RU" sz="1800" dirty="0" err="1"/>
              <a:t>аспірант</a:t>
            </a:r>
            <a:r>
              <a:rPr lang="ru-RU" sz="1800" dirty="0"/>
              <a:t> </a:t>
            </a:r>
            <a:r>
              <a:rPr lang="ru-RU" sz="1800" dirty="0" err="1"/>
              <a:t>Академії</a:t>
            </a:r>
            <a:r>
              <a:rPr lang="ru-RU" sz="1800" dirty="0"/>
              <a:t> </a:t>
            </a:r>
            <a:r>
              <a:rPr lang="ru-RU" sz="1800" dirty="0" err="1"/>
              <a:t>суспільних</a:t>
            </a:r>
            <a:r>
              <a:rPr lang="ru-RU" sz="1800" dirty="0"/>
              <a:t> наук при ЦК КПРС</a:t>
            </a:r>
            <a:r>
              <a:rPr lang="ru-RU" sz="18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800" dirty="0"/>
              <a:t>У 1970–1988 рр. </a:t>
            </a:r>
            <a:r>
              <a:rPr lang="uk-UA" sz="1800" dirty="0" smtClean="0"/>
              <a:t>— завідувач </a:t>
            </a:r>
            <a:r>
              <a:rPr lang="uk-UA" sz="1800" dirty="0"/>
              <a:t>відділу агітації та пропаганди ЦК </a:t>
            </a:r>
            <a:r>
              <a:rPr lang="uk-UA" sz="1800" dirty="0" smtClean="0"/>
              <a:t>КПУ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dirty="0"/>
              <a:t>У 1989 </a:t>
            </a:r>
            <a:r>
              <a:rPr lang="ru-RU" sz="1800" dirty="0" err="1"/>
              <a:t>році</a:t>
            </a:r>
            <a:r>
              <a:rPr lang="ru-RU" sz="1800" dirty="0"/>
              <a:t> </a:t>
            </a:r>
            <a:r>
              <a:rPr lang="ru-RU" sz="1800" dirty="0" err="1"/>
              <a:t>відстоював</a:t>
            </a:r>
            <a:r>
              <a:rPr lang="ru-RU" sz="1800" dirty="0"/>
              <a:t> </a:t>
            </a:r>
            <a:r>
              <a:rPr lang="ru-RU" sz="1800" dirty="0" err="1"/>
              <a:t>ухвалення</a:t>
            </a:r>
            <a:r>
              <a:rPr lang="ru-RU" sz="1800" dirty="0"/>
              <a:t> постанови </a:t>
            </a:r>
            <a:r>
              <a:rPr lang="ru-RU" sz="1800" dirty="0" err="1"/>
              <a:t>Політбюро</a:t>
            </a:r>
            <a:r>
              <a:rPr lang="ru-RU" sz="1800" dirty="0"/>
              <a:t> ЦК КПУ про </a:t>
            </a:r>
            <a:r>
              <a:rPr lang="ru-RU" sz="1800" dirty="0" err="1"/>
              <a:t>заборону</a:t>
            </a:r>
            <a:r>
              <a:rPr lang="ru-RU" sz="1800" dirty="0"/>
              <a:t> Народного </a:t>
            </a:r>
            <a:r>
              <a:rPr lang="ru-RU" sz="1800" dirty="0" err="1"/>
              <a:t>руху</a:t>
            </a:r>
            <a:r>
              <a:rPr lang="ru-RU" sz="1800" dirty="0"/>
              <a:t> </a:t>
            </a:r>
            <a:r>
              <a:rPr lang="ru-RU" sz="1800" dirty="0" err="1"/>
              <a:t>України</a:t>
            </a:r>
            <a:r>
              <a:rPr lang="ru-RU" sz="1800" dirty="0"/>
              <a:t>, </a:t>
            </a:r>
            <a:r>
              <a:rPr lang="ru-RU" sz="1800" dirty="0" err="1"/>
              <a:t>проте</a:t>
            </a:r>
            <a:r>
              <a:rPr lang="ru-RU" sz="1800" dirty="0"/>
              <a:t> </a:t>
            </a:r>
            <a:r>
              <a:rPr lang="ru-RU" sz="1800" dirty="0" err="1"/>
              <a:t>зазнав</a:t>
            </a:r>
            <a:r>
              <a:rPr lang="ru-RU" sz="1800" dirty="0"/>
              <a:t> </a:t>
            </a:r>
            <a:r>
              <a:rPr lang="ru-RU" sz="1800" dirty="0" err="1"/>
              <a:t>невдачі</a:t>
            </a:r>
            <a:r>
              <a:rPr lang="ru-RU" sz="1800" dirty="0"/>
              <a:t>.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406041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9250"/>
            <a:ext cx="8640960" cy="1384995"/>
          </a:xfrm>
          <a:prstGeom prst="rect">
            <a:avLst/>
          </a:prstGeom>
        </p:spPr>
        <p:txBody>
          <a:bodyPr wrap="square">
            <a:prstTxWarp prst="textCanUp">
              <a:avLst/>
            </a:prstTxWarp>
            <a:spAutoFit/>
          </a:bodyPr>
          <a:lstStyle/>
          <a:p>
            <a:pPr algn="ctr"/>
            <a:r>
              <a:rPr lang="ru-RU" altLang="uk-UA" sz="4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Грудень</a:t>
            </a:r>
            <a:r>
              <a:rPr lang="ru-RU" altLang="uk-UA" sz="4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1991 - </a:t>
            </a:r>
            <a:r>
              <a:rPr lang="ru-RU" altLang="uk-UA" sz="4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липень</a:t>
            </a:r>
            <a:r>
              <a:rPr lang="ru-RU" altLang="uk-UA" sz="4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1994 </a:t>
            </a:r>
            <a:r>
              <a:rPr lang="ru-RU" altLang="uk-UA" sz="4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рр</a:t>
            </a:r>
            <a:r>
              <a:rPr lang="ru-RU" altLang="uk-UA" sz="4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.  Президент </a:t>
            </a:r>
            <a:r>
              <a:rPr lang="ru-RU" altLang="uk-UA" sz="4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України</a:t>
            </a:r>
            <a:endParaRPr lang="ru-RU" altLang="uk-UA" sz="4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2741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5"/>
            <a:ext cx="79208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b="1" i="1" dirty="0"/>
              <a:t>8 </a:t>
            </a:r>
            <a:r>
              <a:rPr lang="ru-RU" sz="2400" b="1" i="1" dirty="0" err="1"/>
              <a:t>грудня</a:t>
            </a:r>
            <a:r>
              <a:rPr lang="ru-RU" sz="2400" b="1" i="1" dirty="0"/>
              <a:t> </a:t>
            </a:r>
            <a:r>
              <a:rPr lang="ru-RU" sz="2400" b="1" i="1" dirty="0" smtClean="0"/>
              <a:t>1991року </a:t>
            </a:r>
            <a:r>
              <a:rPr lang="ru-RU" sz="2400" dirty="0" err="1"/>
              <a:t>політик</a:t>
            </a:r>
            <a:r>
              <a:rPr lang="ru-RU" sz="2400" dirty="0"/>
              <a:t> разом з Борисом </a:t>
            </a:r>
            <a:r>
              <a:rPr lang="ru-RU" sz="2400" dirty="0" err="1"/>
              <a:t>Єльциним</a:t>
            </a:r>
            <a:r>
              <a:rPr lang="ru-RU" sz="2400" dirty="0"/>
              <a:t> і </a:t>
            </a:r>
            <a:r>
              <a:rPr lang="ru-RU" sz="2400" dirty="0" err="1"/>
              <a:t>Станіславом</a:t>
            </a:r>
            <a:r>
              <a:rPr lang="ru-RU" sz="2400" dirty="0"/>
              <a:t> Шушкевичем </a:t>
            </a:r>
            <a:r>
              <a:rPr lang="ru-RU" sz="2400" dirty="0" err="1"/>
              <a:t>підписався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Біловезькими</a:t>
            </a:r>
            <a:r>
              <a:rPr lang="ru-RU" sz="2400" dirty="0"/>
              <a:t> </a:t>
            </a:r>
            <a:r>
              <a:rPr lang="ru-RU" sz="2400" dirty="0" err="1"/>
              <a:t>угодами</a:t>
            </a:r>
            <a:r>
              <a:rPr lang="ru-RU" sz="2400" dirty="0"/>
              <a:t> про </a:t>
            </a:r>
            <a:r>
              <a:rPr lang="ru-RU" sz="2400" dirty="0" err="1"/>
              <a:t>припинення</a:t>
            </a:r>
            <a:r>
              <a:rPr lang="ru-RU" sz="2400" dirty="0"/>
              <a:t> </a:t>
            </a:r>
            <a:r>
              <a:rPr lang="ru-RU" sz="2400" dirty="0" err="1"/>
              <a:t>існування</a:t>
            </a:r>
            <a:r>
              <a:rPr lang="ru-RU" sz="2400" dirty="0"/>
              <a:t> Союзу </a:t>
            </a:r>
            <a:r>
              <a:rPr lang="ru-RU" sz="2400" dirty="0" err="1"/>
              <a:t>Радянських</a:t>
            </a:r>
            <a:r>
              <a:rPr lang="ru-RU" sz="2400" dirty="0"/>
              <a:t> </a:t>
            </a:r>
            <a:r>
              <a:rPr lang="ru-RU" sz="2400" dirty="0" err="1"/>
              <a:t>Соціалістичних</a:t>
            </a:r>
            <a:r>
              <a:rPr lang="ru-RU" sz="2400" dirty="0"/>
              <a:t> </a:t>
            </a:r>
            <a:r>
              <a:rPr lang="ru-RU" sz="2400" dirty="0" err="1"/>
              <a:t>Республік</a:t>
            </a:r>
            <a:r>
              <a:rPr lang="ru-RU" sz="2400" dirty="0"/>
              <a:t> (СРСР). За словами Л. Кравчука (2005), </a:t>
            </a:r>
            <a:r>
              <a:rPr lang="ru-RU" sz="2400" dirty="0" err="1"/>
              <a:t>якби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знав про те,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згодом</a:t>
            </a:r>
            <a:r>
              <a:rPr lang="ru-RU" sz="2400" dirty="0"/>
              <a:t> </a:t>
            </a:r>
            <a:r>
              <a:rPr lang="ru-RU" sz="2400" dirty="0" err="1"/>
              <a:t>творитиметься</a:t>
            </a:r>
            <a:r>
              <a:rPr lang="ru-RU" sz="2400" dirty="0"/>
              <a:t> в </a:t>
            </a:r>
            <a:r>
              <a:rPr lang="ru-RU" sz="2400" dirty="0" err="1"/>
              <a:t>Україні</a:t>
            </a:r>
            <a:r>
              <a:rPr lang="ru-RU" sz="2400" dirty="0"/>
              <a:t>, то </a:t>
            </a:r>
            <a:r>
              <a:rPr lang="ru-RU" sz="2400" dirty="0" err="1"/>
              <a:t>швидше</a:t>
            </a:r>
            <a:r>
              <a:rPr lang="ru-RU" sz="2400" dirty="0"/>
              <a:t> б дав </a:t>
            </a:r>
            <a:r>
              <a:rPr lang="ru-RU" sz="2400" dirty="0" err="1"/>
              <a:t>відрубати</a:t>
            </a:r>
            <a:r>
              <a:rPr lang="ru-RU" sz="2400" dirty="0"/>
              <a:t> </a:t>
            </a:r>
            <a:r>
              <a:rPr lang="ru-RU" sz="2400" dirty="0" err="1"/>
              <a:t>собі</a:t>
            </a:r>
            <a:r>
              <a:rPr lang="ru-RU" sz="2400" dirty="0"/>
              <a:t> руку, </a:t>
            </a:r>
            <a:r>
              <a:rPr lang="ru-RU" sz="2400" dirty="0" err="1"/>
              <a:t>ніж</a:t>
            </a:r>
            <a:r>
              <a:rPr lang="ru-RU" sz="2400" dirty="0"/>
              <a:t> </a:t>
            </a:r>
            <a:r>
              <a:rPr lang="ru-RU" sz="2400" dirty="0" err="1"/>
              <a:t>поставити</a:t>
            </a:r>
            <a:r>
              <a:rPr lang="ru-RU" sz="2400" dirty="0"/>
              <a:t> </a:t>
            </a:r>
            <a:r>
              <a:rPr lang="ru-RU" sz="2400" dirty="0" err="1"/>
              <a:t>свій</a:t>
            </a:r>
            <a:r>
              <a:rPr lang="ru-RU" sz="2400" dirty="0"/>
              <a:t> </a:t>
            </a:r>
            <a:r>
              <a:rPr lang="ru-RU" sz="2400" dirty="0" err="1"/>
              <a:t>підпис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 smtClean="0"/>
              <a:t>Біловезькою</a:t>
            </a:r>
            <a:r>
              <a:rPr lang="ru-RU" sz="2400" dirty="0" smtClean="0"/>
              <a:t> </a:t>
            </a:r>
            <a:r>
              <a:rPr lang="ru-RU" sz="2400" dirty="0" err="1" smtClean="0"/>
              <a:t>угодою</a:t>
            </a:r>
            <a:r>
              <a:rPr lang="ru-RU" sz="2400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b="1" i="1" dirty="0" smtClean="0"/>
              <a:t>У </a:t>
            </a:r>
            <a:r>
              <a:rPr lang="ru-RU" sz="2400" b="1" i="1" dirty="0" err="1"/>
              <a:t>серпні</a:t>
            </a:r>
            <a:r>
              <a:rPr lang="ru-RU" sz="2400" b="1" i="1" dirty="0"/>
              <a:t> </a:t>
            </a:r>
            <a:r>
              <a:rPr lang="ru-RU" sz="2400" b="1" i="1" dirty="0" smtClean="0"/>
              <a:t>1991 року </a:t>
            </a:r>
            <a:r>
              <a:rPr lang="ru-RU" sz="2400" dirty="0"/>
              <a:t>Кравчук </a:t>
            </a:r>
            <a:r>
              <a:rPr lang="ru-RU" sz="2400" dirty="0" err="1"/>
              <a:t>залишив</a:t>
            </a:r>
            <a:r>
              <a:rPr lang="ru-RU" sz="2400" dirty="0"/>
              <a:t> </a:t>
            </a:r>
            <a:r>
              <a:rPr lang="ru-RU" sz="2400" dirty="0" err="1"/>
              <a:t>лави</a:t>
            </a:r>
            <a:r>
              <a:rPr lang="ru-RU" sz="2400" dirty="0"/>
              <a:t> КПУ і </a:t>
            </a:r>
            <a:r>
              <a:rPr lang="ru-RU" sz="2400" dirty="0" err="1"/>
              <a:t>балотувався</a:t>
            </a:r>
            <a:r>
              <a:rPr lang="ru-RU" sz="2400" dirty="0"/>
              <a:t> на посаду президента як </a:t>
            </a:r>
            <a:r>
              <a:rPr lang="ru-RU" sz="2400" dirty="0" err="1" smtClean="0"/>
              <a:t>безпартійний</a:t>
            </a:r>
            <a:r>
              <a:rPr lang="ru-RU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b="1" i="1" dirty="0" err="1" smtClean="0"/>
              <a:t>Влітку</a:t>
            </a:r>
            <a:r>
              <a:rPr lang="ru-RU" sz="2400" b="1" i="1" dirty="0" smtClean="0"/>
              <a:t> </a:t>
            </a:r>
            <a:r>
              <a:rPr lang="ru-RU" sz="2400" b="1" i="1" dirty="0"/>
              <a:t>1993-го </a:t>
            </a:r>
            <a:r>
              <a:rPr lang="ru-RU" sz="2400" dirty="0"/>
              <a:t>Л. Кравчук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масових</a:t>
            </a:r>
            <a:r>
              <a:rPr lang="ru-RU" sz="2400" dirty="0"/>
              <a:t> </a:t>
            </a:r>
            <a:r>
              <a:rPr lang="ru-RU" sz="2400" dirty="0" err="1"/>
              <a:t>страйків</a:t>
            </a:r>
            <a:r>
              <a:rPr lang="ru-RU" sz="2400" dirty="0"/>
              <a:t> </a:t>
            </a:r>
            <a:r>
              <a:rPr lang="ru-RU" sz="2400" dirty="0" err="1"/>
              <a:t>погодився</a:t>
            </a:r>
            <a:r>
              <a:rPr lang="ru-RU" sz="2400" dirty="0"/>
              <a:t> на </a:t>
            </a:r>
            <a:r>
              <a:rPr lang="ru-RU" sz="2400" dirty="0" err="1"/>
              <a:t>дострокові</a:t>
            </a:r>
            <a:r>
              <a:rPr lang="ru-RU" sz="2400" dirty="0"/>
              <a:t> </a:t>
            </a:r>
            <a:r>
              <a:rPr lang="ru-RU" sz="2400" dirty="0" err="1"/>
              <a:t>президентські</a:t>
            </a:r>
            <a:r>
              <a:rPr lang="ru-RU" sz="2400" dirty="0"/>
              <a:t> </a:t>
            </a:r>
            <a:r>
              <a:rPr lang="ru-RU" sz="2400" dirty="0" err="1"/>
              <a:t>вибори</a:t>
            </a:r>
            <a:r>
              <a:rPr lang="ru-RU" sz="2400" dirty="0"/>
              <a:t>, </a:t>
            </a:r>
            <a:r>
              <a:rPr lang="ru-RU" sz="2400" dirty="0" err="1"/>
              <a:t>призначені</a:t>
            </a:r>
            <a:r>
              <a:rPr lang="ru-RU" sz="2400" dirty="0"/>
              <a:t> на </a:t>
            </a:r>
            <a:r>
              <a:rPr lang="ru-RU" sz="2400" dirty="0" err="1"/>
              <a:t>липень</a:t>
            </a:r>
            <a:r>
              <a:rPr lang="ru-RU" sz="2400" dirty="0"/>
              <a:t> 1994 року.</a:t>
            </a:r>
          </a:p>
          <a:p>
            <a:pPr fontAlgn="auto">
              <a:spcAft>
                <a:spcPts val="0"/>
              </a:spcAft>
              <a:defRPr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164421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4869160"/>
            <a:ext cx="6552728" cy="1702160"/>
          </a:xfrm>
        </p:spPr>
        <p:txBody>
          <a:bodyPr>
            <a:prstTxWarp prst="textCanDown">
              <a:avLst/>
            </a:prstTxWarp>
            <a:normAutofit/>
          </a:bodyPr>
          <a:lstStyle/>
          <a:p>
            <a:r>
              <a:rPr lang="uk-UA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Досягнення</a:t>
            </a:r>
            <a:r>
              <a:rPr lang="uk-UA" sz="9600" b="1" u="sng" dirty="0">
                <a:solidFill>
                  <a:schemeClr val="tx1"/>
                </a:solidFill>
              </a:rPr>
              <a:t/>
            </a:r>
            <a:br>
              <a:rPr lang="uk-UA" sz="9600" b="1" u="sng" dirty="0">
                <a:solidFill>
                  <a:schemeClr val="tx1"/>
                </a:solidFill>
              </a:rPr>
            </a:b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86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6" y="12382"/>
            <a:ext cx="2348880" cy="23488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136" y="-12382"/>
            <a:ext cx="1331748" cy="23736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884" y="-12382"/>
            <a:ext cx="1584176" cy="23736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060" y="-12382"/>
            <a:ext cx="2106784" cy="23736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264" y="15845"/>
            <a:ext cx="1655090" cy="234195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35105" y="1556792"/>
            <a:ext cx="801691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путчу Кравчук </a:t>
            </a:r>
            <a:r>
              <a:rPr lang="ru-RU" sz="2400" dirty="0" err="1" smtClean="0"/>
              <a:t>вийшов</a:t>
            </a:r>
            <a:r>
              <a:rPr lang="ru-RU" sz="2400" dirty="0" smtClean="0"/>
              <a:t> з </a:t>
            </a:r>
            <a:r>
              <a:rPr lang="ru-RU" sz="2400" dirty="0" err="1" smtClean="0"/>
              <a:t>Компартії</a:t>
            </a:r>
            <a:r>
              <a:rPr lang="ru-RU" sz="2400" dirty="0" smtClean="0"/>
              <a:t> і </a:t>
            </a:r>
            <a:r>
              <a:rPr lang="ru-RU" sz="2400" dirty="0" err="1" smtClean="0"/>
              <a:t>погодився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ініціативу</a:t>
            </a:r>
            <a:r>
              <a:rPr lang="ru-RU" sz="2400" dirty="0" smtClean="0"/>
              <a:t> </a:t>
            </a:r>
            <a:r>
              <a:rPr lang="ru-RU" sz="2400" dirty="0" err="1" smtClean="0"/>
              <a:t>депутатів</a:t>
            </a:r>
            <a:r>
              <a:rPr lang="ru-RU" sz="2400" dirty="0" smtClean="0"/>
              <a:t> з Народного </a:t>
            </a:r>
            <a:r>
              <a:rPr lang="ru-RU" sz="2400" dirty="0" err="1" smtClean="0"/>
              <a:t>Руху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проголосувати</a:t>
            </a:r>
            <a:r>
              <a:rPr lang="ru-RU" sz="2400" dirty="0" smtClean="0"/>
              <a:t> за Акт </a:t>
            </a:r>
            <a:r>
              <a:rPr lang="ru-RU" sz="2400" dirty="0" err="1" smtClean="0"/>
              <a:t>проголошення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незалежності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. </a:t>
            </a:r>
            <a:br>
              <a:rPr lang="ru-RU" sz="2400" dirty="0" smtClean="0"/>
            </a:br>
            <a:r>
              <a:rPr lang="ru-RU" sz="2400" dirty="0" smtClean="0"/>
              <a:t>    31 </a:t>
            </a:r>
            <a:r>
              <a:rPr lang="ru-RU" sz="2400" dirty="0" err="1" smtClean="0"/>
              <a:t>серпня</a:t>
            </a:r>
            <a:r>
              <a:rPr lang="ru-RU" sz="2400" dirty="0" smtClean="0"/>
              <a:t> Кравчук </a:t>
            </a:r>
            <a:r>
              <a:rPr lang="ru-RU" sz="2400" dirty="0" err="1" smtClean="0"/>
              <a:t>підписав</a:t>
            </a:r>
            <a:r>
              <a:rPr lang="ru-RU" sz="2400" dirty="0" smtClean="0"/>
              <a:t> указ </a:t>
            </a:r>
            <a:r>
              <a:rPr lang="ru-RU" sz="2400" dirty="0" err="1" smtClean="0"/>
              <a:t>Президії</a:t>
            </a:r>
            <a:r>
              <a:rPr lang="ru-RU" sz="2400" dirty="0" smtClean="0"/>
              <a:t> </a:t>
            </a:r>
            <a:r>
              <a:rPr lang="ru-RU" sz="2400" dirty="0" err="1" smtClean="0"/>
              <a:t>Верховної</a:t>
            </a:r>
            <a:r>
              <a:rPr lang="ru-RU" sz="2400" dirty="0" smtClean="0"/>
              <a:t> Ради про </a:t>
            </a:r>
            <a:r>
              <a:rPr lang="ru-RU" sz="2400" dirty="0" err="1" smtClean="0"/>
              <a:t>заборону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Компартії</a:t>
            </a:r>
            <a:r>
              <a:rPr lang="ru-RU" sz="2400" dirty="0" smtClean="0"/>
              <a:t>. У </a:t>
            </a:r>
            <a:r>
              <a:rPr lang="ru-RU" sz="2400" dirty="0" err="1" smtClean="0"/>
              <a:t>грудні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став Президентом за </a:t>
            </a:r>
            <a:r>
              <a:rPr lang="ru-RU" sz="2400" dirty="0" err="1" smtClean="0"/>
              <a:t>підтримки</a:t>
            </a:r>
            <a:r>
              <a:rPr lang="ru-RU" sz="2400" dirty="0" smtClean="0"/>
              <a:t> 61,6% </a:t>
            </a:r>
            <a:r>
              <a:rPr lang="ru-RU" sz="2400" dirty="0" err="1" smtClean="0"/>
              <a:t>виборців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    В </a:t>
            </a:r>
            <a:r>
              <a:rPr lang="ru-RU" sz="2400" dirty="0" err="1" smtClean="0"/>
              <a:t>період</a:t>
            </a:r>
            <a:r>
              <a:rPr lang="ru-RU" sz="2400" dirty="0" smtClean="0"/>
              <a:t> </a:t>
            </a:r>
            <a:r>
              <a:rPr lang="ru-RU" sz="2400" dirty="0" err="1" smtClean="0"/>
              <a:t>правління</a:t>
            </a:r>
            <a:r>
              <a:rPr lang="ru-RU" sz="2400" dirty="0" smtClean="0"/>
              <a:t> Кравчука </a:t>
            </a:r>
            <a:r>
              <a:rPr lang="ru-RU" sz="2400" dirty="0" err="1" smtClean="0"/>
              <a:t>відбулося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державних</a:t>
            </a:r>
            <a:r>
              <a:rPr lang="ru-RU" sz="2400" dirty="0" smtClean="0"/>
              <a:t> структур </a:t>
            </a:r>
            <a:r>
              <a:rPr lang="ru-RU" sz="2400" dirty="0" err="1" smtClean="0"/>
              <a:t>незалежної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, </a:t>
            </a:r>
            <a:r>
              <a:rPr lang="ru-RU" sz="2400" dirty="0" err="1" smtClean="0"/>
              <a:t>створення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Міністерства</a:t>
            </a:r>
            <a:r>
              <a:rPr lang="ru-RU" sz="2400" dirty="0" smtClean="0"/>
              <a:t> </a:t>
            </a:r>
            <a:r>
              <a:rPr lang="ru-RU" sz="2400" dirty="0" err="1" smtClean="0"/>
              <a:t>закордонних</a:t>
            </a:r>
            <a:r>
              <a:rPr lang="ru-RU" sz="2400" dirty="0" smtClean="0"/>
              <a:t> справ, </a:t>
            </a:r>
            <a:r>
              <a:rPr lang="ru-RU" sz="2400" dirty="0" err="1" smtClean="0"/>
              <a:t>визнання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Україною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країнами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світу</a:t>
            </a:r>
            <a:r>
              <a:rPr lang="ru-RU" sz="2400" dirty="0" smtClean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384622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29408"/>
            <a:ext cx="7848872" cy="5328592"/>
          </a:xfrm>
        </p:spPr>
        <p:txBody>
          <a:bodyPr>
            <a:normAutofit fontScale="90000"/>
          </a:bodyPr>
          <a:lstStyle/>
          <a:p>
            <a:r>
              <a:rPr lang="uk-UA" sz="3100" dirty="0"/>
              <a:t>Прийнято перші 400 законів - зокрема, Земельний кодекс, який визнав приватну власність на землю. Почалися ринкові реформи, зокрема, розквіт приватного підприємництва.</a:t>
            </a:r>
            <a:br>
              <a:rPr lang="uk-UA" sz="3100" dirty="0"/>
            </a:br>
            <a:r>
              <a:rPr lang="uk-UA" sz="3100" dirty="0"/>
              <a:t>    Були сформовані Збройні сили, а тризуб став малим гербом України.</a:t>
            </a:r>
            <a:br>
              <a:rPr lang="uk-UA" sz="3100" dirty="0"/>
            </a:br>
            <a:r>
              <a:rPr lang="uk-UA" sz="3100" dirty="0"/>
              <a:t>    При Кравчуку активізувалося релігійне життя, утворилася Українська православна церква, з підпілля вийшли греко-католики. Старі храми стали повертати релігійним громадам, будувалися нові.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74497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62</TotalTime>
  <Words>223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Остин</vt:lpstr>
      <vt:lpstr>Леонід Макарович Кравчук </vt:lpstr>
      <vt:lpstr>Презентация PowerPoint</vt:lpstr>
      <vt:lpstr>Наукова та політична діяльність до проголо-шення незалежності України </vt:lpstr>
      <vt:lpstr>Презентация PowerPoint</vt:lpstr>
      <vt:lpstr>Презентация PowerPoint</vt:lpstr>
      <vt:lpstr>Презентация PowerPoint</vt:lpstr>
      <vt:lpstr>Досягнення </vt:lpstr>
      <vt:lpstr>Презентация PowerPoint</vt:lpstr>
      <vt:lpstr>Прийнято перші 400 законів - зокрема, Земельний кодекс, який визнав приватну власність на землю. Почалися ринкові реформи, зокрема, розквіт приватного підприємництва.     Були сформовані Збройні сили, а тризуб став малим гербом України.     При Кравчуку активізувалося релігійне життя, утворилася Українська православна церква, з підпілля вийшли греко-католики. Старі храми стали повертати релігійним громадам, будувалися нові. </vt:lpstr>
      <vt:lpstr>Презентация PowerPoint</vt:lpstr>
      <vt:lpstr>Презентация PowerPoint</vt:lpstr>
      <vt:lpstr>Презентация PowerPoint</vt:lpstr>
      <vt:lpstr>Україна опинилася в лідерах світу по дефіциту державного бюджету. Спроби Національного банку зупинити інфляцію через друк непідкріплені товарами грошей тільки розхитував економіку. У 1993 і 1994 роках грошова маса в обігу зросла в 18 разів.     Купівельна спроможність населення зменшилася в п'ять разів. Шахтарі вийшли на масові страйки.     Кравчук перестав контролювати процеси у Верховній Раді Україні.     Під тиском економічних проблем і політичної кризи Кравчук погодився на дострокові президентські і парламентські вибори. 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Леонід Макарович Кравчук</dc:title>
  <dc:creator>alla</dc:creator>
  <cp:lastModifiedBy>alla</cp:lastModifiedBy>
  <cp:revision>8</cp:revision>
  <dcterms:created xsi:type="dcterms:W3CDTF">2014-02-27T21:42:45Z</dcterms:created>
  <dcterms:modified xsi:type="dcterms:W3CDTF">2014-02-27T22:45:14Z</dcterms:modified>
</cp:coreProperties>
</file>