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E5C17-8606-41DA-9A93-D75D786AEEA9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2E84-9E1F-4C99-9C6D-2D4D7F3AE5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Сонце та основні відомості про нього.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larfla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479" cy="3714752"/>
          </a:xfrm>
          <a:prstGeom prst="rect">
            <a:avLst/>
          </a:prstGeom>
        </p:spPr>
      </p:pic>
      <p:pic>
        <p:nvPicPr>
          <p:cNvPr id="5" name="Рисунок 4" descr="solnts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3143248"/>
            <a:ext cx="4953003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Сонячна корона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421484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b="1" dirty="0" err="1">
                <a:solidFill>
                  <a:schemeClr val="bg1"/>
                </a:solidFill>
              </a:rPr>
              <a:t>Найрозрідженіша</a:t>
            </a:r>
            <a:r>
              <a:rPr lang="uk-UA" b="1" dirty="0">
                <a:solidFill>
                  <a:schemeClr val="bg1"/>
                </a:solidFill>
              </a:rPr>
              <a:t> і найгарячіша частина сонячної атмосфери – корона – верхній шар сонячної атмосфери. Вона простежується від сонячного диску до відстаней в десятки сонячних радіусів, поступово переходячи у космічний простір. Корона не має чітких обрисів, її вигляд змінюється з часом.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b="1" dirty="0">
                <a:solidFill>
                  <a:schemeClr val="bg1"/>
                </a:solidFill>
              </a:rPr>
              <a:t>Спостерігати корону можна під час сонячних затемнень.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83634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4071966" cy="271241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902075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8572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Сонячний вітер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4286280" cy="563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b="1" dirty="0">
                <a:solidFill>
                  <a:schemeClr val="bg1"/>
                </a:solidFill>
              </a:rPr>
              <a:t>Сонце є джерелом постійного потоку часток. </a:t>
            </a:r>
            <a:r>
              <a:rPr lang="uk-UA" b="1" dirty="0" smtClean="0">
                <a:solidFill>
                  <a:schemeClr val="bg1"/>
                </a:solidFill>
              </a:rPr>
              <a:t>Нейтрони, </a:t>
            </a:r>
            <a:r>
              <a:rPr lang="uk-UA" b="1" dirty="0">
                <a:solidFill>
                  <a:schemeClr val="bg1"/>
                </a:solidFill>
              </a:rPr>
              <a:t>електрони, протони, альфа-частки, а також важчі атомні ядра всі разом складають корпускулярне випромінювання Сонця. Значна частина цього випромінювання є більш менш безперервним витіканням плазми, так званим сонячним вітром, що є продовженням зовнішніх шарів сонячної атмосфери, - сонячної корони. Поблизу Землі його швидкість складає зазвичай 400-500 км/с. Потік заряджених часток викидається з Сонця через корональні діри - області в атмосфері Сонця з відкритим в міжпланетний простір магнітним полем.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b="1" dirty="0">
                <a:solidFill>
                  <a:schemeClr val="bg1"/>
                </a:solidFill>
              </a:rPr>
              <a:t>Різкі зміни потоку сонячного вітру (спричинені спалахами на Сонці), викликають збурення геомагнітного поля Землі - магнітні бурі.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50px-Magnetosphere_rend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51" y="4143380"/>
            <a:ext cx="4450849" cy="2428892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36925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Протуберанці в короні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28670"/>
            <a:ext cx="428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chemeClr val="accent6">
                    <a:lumMod val="75000"/>
                  </a:schemeClr>
                </a:solidFill>
              </a:rPr>
              <a:t>Протуберанцями</a:t>
            </a:r>
            <a:r>
              <a:rPr lang="uk-UA" b="1" dirty="0">
                <a:solidFill>
                  <a:srgbClr val="F6CE86"/>
                </a:solidFill>
              </a:rPr>
              <a:t> називаються величезні утворення в короні Сонця – викиди газу, що рухаються у магнітному полі по дугоподібних траєкторіях. </a:t>
            </a:r>
            <a:br>
              <a:rPr lang="uk-UA" b="1" dirty="0">
                <a:solidFill>
                  <a:srgbClr val="F6CE86"/>
                </a:solidFill>
              </a:rPr>
            </a:br>
            <a:r>
              <a:rPr lang="uk-UA" b="1" dirty="0">
                <a:solidFill>
                  <a:srgbClr val="F6CE86"/>
                </a:solidFill>
              </a:rPr>
              <a:t/>
            </a:r>
            <a:br>
              <a:rPr lang="uk-UA" b="1" dirty="0">
                <a:solidFill>
                  <a:srgbClr val="F6CE86"/>
                </a:solidFill>
              </a:rPr>
            </a:br>
            <a:r>
              <a:rPr lang="uk-UA" b="1" dirty="0">
                <a:solidFill>
                  <a:srgbClr val="F6CE86"/>
                </a:solidFill>
              </a:rPr>
              <a:t>Протуберанці - холодні і щільні утворення з температурою близько 20 000 К. Деякі з них існують декілька місяців, інші з'являються поряд з плямами, рухаються з швидкостями близько 100 км/с і існують декілька тижнів. Окремі протуберанці рухаються з ще більшими швидкостями і несподівано вибухають; вони називаються </a:t>
            </a:r>
            <a:r>
              <a:rPr lang="uk-UA" b="1" u="sng" dirty="0">
                <a:solidFill>
                  <a:srgbClr val="FF9900"/>
                </a:solidFill>
              </a:rPr>
              <a:t>еруптивними</a:t>
            </a:r>
            <a:r>
              <a:rPr lang="uk-UA" b="1" dirty="0">
                <a:solidFill>
                  <a:srgbClr val="F6CE86"/>
                </a:solidFill>
              </a:rPr>
              <a:t>.</a:t>
            </a:r>
            <a:br>
              <a:rPr lang="uk-UA" b="1" dirty="0">
                <a:solidFill>
                  <a:srgbClr val="F6CE86"/>
                </a:solidFill>
              </a:rPr>
            </a:br>
            <a:endParaRPr lang="ru-RU" dirty="0"/>
          </a:p>
        </p:txBody>
      </p:sp>
      <p:pic>
        <p:nvPicPr>
          <p:cNvPr id="6" name="Рисунок 5" descr="3836726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929066"/>
            <a:ext cx="4307469" cy="2591631"/>
          </a:xfrm>
          <a:prstGeom prst="rect">
            <a:avLst/>
          </a:prstGeom>
        </p:spPr>
      </p:pic>
      <p:pic>
        <p:nvPicPr>
          <p:cNvPr id="7" name="Рисунок 6" descr="sont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45" y="571480"/>
            <a:ext cx="4047355" cy="27555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785794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Кінець!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285860"/>
            <a:ext cx="5429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>
                <a:solidFill>
                  <a:schemeClr val="accent6">
                    <a:lumMod val="75000"/>
                  </a:schemeClr>
                </a:solidFill>
              </a:rPr>
              <a:t>Сонце</a:t>
            </a:r>
            <a:r>
              <a:rPr lang="uk-UA" sz="2800" b="1" dirty="0" smtClean="0">
                <a:solidFill>
                  <a:schemeClr val="bg1"/>
                </a:solidFill>
              </a:rPr>
              <a:t> - зірка, навколо  якої обертається  наша   планета. Середня  відстань  від  Землі  до Сонця,  тобто  велика  піввісь орбіти  Землі,  складає  149,6 млн. км = 1 </a:t>
            </a:r>
            <a:r>
              <a:rPr lang="uk-UA" sz="2800" b="1" dirty="0" err="1" smtClean="0">
                <a:solidFill>
                  <a:schemeClr val="bg1"/>
                </a:solidFill>
              </a:rPr>
              <a:t>а.о</a:t>
            </a:r>
            <a:r>
              <a:rPr lang="uk-UA" sz="2800" b="1" dirty="0" smtClean="0">
                <a:solidFill>
                  <a:schemeClr val="bg1"/>
                </a:solidFill>
              </a:rPr>
              <a:t>. (астрономічна  одиниця)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44291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Розміри Сонця дуже великі. Так, радіус Сонця в 109 разів, а маса - в 330 000 разів більше радіусу і маси Землі. А ось середня густина нашого світила невелика - всього в 1,4 рази більше густини води.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Повна кількість енергії, що випромінюється Сонцем, складає L = 3,86∙10</a:t>
            </a:r>
            <a:r>
              <a:rPr lang="uk-UA" b="1" baseline="30000" dirty="0" smtClean="0">
                <a:solidFill>
                  <a:schemeClr val="bg1"/>
                </a:solidFill>
              </a:rPr>
              <a:t>33</a:t>
            </a:r>
            <a:r>
              <a:rPr lang="uk-UA" b="1" dirty="0" smtClean="0">
                <a:solidFill>
                  <a:schemeClr val="bg1"/>
                </a:solidFill>
              </a:rPr>
              <a:t> ерг/с = 3,86∙10</a:t>
            </a:r>
            <a:r>
              <a:rPr lang="uk-UA" b="1" baseline="30000" dirty="0" smtClean="0">
                <a:solidFill>
                  <a:schemeClr val="bg1"/>
                </a:solidFill>
              </a:rPr>
              <a:t>26</a:t>
            </a:r>
            <a:r>
              <a:rPr lang="uk-UA" b="1" dirty="0" smtClean="0">
                <a:solidFill>
                  <a:schemeClr val="bg1"/>
                </a:solidFill>
              </a:rPr>
              <a:t> Вт. Це відповідає 6,5 кВт з кожного квадратного сантиметра його поверхні! Лише одну двохмільярдну частину цієї енергії отримує Земля.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На 1 м</a:t>
            </a:r>
            <a:r>
              <a:rPr lang="uk-UA" b="1" baseline="30000" dirty="0" smtClean="0">
                <a:solidFill>
                  <a:schemeClr val="bg1"/>
                </a:solidFill>
              </a:rPr>
              <a:t>2</a:t>
            </a:r>
            <a:r>
              <a:rPr lang="uk-UA" b="1" dirty="0" smtClean="0">
                <a:solidFill>
                  <a:schemeClr val="bg1"/>
                </a:solidFill>
              </a:rPr>
              <a:t> поверхні в околицях Землі щосекунди поступає 1400 Дж енергії сонячного випромінювання. Ця величина називається сонячною постійною. Іншими словами, щільність потоку енергії сонячного випромінювання складає 1,4 кВт/м</a:t>
            </a:r>
            <a:r>
              <a:rPr lang="uk-UA" b="1" baseline="30000" dirty="0" smtClean="0">
                <a:solidFill>
                  <a:schemeClr val="bg1"/>
                </a:solidFill>
              </a:rPr>
              <a:t>2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Спектр Сонця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13" descr="sun_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643602" cy="36488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6CE86"/>
                </a:solidFill>
              </a:rPr>
              <a:t>Спектр Сонця неперервний, в ньому спостерігається безліч темних фраунгоферових ліній. </a:t>
            </a:r>
            <a:r>
              <a:rPr lang="uk-UA" b="1" dirty="0" err="1">
                <a:solidFill>
                  <a:srgbClr val="F6CE86"/>
                </a:solidFill>
              </a:rPr>
              <a:t>Фраунгофер</a:t>
            </a:r>
            <a:r>
              <a:rPr lang="uk-UA" b="1" dirty="0">
                <a:solidFill>
                  <a:srgbClr val="F6CE86"/>
                </a:solidFill>
              </a:rPr>
              <a:t> був першим, хто описав темні лінії на тлі безперервного спектру сонячного світла в 1814 році. Ці лінії в спектрі Сонця утворюються в результаті поглинання квантів світла, яке виходить з центральних областей Сонця,  холоднішими зовнішніми шарами сонячної атмосфери. За цими лініями і визначають хімічний склад Сонця. Основні елементи на Сонці – водень і гелій.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786058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6CE86"/>
                </a:solidFill>
              </a:rPr>
              <a:t>Близько 9 % енергії в сонячному спектрі припадає на ультрафіолетове випромінювання з довжинами хвиль від 100 до 400 </a:t>
            </a:r>
            <a:r>
              <a:rPr lang="uk-UA" b="1" dirty="0" err="1" smtClean="0">
                <a:solidFill>
                  <a:srgbClr val="F6CE86"/>
                </a:solidFill>
              </a:rPr>
              <a:t>нм</a:t>
            </a:r>
            <a:r>
              <a:rPr lang="uk-UA" b="1" dirty="0" smtClean="0">
                <a:solidFill>
                  <a:srgbClr val="F6CE86"/>
                </a:solidFill>
              </a:rPr>
              <a:t>. Решта енергія розділена приблизно порівну між видимою (400-760 </a:t>
            </a:r>
            <a:r>
              <a:rPr lang="uk-UA" b="1" dirty="0" err="1" smtClean="0">
                <a:solidFill>
                  <a:srgbClr val="F6CE86"/>
                </a:solidFill>
              </a:rPr>
              <a:t>нм</a:t>
            </a:r>
            <a:r>
              <a:rPr lang="uk-UA" b="1" dirty="0" smtClean="0">
                <a:solidFill>
                  <a:srgbClr val="F6CE86"/>
                </a:solidFill>
              </a:rPr>
              <a:t>) і інфрачервоною (760-5000 м) областями спектру.</a:t>
            </a:r>
            <a:endParaRPr lang="uk-UA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0201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0"/>
            <a:ext cx="4214810" cy="4611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42918"/>
            <a:ext cx="34290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rgbClr val="F6CE86"/>
                </a:solidFill>
              </a:rPr>
              <a:t>У центральній області (третина радіусу) -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ядрі</a:t>
            </a:r>
            <a:r>
              <a:rPr lang="uk-UA" b="1" dirty="0" smtClean="0">
                <a:solidFill>
                  <a:srgbClr val="FD3829"/>
                </a:solidFill>
              </a:rPr>
              <a:t> </a:t>
            </a:r>
            <a:r>
              <a:rPr lang="uk-UA" b="1" dirty="0" smtClean="0">
                <a:solidFill>
                  <a:srgbClr val="F6CE86"/>
                </a:solidFill>
              </a:rPr>
              <a:t>- відбуваються термоядерні реакції синтезу гелію. </a:t>
            </a:r>
          </a:p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rgbClr val="F6CE86"/>
                </a:solidFill>
              </a:rPr>
              <a:t> Поки температура висока - більше 2 мільйонів градусів, - енергія від ядра переноситься </a:t>
            </a:r>
            <a:r>
              <a:rPr lang="uk-UA" b="1" dirty="0" err="1" smtClean="0">
                <a:solidFill>
                  <a:srgbClr val="F6CE86"/>
                </a:solidFill>
              </a:rPr>
              <a:t>перевипромінюванням</a:t>
            </a:r>
            <a:r>
              <a:rPr lang="uk-UA" b="1" dirty="0" smtClean="0">
                <a:solidFill>
                  <a:srgbClr val="F6CE86"/>
                </a:solidFill>
              </a:rPr>
              <a:t> фотонів – це </a:t>
            </a:r>
            <a:r>
              <a:rPr lang="uk-UA" b="1" u="sng" dirty="0" smtClean="0">
                <a:solidFill>
                  <a:schemeClr val="accent6">
                    <a:lumMod val="75000"/>
                  </a:schemeClr>
                </a:solidFill>
              </a:rPr>
              <a:t>промениста зона.</a:t>
            </a:r>
            <a:r>
              <a:rPr lang="uk-UA" b="1" dirty="0" smtClean="0">
                <a:solidFill>
                  <a:srgbClr val="F6CE86"/>
                </a:solidFill>
              </a:rPr>
              <a:t> Вона тягнеться приблизно до відстані до 2/3 радіусу Сонця. </a:t>
            </a:r>
            <a:endParaRPr lang="uk-UA" b="1" dirty="0">
              <a:solidFill>
                <a:srgbClr val="F6CE8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643446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rgbClr val="F6CE86"/>
                </a:solidFill>
              </a:rPr>
              <a:t>Приблизно з відстані 2/3 R знаходиться </a:t>
            </a:r>
            <a:r>
              <a:rPr lang="uk-UA" b="1" u="sng" dirty="0" err="1" smtClean="0">
                <a:solidFill>
                  <a:schemeClr val="accent6">
                    <a:lumMod val="75000"/>
                  </a:schemeClr>
                </a:solidFill>
              </a:rPr>
              <a:t>конвективна</a:t>
            </a:r>
            <a:r>
              <a:rPr lang="uk-UA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rgbClr val="F6CE86"/>
                </a:solidFill>
              </a:rPr>
              <a:t>зона. У цих шарах непрозорість речовини стає настільки великою а тиск газів настільки зменшується, що виникають великомасштабні </a:t>
            </a:r>
            <a:r>
              <a:rPr lang="uk-UA" b="1" dirty="0" err="1" smtClean="0">
                <a:solidFill>
                  <a:srgbClr val="F6CE86"/>
                </a:solidFill>
              </a:rPr>
              <a:t>конвективні</a:t>
            </a:r>
            <a:r>
              <a:rPr lang="uk-UA" b="1" dirty="0" smtClean="0">
                <a:solidFill>
                  <a:srgbClr val="F6CE86"/>
                </a:solidFill>
              </a:rPr>
              <a:t> рухи (піднімання гарячих і опускання холодних шарів речовини). </a:t>
            </a:r>
            <a:r>
              <a:rPr lang="uk-UA" b="1" dirty="0" err="1" smtClean="0">
                <a:solidFill>
                  <a:srgbClr val="F6CE86"/>
                </a:solidFill>
              </a:rPr>
              <a:t>Конвективна</a:t>
            </a:r>
            <a:r>
              <a:rPr lang="uk-UA" b="1" dirty="0" smtClean="0">
                <a:solidFill>
                  <a:srgbClr val="F6CE86"/>
                </a:solidFill>
              </a:rPr>
              <a:t> зона закінчується на видимій поверхні Сонця, де починається </a:t>
            </a:r>
            <a:r>
              <a:rPr lang="uk-UA" b="1" u="sng" dirty="0" smtClean="0">
                <a:solidFill>
                  <a:schemeClr val="accent6">
                    <a:lumMod val="75000"/>
                  </a:schemeClr>
                </a:solidFill>
              </a:rPr>
              <a:t>сонячна атмосфера</a:t>
            </a:r>
            <a:r>
              <a:rPr lang="uk-UA" b="1" dirty="0" smtClean="0">
                <a:solidFill>
                  <a:srgbClr val="FD3829"/>
                </a:solidFill>
              </a:rPr>
              <a:t>.</a:t>
            </a:r>
            <a:endParaRPr lang="ru-RU" b="1" dirty="0">
              <a:solidFill>
                <a:srgbClr val="FD38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5020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8575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0002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14285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Фотосфера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5" descr="05020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04"/>
            <a:ext cx="2643206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500438"/>
            <a:ext cx="8858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chemeClr val="bg1"/>
                </a:solidFill>
              </a:rPr>
              <a:t>Світло Сонця, яке ми бачимо, виникає в його тонкому зовнішньому шарі – нижчому шарі сонячної атмосфери - який називається </a:t>
            </a:r>
            <a:r>
              <a:rPr lang="uk-UA" sz="2000" b="1" u="sng" dirty="0">
                <a:solidFill>
                  <a:schemeClr val="accent6">
                    <a:lumMod val="75000"/>
                  </a:schemeClr>
                </a:solidFill>
              </a:rPr>
              <a:t>фотосферою</a:t>
            </a:r>
            <a:r>
              <a:rPr lang="uk-UA" sz="2000" b="1" dirty="0">
                <a:solidFill>
                  <a:schemeClr val="bg1"/>
                </a:solidFill>
              </a:rPr>
              <a:t>. Товщина цього шару 0,001R = 700 км.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chemeClr val="bg1"/>
                </a:solidFill>
              </a:rPr>
              <a:t>Уся фотосфера Сонця складається зі світлих зерняток, бульбашок -гранул. Розміри гранул невеликі, 1000-2000 км, відстань між ними - 300-600 км. На Сонці спостерігається одночасно близько мільйона гранул. Кожна гранула існує декілька хвилин. У гранулах речовина піднімається, а навколо них - опускається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47879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57752" y="28572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Хромосфера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357298"/>
            <a:ext cx="3929090" cy="475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Хромосфера</a:t>
            </a:r>
            <a:r>
              <a:rPr lang="uk-UA" b="1" dirty="0">
                <a:solidFill>
                  <a:schemeClr val="bg1"/>
                </a:solidFill>
              </a:rPr>
              <a:t> Сонця – наступний шар сонячної атмосфери, розташований над фотосферою.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b="1" dirty="0">
                <a:solidFill>
                  <a:schemeClr val="bg1"/>
                </a:solidFill>
              </a:rPr>
              <a:t>Хромосферу видно  тільки в моменти повних сонячних затемнень. Місяць повністю закриває фотосферу, і хромосфера спалахує, як невелике кільце яскраво-червоного кольору, оточене перлинно-білою короною. Хромосфера дістала свою назву саме із-за цього явища (в перекладі з грецької - "забарвлена сфера").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b="1" dirty="0">
                <a:solidFill>
                  <a:schemeClr val="bg1"/>
                </a:solidFill>
              </a:rPr>
              <a:t>Розміри хромосфери 10-15 тисяч кілометрів, а щільність речовини в сотні тисяч разів менша, ніж у фотосфері.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8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98900" cy="5400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Хромосферні спалахи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4500594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err="1" smtClean="0">
                <a:solidFill>
                  <a:schemeClr val="bg1"/>
                </a:solidFill>
              </a:rPr>
              <a:t>Найграндіознішими</a:t>
            </a:r>
            <a:r>
              <a:rPr lang="uk-UA" b="1" dirty="0" smtClean="0">
                <a:solidFill>
                  <a:schemeClr val="bg1"/>
                </a:solidFill>
              </a:rPr>
              <a:t> активними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утвореннями у хромосфері є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хромосферні спалахи – раптові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викиди величезної кількості енергії,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накопиченої у магнітному полі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активної зони. За час одного спалаху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Сонце виділяє енергію, рівну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кількості енергії, що її отримує Земля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за цілий рік.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Тривалість невеликих спалахів 5-10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 хвилин, найпотужніших – до кількох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годин. Під час таких спалахів у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простір викидається величезна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кількість частинок високих енергій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(електронів, протонів, нейтронів,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альфа-частинок) та потужна доза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рентгенівського та </a:t>
            </a:r>
            <a:r>
              <a:rPr lang="uk-UA" b="1" dirty="0" err="1" smtClean="0">
                <a:solidFill>
                  <a:schemeClr val="bg1"/>
                </a:solidFill>
              </a:rPr>
              <a:t>гама-</a:t>
            </a:r>
            <a:endParaRPr lang="uk-UA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b="1" dirty="0" smtClean="0">
                <a:solidFill>
                  <a:schemeClr val="bg1"/>
                </a:solidFill>
              </a:rPr>
              <a:t>випромінювання.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814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Сонце та основні відомості про нього.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відомості про Сонце</dc:title>
  <dc:creator>Victor</dc:creator>
  <cp:lastModifiedBy>Victor</cp:lastModifiedBy>
  <cp:revision>9</cp:revision>
  <dcterms:created xsi:type="dcterms:W3CDTF">2015-03-23T15:31:27Z</dcterms:created>
  <dcterms:modified xsi:type="dcterms:W3CDTF">2015-03-23T16:52:09Z</dcterms:modified>
</cp:coreProperties>
</file>