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0" r:id="rId4"/>
    <p:sldId id="262" r:id="rId5"/>
    <p:sldId id="264" r:id="rId6"/>
    <p:sldId id="272" r:id="rId7"/>
    <p:sldId id="273" r:id="rId8"/>
    <p:sldId id="276" r:id="rId9"/>
    <p:sldId id="265" r:id="rId10"/>
    <p:sldId id="280" r:id="rId11"/>
    <p:sldId id="281" r:id="rId12"/>
    <p:sldId id="286" r:id="rId13"/>
    <p:sldId id="282" r:id="rId14"/>
    <p:sldId id="25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4" autoAdjust="0"/>
    <p:restoredTop sz="94660"/>
  </p:normalViewPr>
  <p:slideViewPr>
    <p:cSldViewPr>
      <p:cViewPr varScale="1">
        <p:scale>
          <a:sx n="65" d="100"/>
          <a:sy n="65" d="100"/>
        </p:scale>
        <p:origin x="-1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920880" cy="1109985"/>
          </a:xfrm>
        </p:spPr>
        <p:txBody>
          <a:bodyPr/>
          <a:lstStyle/>
          <a:p>
            <a:r>
              <a:rPr lang="ru-RU" sz="6000" dirty="0" smtClean="0"/>
              <a:t>Селекция растений</a:t>
            </a:r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59371"/>
            <a:ext cx="6264696" cy="4703341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8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88640"/>
            <a:ext cx="3130509" cy="432048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Метод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ментора</a:t>
            </a:r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6667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5">
                    <a:lumMod val="10000"/>
                  </a:schemeClr>
                </a:solidFill>
              </a:rPr>
              <a:t> Для воспитания в гибридном сеянце желательных качеств сеянец прививается к растению, обладающему этими качествами. Дальнейшее развитие гибрида идет под влиянием веществ, вырабатываемых растением-воспитателем (ментором); у гибрида усиливаются искомые качества.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5" y="1663729"/>
            <a:ext cx="3847851" cy="500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16" y="1695587"/>
            <a:ext cx="2691448" cy="201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2225" y="3735469"/>
            <a:ext cx="2300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10000"/>
                  </a:schemeClr>
                </a:solidFill>
              </a:rPr>
              <a:t>«Кандиль-китайка»</a:t>
            </a:r>
            <a:endParaRPr lang="ru-RU" sz="1600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52" y="4168680"/>
            <a:ext cx="2283680" cy="232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85331" y="6494220"/>
            <a:ext cx="2456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10000"/>
                  </a:schemeClr>
                </a:solidFill>
              </a:rPr>
              <a:t>«Бельфлёр-китайка»</a:t>
            </a:r>
            <a:endParaRPr lang="ru-RU" sz="160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924475"/>
          </a:xfrm>
        </p:spPr>
        <p:txBody>
          <a:bodyPr/>
          <a:lstStyle/>
          <a:p>
            <a:r>
              <a:rPr lang="ru-RU" sz="7200" dirty="0" smtClean="0">
                <a:latin typeface="Monotype Corsiva" panose="03010101010201010101" pitchFamily="66" charset="0"/>
              </a:rPr>
              <a:t>Селекционеры Украины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872752"/>
            <a:ext cx="8712968" cy="29987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u="sng" dirty="0">
                <a:solidFill>
                  <a:schemeClr val="bg1"/>
                </a:solidFill>
              </a:rPr>
              <a:t>Основные направления исследований: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</a:rPr>
              <a:t>создание односемянной формы сахарной свеклы и её сортов;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</a:rPr>
              <a:t>генетические особенности явления </a:t>
            </a:r>
            <a:r>
              <a:rPr lang="ru-RU" sz="1600" dirty="0" err="1">
                <a:solidFill>
                  <a:schemeClr val="bg1"/>
                </a:solidFill>
              </a:rPr>
              <a:t>односемянности</a:t>
            </a:r>
            <a:r>
              <a:rPr lang="ru-RU" sz="1600" dirty="0">
                <a:solidFill>
                  <a:schemeClr val="bg1"/>
                </a:solidFill>
              </a:rPr>
              <a:t> у сахарной </a:t>
            </a:r>
            <a:r>
              <a:rPr lang="ru-RU" sz="1600" dirty="0" err="1">
                <a:solidFill>
                  <a:schemeClr val="bg1"/>
                </a:solidFill>
              </a:rPr>
              <a:t>свeклы</a:t>
            </a:r>
            <a:r>
              <a:rPr lang="ru-RU" sz="1600" dirty="0">
                <a:solidFill>
                  <a:schemeClr val="bg1"/>
                </a:solidFill>
              </a:rPr>
              <a:t>, изменчивости и наследования различных полезных признаков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chemeClr val="bg1"/>
                </a:solidFill>
              </a:rPr>
              <a:t>В 1930-е годы изучила основные закономерности наследования признака </a:t>
            </a:r>
            <a:r>
              <a:rPr lang="ru-RU" sz="1600" dirty="0" err="1">
                <a:solidFill>
                  <a:schemeClr val="bg1"/>
                </a:solidFill>
              </a:rPr>
              <a:t>односемянности</a:t>
            </a:r>
            <a:r>
              <a:rPr lang="ru-RU" sz="1600" dirty="0">
                <a:solidFill>
                  <a:schemeClr val="bg1"/>
                </a:solidFill>
              </a:rPr>
              <a:t> и установила рецессивность этого признака. Выявила особенности исходного материала односемянной свеклы, определила эффективные пути создания продуктивных видов односемянной свеклы с закрепленным признаком </a:t>
            </a:r>
            <a:r>
              <a:rPr lang="ru-RU" sz="1600" dirty="0" err="1">
                <a:solidFill>
                  <a:schemeClr val="bg1"/>
                </a:solidFill>
              </a:rPr>
              <a:t>односемянности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35034" y="1124744"/>
            <a:ext cx="4618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Мария 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</a:rPr>
              <a:t>Григорьевна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</a:rPr>
              <a:t>Бордонос</a:t>
            </a:r>
            <a:endParaRPr lang="ru-RU" sz="20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32965"/>
            <a:ext cx="4125838" cy="267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7" y="1124744"/>
            <a:ext cx="3960440" cy="271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4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514" y="332656"/>
            <a:ext cx="4282637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2000" b="1" dirty="0">
                <a:solidFill>
                  <a:schemeClr val="bg1"/>
                </a:solidFill>
              </a:rPr>
              <a:t>Леони́д Ива́нович Рубцо́в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560" y="4661701"/>
            <a:ext cx="8787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С его именем связано проектирование и создание в натуре целого ряда крупных ландшафтных объектов: нового парка в </a:t>
            </a:r>
            <a:r>
              <a:rPr lang="ru-RU" sz="1600" dirty="0" err="1">
                <a:solidFill>
                  <a:schemeClr val="bg1"/>
                </a:solidFill>
              </a:rPr>
              <a:t>Аскании</a:t>
            </a:r>
            <a:r>
              <a:rPr lang="ru-RU" sz="1600" dirty="0">
                <a:solidFill>
                  <a:schemeClr val="bg1"/>
                </a:solidFill>
              </a:rPr>
              <a:t> - Нова, национального парка на острове </a:t>
            </a:r>
            <a:r>
              <a:rPr lang="ru-RU" sz="1600" dirty="0" err="1">
                <a:solidFill>
                  <a:schemeClr val="bg1"/>
                </a:solidFill>
              </a:rPr>
              <a:t>Хортица</a:t>
            </a:r>
            <a:r>
              <a:rPr lang="ru-RU" sz="1600" dirty="0">
                <a:solidFill>
                  <a:schemeClr val="bg1"/>
                </a:solidFill>
              </a:rPr>
              <a:t>. Он участвовал также в создании ботанических садов в Минске, Екатеринбурге, Виннице, Сухумского арборетума (японо-китайский и гималайский участки), японский сад в Киевском торгово-экономическом институте. Но главный объект его деятельности — Национальный ботанический сад им. Гришко НАН Украины в Киеве, которому он посвятил тридцать два года своей жизни.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37" y="188640"/>
            <a:ext cx="34027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1" b="10674"/>
          <a:stretch/>
        </p:blipFill>
        <p:spPr bwMode="auto">
          <a:xfrm>
            <a:off x="5548337" y="2752467"/>
            <a:ext cx="3402764" cy="190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7" y="920302"/>
            <a:ext cx="4982493" cy="374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4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0289" y="332656"/>
            <a:ext cx="3836191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bg1"/>
                </a:solidFill>
              </a:rPr>
              <a:t>Анатолий Михайлович Шевченко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6802" y="4797152"/>
            <a:ext cx="8729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При участии А. М. Шевченко были разработаны генетические основы и методика нового направления в селекции гороха — на сочетании комплекса хозяйственно-полезных качеств с устойчивостью к </a:t>
            </a:r>
            <a:r>
              <a:rPr lang="ru-RU" sz="1600" dirty="0" smtClean="0">
                <a:solidFill>
                  <a:schemeClr val="bg1"/>
                </a:solidFill>
              </a:rPr>
              <a:t>высыпаниям </a:t>
            </a:r>
            <a:r>
              <a:rPr lang="ru-RU" sz="1600" dirty="0">
                <a:solidFill>
                  <a:schemeClr val="bg1"/>
                </a:solidFill>
              </a:rPr>
              <a:t>семян, устойчивостью к </a:t>
            </a:r>
            <a:r>
              <a:rPr lang="ru-RU" sz="1600" dirty="0" err="1">
                <a:solidFill>
                  <a:schemeClr val="bg1"/>
                </a:solidFill>
              </a:rPr>
              <a:t>израстанию</a:t>
            </a:r>
            <a:r>
              <a:rPr lang="ru-RU" sz="1600" dirty="0">
                <a:solidFill>
                  <a:schemeClr val="bg1"/>
                </a:solidFill>
              </a:rPr>
              <a:t> и полеганию растений. Выведены и внедрены в производство </a:t>
            </a:r>
            <a:r>
              <a:rPr lang="ru-RU" sz="1600" dirty="0" smtClean="0">
                <a:solidFill>
                  <a:schemeClr val="bg1"/>
                </a:solidFill>
              </a:rPr>
              <a:t>устойчивые </a:t>
            </a:r>
            <a:r>
              <a:rPr lang="ru-RU" sz="1600" dirty="0">
                <a:solidFill>
                  <a:schemeClr val="bg1"/>
                </a:solidFill>
              </a:rPr>
              <a:t>к высыпания семян, высокоурожайные сорта </a:t>
            </a:r>
            <a:r>
              <a:rPr lang="ru-RU" sz="1600" dirty="0" smtClean="0">
                <a:solidFill>
                  <a:schemeClr val="bg1"/>
                </a:solidFill>
              </a:rPr>
              <a:t>гороха. Созданы </a:t>
            </a:r>
            <a:r>
              <a:rPr lang="ru-RU" sz="1600" dirty="0">
                <a:solidFill>
                  <a:schemeClr val="bg1"/>
                </a:solidFill>
              </a:rPr>
              <a:t>высокоурожайные сорта других зернобобовых </a:t>
            </a:r>
            <a:r>
              <a:rPr lang="ru-RU" sz="1600" dirty="0" smtClean="0">
                <a:solidFill>
                  <a:schemeClr val="bg1"/>
                </a:solidFill>
              </a:rPr>
              <a:t>культур, а </a:t>
            </a:r>
            <a:r>
              <a:rPr lang="ru-RU" sz="1600" dirty="0">
                <a:solidFill>
                  <a:schemeClr val="bg1"/>
                </a:solidFill>
              </a:rPr>
              <a:t>также новые сорта озимой пшеницы и озимого тритикале и другие.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7274" y="1052736"/>
            <a:ext cx="37906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(заведующий </a:t>
            </a:r>
            <a:r>
              <a:rPr lang="ru-RU" sz="1400" dirty="0">
                <a:solidFill>
                  <a:schemeClr val="bg1"/>
                </a:solidFill>
              </a:rPr>
              <a:t>кафедрой садово-паркового хозяйства и экологии Луганского национального университета)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8"/>
          <a:stretch/>
        </p:blipFill>
        <p:spPr bwMode="auto">
          <a:xfrm>
            <a:off x="216802" y="225151"/>
            <a:ext cx="5054685" cy="430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4781" r="-839" b="551"/>
          <a:stretch/>
        </p:blipFill>
        <p:spPr bwMode="auto">
          <a:xfrm>
            <a:off x="5504657" y="2115976"/>
            <a:ext cx="3445123" cy="24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4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125112" cy="4051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/>
              <a:t>Презентацию подготовили</a:t>
            </a:r>
          </a:p>
          <a:p>
            <a:pPr marL="0" indent="0" algn="ctr">
              <a:buNone/>
            </a:pPr>
            <a:r>
              <a:rPr lang="ru-RU" sz="3200" dirty="0" smtClean="0"/>
              <a:t>ученицы 11-А класса</a:t>
            </a:r>
          </a:p>
          <a:p>
            <a:pPr marL="0" indent="0" algn="ctr">
              <a:buNone/>
            </a:pPr>
            <a:r>
              <a:rPr lang="ru-RU" sz="3200" dirty="0" smtClean="0"/>
              <a:t>Алчевской ИТГ</a:t>
            </a:r>
          </a:p>
          <a:p>
            <a:pPr marL="0" indent="0" algn="ctr">
              <a:buNone/>
            </a:pPr>
            <a:r>
              <a:rPr lang="ru-RU" sz="3200" dirty="0" smtClean="0"/>
              <a:t>Ткаченко Анастасия,</a:t>
            </a:r>
          </a:p>
          <a:p>
            <a:pPr marL="0" indent="0" algn="ctr">
              <a:buNone/>
            </a:pPr>
            <a:r>
              <a:rPr lang="ru-RU" sz="3200" dirty="0" smtClean="0"/>
              <a:t>Мозолевская Анастасия</a:t>
            </a:r>
          </a:p>
        </p:txBody>
      </p:sp>
    </p:spTree>
    <p:extLst>
      <p:ext uri="{BB962C8B-B14F-4D97-AF65-F5344CB8AC3E}">
        <p14:creationId xmlns:p14="http://schemas.microsoft.com/office/powerpoint/2010/main" val="41718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17178" cy="1080120"/>
          </a:xfrm>
        </p:spPr>
        <p:txBody>
          <a:bodyPr/>
          <a:lstStyle/>
          <a:p>
            <a:pPr algn="ctr"/>
            <a:r>
              <a:rPr lang="ru-RU" sz="7200" dirty="0" smtClean="0">
                <a:latin typeface="Monotype Corsiva" panose="03010101010201010101" pitchFamily="66" charset="0"/>
              </a:rPr>
              <a:t>Введение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24744"/>
            <a:ext cx="8640960" cy="267625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Слово "селекция" произошло от лат. "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</a:rPr>
              <a:t>selectio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", что в переводе обозначает выбор,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отбор.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Селекция это наука, которая разрабатывает новые пути и методы получения сортов растений и их гибридов, пород животных. Это также и отрасль сельского хозяйства, занимающаяся выведением новых сортов и пород с нужными для человека свойствами: высокой продуктивностью, определенными качествами продукции, невосприимчивых к болезням, хорошо приспособленных к тем или иным условиям роста.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7319"/>
            <a:ext cx="4369668" cy="321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r="11332"/>
          <a:stretch/>
        </p:blipFill>
        <p:spPr bwMode="auto">
          <a:xfrm>
            <a:off x="395536" y="3507318"/>
            <a:ext cx="3260813" cy="321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2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948" y="215304"/>
            <a:ext cx="5400600" cy="1008112"/>
          </a:xfrm>
        </p:spPr>
        <p:txBody>
          <a:bodyPr/>
          <a:lstStyle/>
          <a:p>
            <a:pPr algn="ctr"/>
            <a:r>
              <a:rPr lang="ru-RU" sz="7200" dirty="0" smtClean="0">
                <a:latin typeface="Monotype Corsiva" panose="03010101010201010101" pitchFamily="66" charset="0"/>
              </a:rPr>
              <a:t>Селекция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126478"/>
            <a:ext cx="2541599" cy="74165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растений</a:t>
            </a:r>
            <a:endParaRPr lang="ru-RU" sz="3200" dirty="0"/>
          </a:p>
        </p:txBody>
      </p:sp>
      <p:sp>
        <p:nvSpPr>
          <p:cNvPr id="6" name="Стрелка вниз 5"/>
          <p:cNvSpPr/>
          <p:nvPr/>
        </p:nvSpPr>
        <p:spPr>
          <a:xfrm rot="2442132">
            <a:off x="1823131" y="1097554"/>
            <a:ext cx="523317" cy="931059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707904" y="1124744"/>
            <a:ext cx="523317" cy="961897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396637" flipH="1">
            <a:off x="5638218" y="1063852"/>
            <a:ext cx="546690" cy="955047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2550761" y="2145828"/>
            <a:ext cx="2592810" cy="8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/>
              <a:t>животных</a:t>
            </a:r>
            <a:endParaRPr lang="ru-RU" sz="3200" dirty="0"/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5009110" y="2145318"/>
            <a:ext cx="4139691" cy="86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/>
              <a:t>микроорганизмов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1" y="2996951"/>
            <a:ext cx="2117635" cy="282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r="7802" b="3663"/>
          <a:stretch/>
        </p:blipFill>
        <p:spPr bwMode="auto">
          <a:xfrm>
            <a:off x="2900697" y="2996952"/>
            <a:ext cx="1892937" cy="282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24" y="3006228"/>
            <a:ext cx="3505861" cy="282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1632" y="6004631"/>
            <a:ext cx="8610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10000"/>
                  </a:schemeClr>
                </a:solidFill>
              </a:rPr>
              <a:t>Породы, сорта, штаммы 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</a:rPr>
              <a:t>— искусственно созданные человеком популяции организмов с наследственно закрепленными особенностями: продуктивностью, морфологическими, физиологическими признаками.</a:t>
            </a:r>
          </a:p>
        </p:txBody>
      </p:sp>
    </p:spTree>
    <p:extLst>
      <p:ext uri="{BB962C8B-B14F-4D97-AF65-F5344CB8AC3E}">
        <p14:creationId xmlns:p14="http://schemas.microsoft.com/office/powerpoint/2010/main" val="34252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8568952" cy="1800200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 Примитивная селекция растений возникла одновременно с земледелием. Начав возделывать растения, человек стал отбирать, сохранять и размножать лучшие из них. Многие культурные растения возделывались примерно за 10 тысяч лет до нашей эры. Селекционеры древности создали прекрасные сорта плодовых растений, винограда, многие сорта пшеницы, бахчевых культур. </a:t>
            </a:r>
          </a:p>
          <a:p>
            <a:pPr algn="just"/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/>
          <a:stretch/>
        </p:blipFill>
        <p:spPr bwMode="auto">
          <a:xfrm>
            <a:off x="467544" y="3140968"/>
            <a:ext cx="432926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r="12298"/>
          <a:stretch/>
        </p:blipFill>
        <p:spPr bwMode="auto">
          <a:xfrm>
            <a:off x="5050970" y="3140968"/>
            <a:ext cx="365472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92480" cy="1036752"/>
          </a:xfrm>
        </p:spPr>
        <p:txBody>
          <a:bodyPr/>
          <a:lstStyle/>
          <a:p>
            <a:pPr algn="ctr"/>
            <a:r>
              <a:rPr lang="ru-RU" sz="6000" dirty="0">
                <a:latin typeface="Monotype Corsiva" panose="03010101010201010101" pitchFamily="66" charset="0"/>
              </a:rPr>
              <a:t>Селекция в </a:t>
            </a:r>
            <a:r>
              <a:rPr lang="ru-RU" sz="6000" dirty="0" smtClean="0">
                <a:latin typeface="Monotype Corsiva" panose="03010101010201010101" pitchFamily="66" charset="0"/>
              </a:rPr>
              <a:t>растениеводстве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32656"/>
            <a:ext cx="8496944" cy="2880320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В современной селекции растений в качестве исходного материала используют естественные и гибридные популяции,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</a:rPr>
              <a:t>самоопыленные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 линии, искусственные мутанты и полиплоидные формы. Большинство сортов сельскохозяйственных растений создано методом отбора и внутривидовой гибридизации. Получены мутантные и полиплоидные сорта зерновых, технических и кормовых культур.</a:t>
            </a:r>
          </a:p>
          <a:p>
            <a:pPr algn="just"/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9" y="2492896"/>
            <a:ext cx="794078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03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64896" cy="924475"/>
          </a:xfrm>
        </p:spPr>
        <p:txBody>
          <a:bodyPr/>
          <a:lstStyle/>
          <a:p>
            <a:r>
              <a:rPr lang="ru-RU" sz="7200" dirty="0">
                <a:latin typeface="Monotype Corsiva" panose="03010101010201010101" pitchFamily="66" charset="0"/>
              </a:rPr>
              <a:t>Мичурин и его </a:t>
            </a:r>
            <a:r>
              <a:rPr lang="ru-RU" sz="7200" dirty="0" smtClean="0">
                <a:latin typeface="Monotype Corsiva" panose="03010101010201010101" pitchFamily="66" charset="0"/>
              </a:rPr>
              <a:t>работа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268759"/>
            <a:ext cx="4377779" cy="5236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И. В. Мичурин - выдающийся учёный-селекционер, один из основателей науки о селекции плодовых культур. Он поставил целью своей жизни обогатить сады России новыми сортами и добился осуществления этой мечты, несмотря на невероятные трудности и лишения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Им были разработаны оригинальные практические методы получения гибридов с новыми, полезными для человека свойствами, а также сделаны весьма важные теоретические выводы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59"/>
            <a:ext cx="4032448" cy="523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716016" y="3356992"/>
            <a:ext cx="4427984" cy="3501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b="7034"/>
          <a:stretch/>
        </p:blipFill>
        <p:spPr bwMode="auto">
          <a:xfrm>
            <a:off x="4527434" y="1451527"/>
            <a:ext cx="4233928" cy="514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3506" y="260648"/>
            <a:ext cx="8467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Убедившись в непригодности метода акклиматизации, Мичурин посвятил свою жизнь селекционной работе, в которой использовал три основных вида воздействия на природу растения: гибридизацию, воспитание развивающегося гибрида в различных условиях и отбор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93506" y="1916832"/>
            <a:ext cx="3774469" cy="46788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Гибридизация, т. е. получение сорта с новыми, улучшенными признаками, чаще всего производилась путем скрещивания местного сорта с южным, обладавшим более высокими вкусовыми качествами. При этом наблюдалось отрицательное явление—доминирование у гибрида признаков местного сорта. Причина этого заключалась в исторической приспособленности местного сорта к определенным условиям существования.</a:t>
            </a:r>
          </a:p>
          <a:p>
            <a:pPr algn="just"/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12241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Таким методом был выведен сорт груши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</a:rPr>
              <a:t>Бере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 зимняя Мичурина. В качестве матери была взята уссурийская дикая груша, отличающаяся мелкими плодами, но зимостойкая, в качестве отца — южный сорт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</a:rPr>
              <a:t>Бере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 рояль с крупными сочными плодами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.</a:t>
            </a:r>
            <a:endParaRPr lang="ru-RU" dirty="0" smtClean="0">
              <a:solidFill>
                <a:schemeClr val="accent5">
                  <a:lumMod val="1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23528" y="1473505"/>
            <a:ext cx="3382122" cy="1656183"/>
            <a:chOff x="1056122" y="2678508"/>
            <a:chExt cx="7504596" cy="4000923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678509"/>
              <a:ext cx="5284862" cy="4000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22" y="2678508"/>
              <a:ext cx="2219734" cy="4000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05632" y="4725144"/>
            <a:ext cx="86588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Мичуриным также получены гибриды между вишней и черемухой (церападусы), между абрикосом и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сливой (</a:t>
            </a:r>
            <a:r>
              <a:rPr lang="ru-RU" dirty="0" err="1" smtClean="0">
                <a:solidFill>
                  <a:schemeClr val="accent5">
                    <a:lumMod val="10000"/>
                  </a:schemeClr>
                </a:solidFill>
              </a:rPr>
              <a:t>плуот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),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сливой и терном, рябиной и сибирским боярышником и др.</a:t>
            </a:r>
          </a:p>
          <a:p>
            <a:pPr algn="just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В естественных условиях чужеродная пыльца другого вида не воспринимается материнским растением и скрещивания не происходит. Для преодоления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</a:rPr>
              <a:t>нескрещиваемости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 при отдаленной гибридизации Мичурин применял несколько методов.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18544"/>
          <a:stretch/>
        </p:blipFill>
        <p:spPr bwMode="auto">
          <a:xfrm>
            <a:off x="3851920" y="1435067"/>
            <a:ext cx="2540345" cy="327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323528" y="3147763"/>
            <a:ext cx="3382122" cy="1577381"/>
            <a:chOff x="323528" y="2420888"/>
            <a:chExt cx="8532440" cy="414833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420888"/>
              <a:ext cx="5352692" cy="414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7"/>
            <a:stretch/>
          </p:blipFill>
          <p:spPr bwMode="auto">
            <a:xfrm>
              <a:off x="5878286" y="2420888"/>
              <a:ext cx="2977682" cy="414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Крест 10"/>
            <p:cNvSpPr/>
            <p:nvPr/>
          </p:nvSpPr>
          <p:spPr>
            <a:xfrm>
              <a:off x="5220072" y="3933056"/>
              <a:ext cx="936104" cy="1008112"/>
            </a:xfrm>
            <a:prstGeom prst="plus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512" y="1435068"/>
            <a:ext cx="2146688" cy="159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r="18913" b="34034"/>
          <a:stretch/>
        </p:blipFill>
        <p:spPr bwMode="auto">
          <a:xfrm>
            <a:off x="6576512" y="3180132"/>
            <a:ext cx="2146688" cy="152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19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465" y="1019198"/>
            <a:ext cx="7848872" cy="648072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Метод предварительного вегетативного сближения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65312" y="188640"/>
            <a:ext cx="711717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dirty="0" smtClean="0">
                <a:latin typeface="Monotype Corsiva" panose="03010101010201010101" pitchFamily="66" charset="0"/>
              </a:rPr>
              <a:t>Методы селекции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581577"/>
            <a:ext cx="51982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 Однолетний черенок гибридного сеянца рябины </a:t>
            </a:r>
            <a:r>
              <a:rPr lang="ru-RU" sz="1400" dirty="0" smtClean="0">
                <a:solidFill>
                  <a:schemeClr val="accent5">
                    <a:lumMod val="10000"/>
                  </a:schemeClr>
                </a:solidFill>
              </a:rPr>
              <a:t>прививается 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в крону растения другого вида или рода, например к </a:t>
            </a:r>
            <a:r>
              <a:rPr lang="ru-RU" sz="1400" dirty="0" smtClean="0">
                <a:solidFill>
                  <a:schemeClr val="accent5">
                    <a:lumMod val="10000"/>
                  </a:schemeClr>
                </a:solidFill>
              </a:rPr>
              <a:t>груше. </a:t>
            </a:r>
            <a:endParaRPr lang="ru-RU" sz="1400" dirty="0">
              <a:solidFill>
                <a:schemeClr val="accent5">
                  <a:lumMod val="1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092350" y="1486181"/>
            <a:ext cx="2354844" cy="1134334"/>
            <a:chOff x="5524321" y="1581576"/>
            <a:chExt cx="2354844" cy="113433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8" t="10021" r="8144" b="6264"/>
            <a:stretch/>
          </p:blipFill>
          <p:spPr bwMode="auto">
            <a:xfrm>
              <a:off x="6318708" y="1581577"/>
              <a:ext cx="1560457" cy="1134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4" t="11914" r="10948" b="5160"/>
            <a:stretch/>
          </p:blipFill>
          <p:spPr bwMode="auto">
            <a:xfrm>
              <a:off x="5524321" y="1581576"/>
              <a:ext cx="794387" cy="1134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Крест 5"/>
            <p:cNvSpPr/>
            <p:nvPr/>
          </p:nvSpPr>
          <p:spPr>
            <a:xfrm>
              <a:off x="6146170" y="1997901"/>
              <a:ext cx="328414" cy="345955"/>
            </a:xfrm>
            <a:prstGeom prst="plus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Текст 2"/>
          <p:cNvSpPr txBox="1">
            <a:spLocks/>
          </p:cNvSpPr>
          <p:nvPr/>
        </p:nvSpPr>
        <p:spPr>
          <a:xfrm>
            <a:off x="2749215" y="2632033"/>
            <a:ext cx="3600400" cy="504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Метод посредника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08348" y="3136088"/>
            <a:ext cx="4431106" cy="1373031"/>
            <a:chOff x="251520" y="599864"/>
            <a:chExt cx="8613789" cy="2829137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00"/>
            <a:stretch/>
          </p:blipFill>
          <p:spPr bwMode="auto">
            <a:xfrm>
              <a:off x="4437844" y="599864"/>
              <a:ext cx="4427465" cy="282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99865"/>
              <a:ext cx="4186324" cy="282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Крест 15"/>
            <p:cNvSpPr/>
            <p:nvPr/>
          </p:nvSpPr>
          <p:spPr>
            <a:xfrm>
              <a:off x="3995936" y="1041395"/>
              <a:ext cx="1008112" cy="1033704"/>
            </a:xfrm>
            <a:prstGeom prst="plus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Объект 2"/>
          <p:cNvSpPr txBox="1">
            <a:spLocks/>
          </p:cNvSpPr>
          <p:nvPr/>
        </p:nvSpPr>
        <p:spPr>
          <a:xfrm>
            <a:off x="1743581" y="4653136"/>
            <a:ext cx="5760640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Метод опыления смесью пыльцы</a:t>
            </a:r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5409808"/>
            <a:ext cx="5198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Смешивалось небольшое количество пыльцы материнского растения с пыльцой отцовского. Часть семяпочек оплодотворялась своей пыльцой, </a:t>
            </a:r>
            <a:r>
              <a:rPr lang="ru-RU" sz="1400" dirty="0" smtClean="0">
                <a:solidFill>
                  <a:schemeClr val="accent5">
                    <a:lumMod val="10000"/>
                  </a:schemeClr>
                </a:solidFill>
              </a:rPr>
              <a:t>часть 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— </a:t>
            </a:r>
            <a:r>
              <a:rPr lang="ru-RU" sz="1400" dirty="0" smtClean="0">
                <a:solidFill>
                  <a:schemeClr val="accent5">
                    <a:lumMod val="10000"/>
                  </a:schemeClr>
                </a:solidFill>
              </a:rPr>
              <a:t>чужой.</a:t>
            </a:r>
            <a:endParaRPr lang="ru-RU" sz="1400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51" y="5157192"/>
            <a:ext cx="2354844" cy="145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0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Другая 5">
      <a:dk1>
        <a:sysClr val="windowText" lastClr="000000"/>
      </a:dk1>
      <a:lt1>
        <a:srgbClr val="FFFFFF"/>
      </a:lt1>
      <a:dk2>
        <a:srgbClr val="66C333"/>
      </a:dk2>
      <a:lt2>
        <a:srgbClr val="C6D945"/>
      </a:lt2>
      <a:accent1>
        <a:srgbClr val="DBE78B"/>
      </a:accent1>
      <a:accent2>
        <a:srgbClr val="C4D73F"/>
      </a:accent2>
      <a:accent3>
        <a:srgbClr val="00B050"/>
      </a:accent3>
      <a:accent4>
        <a:srgbClr val="92D050"/>
      </a:accent4>
      <a:accent5>
        <a:srgbClr val="E7EFB2"/>
      </a:accent5>
      <a:accent6>
        <a:srgbClr val="FFE181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Осень</Template>
  <TotalTime>691</TotalTime>
  <Words>807</Words>
  <Application>Microsoft Office PowerPoint</Application>
  <PresentationFormat>Экран (4:3)</PresentationFormat>
  <Paragraphs>45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Autumn</vt:lpstr>
      <vt:lpstr>Селекция растений</vt:lpstr>
      <vt:lpstr>Введение</vt:lpstr>
      <vt:lpstr>Селекция</vt:lpstr>
      <vt:lpstr>Селекция в растениеводстве</vt:lpstr>
      <vt:lpstr>Презентация PowerPoint</vt:lpstr>
      <vt:lpstr>Мичурин и его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Селекционеры Украины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Селекция растений</dc:title>
  <dc:creator>Mary-Jane Moore</dc:creator>
  <cp:lastModifiedBy>Настя</cp:lastModifiedBy>
  <cp:revision>49</cp:revision>
  <dcterms:created xsi:type="dcterms:W3CDTF">2013-11-11T05:32:50Z</dcterms:created>
  <dcterms:modified xsi:type="dcterms:W3CDTF">2013-11-15T17:10:41Z</dcterms:modified>
</cp:coreProperties>
</file>