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670205" cy="1805455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                        Робота учениці 10 класу </a:t>
            </a:r>
          </a:p>
          <a:p>
            <a:r>
              <a:rPr lang="uk-UA" dirty="0" smtClean="0"/>
              <a:t>                                                                </a:t>
            </a:r>
            <a:r>
              <a:rPr lang="uk-UA" dirty="0" err="1" smtClean="0"/>
              <a:t>Шаравської</a:t>
            </a:r>
            <a:r>
              <a:rPr lang="uk-UA" dirty="0" smtClean="0"/>
              <a:t> Яни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175351" cy="4664809"/>
          </a:xfrm>
        </p:spPr>
        <p:txBody>
          <a:bodyPr/>
          <a:lstStyle/>
          <a:p>
            <a:pPr marL="182880" indent="0">
              <a:buNone/>
            </a:pPr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uk-UA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Австрія</a:t>
            </a:r>
            <a:endParaRPr lang="ru-RU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44208" y="332656"/>
            <a:ext cx="2699792" cy="6408712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Головні</a:t>
            </a:r>
            <a:r>
              <a:rPr lang="ru-RU" dirty="0"/>
              <a:t> ворота </a:t>
            </a:r>
            <a:r>
              <a:rPr lang="ru-RU" dirty="0" err="1"/>
              <a:t>Хофбурга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. </a:t>
            </a:r>
            <a:r>
              <a:rPr lang="ru-RU" dirty="0" err="1"/>
              <a:t>Хофбург</a:t>
            </a:r>
            <a:r>
              <a:rPr lang="ru-RU" dirty="0"/>
              <a:t> - </a:t>
            </a:r>
            <a:r>
              <a:rPr lang="ru-RU" dirty="0" err="1"/>
              <a:t>цілий</a:t>
            </a:r>
            <a:r>
              <a:rPr lang="ru-RU" dirty="0"/>
              <a:t> комплекс </a:t>
            </a:r>
            <a:r>
              <a:rPr lang="ru-RU" dirty="0" err="1"/>
              <a:t>споруджень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створювався</a:t>
            </a:r>
            <a:r>
              <a:rPr lang="ru-RU" dirty="0"/>
              <a:t> в 13-19 </a:t>
            </a:r>
            <a:r>
              <a:rPr lang="ru-RU" dirty="0" err="1"/>
              <a:t>століттях</a:t>
            </a:r>
            <a:r>
              <a:rPr lang="ru-RU" dirty="0"/>
              <a:t>. Тут </a:t>
            </a:r>
            <a:r>
              <a:rPr lang="ru-RU" dirty="0" err="1"/>
              <a:t>розміщувалися</a:t>
            </a:r>
            <a:r>
              <a:rPr lang="ru-RU" dirty="0"/>
              <a:t> </a:t>
            </a:r>
            <a:r>
              <a:rPr lang="ru-RU" dirty="0" err="1"/>
              <a:t>Віденська</a:t>
            </a:r>
            <a:r>
              <a:rPr lang="ru-RU" dirty="0"/>
              <a:t> </a:t>
            </a:r>
            <a:r>
              <a:rPr lang="ru-RU" dirty="0" err="1"/>
              <a:t>резиденція</a:t>
            </a:r>
            <a:r>
              <a:rPr lang="ru-RU" dirty="0"/>
              <a:t> і </a:t>
            </a:r>
            <a:r>
              <a:rPr lang="ru-RU" dirty="0" err="1"/>
              <a:t>двір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/>
              <a:t>Габсбургів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7272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35688" y="0"/>
            <a:ext cx="2808312" cy="6480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100" dirty="0" smtClean="0"/>
              <a:t>Собор </a:t>
            </a:r>
            <a:r>
              <a:rPr lang="ru-RU" sz="2100" dirty="0"/>
              <a:t>Святого Стефана - один з </a:t>
            </a:r>
            <a:r>
              <a:rPr lang="ru-RU" sz="2100" dirty="0" err="1"/>
              <a:t>красивих</a:t>
            </a:r>
            <a:r>
              <a:rPr lang="ru-RU" sz="2100" dirty="0"/>
              <a:t> не </a:t>
            </a:r>
            <a:r>
              <a:rPr lang="ru-RU" sz="2100" dirty="0" err="1"/>
              <a:t>лише</a:t>
            </a:r>
            <a:r>
              <a:rPr lang="ru-RU" sz="2100" dirty="0"/>
              <a:t> в </a:t>
            </a:r>
            <a:r>
              <a:rPr lang="ru-RU" sz="2100" dirty="0" err="1"/>
              <a:t>Австрії</a:t>
            </a:r>
            <a:r>
              <a:rPr lang="ru-RU" sz="2100" dirty="0"/>
              <a:t>, але і у </a:t>
            </a:r>
            <a:r>
              <a:rPr lang="ru-RU" sz="2100" dirty="0" err="1"/>
              <a:t>всій</a:t>
            </a:r>
            <a:r>
              <a:rPr lang="ru-RU" sz="2100" dirty="0"/>
              <a:t> </a:t>
            </a:r>
            <a:r>
              <a:rPr lang="ru-RU" sz="2100" dirty="0" err="1"/>
              <a:t>Європі</a:t>
            </a:r>
            <a:r>
              <a:rPr lang="ru-RU" sz="2100" dirty="0"/>
              <a:t>. Собор </a:t>
            </a:r>
            <a:r>
              <a:rPr lang="ru-RU" sz="2100" dirty="0" err="1"/>
              <a:t>вважається</a:t>
            </a:r>
            <a:r>
              <a:rPr lang="ru-RU" sz="2100" dirty="0"/>
              <a:t> символом </a:t>
            </a:r>
            <a:r>
              <a:rPr lang="ru-RU" sz="2100" dirty="0" err="1"/>
              <a:t>Відня</a:t>
            </a:r>
            <a:r>
              <a:rPr lang="ru-RU" sz="2100" dirty="0"/>
              <a:t>.</a:t>
            </a:r>
          </a:p>
          <a:p>
            <a:pPr marL="45720" indent="0">
              <a:buNone/>
            </a:pPr>
            <a:r>
              <a:rPr lang="ru-RU" sz="2100" dirty="0"/>
              <a:t> Головна </a:t>
            </a:r>
            <a:r>
              <a:rPr lang="ru-RU" sz="2100" dirty="0" err="1"/>
              <a:t>пам'ятка</a:t>
            </a:r>
            <a:r>
              <a:rPr lang="ru-RU" sz="2100" dirty="0"/>
              <a:t> </a:t>
            </a:r>
            <a:r>
              <a:rPr lang="ru-RU" sz="2100" dirty="0" err="1"/>
              <a:t>Відня</a:t>
            </a:r>
            <a:r>
              <a:rPr lang="ru-RU" sz="2100" dirty="0"/>
              <a:t> - шедевр </a:t>
            </a:r>
            <a:r>
              <a:rPr lang="ru-RU" sz="2100" dirty="0" err="1"/>
              <a:t>готичної</a:t>
            </a:r>
            <a:r>
              <a:rPr lang="ru-RU" sz="2100" dirty="0"/>
              <a:t> </a:t>
            </a:r>
            <a:r>
              <a:rPr lang="ru-RU" sz="2100" dirty="0" err="1"/>
              <a:t>архітектури</a:t>
            </a:r>
            <a:r>
              <a:rPr lang="ru-RU" sz="2100" dirty="0"/>
              <a:t>, собор Святого Стефана, </a:t>
            </a:r>
            <a:r>
              <a:rPr lang="ru-RU" sz="2100" dirty="0" err="1"/>
              <a:t>зведений</a:t>
            </a:r>
            <a:r>
              <a:rPr lang="ru-RU" sz="2100" dirty="0"/>
              <a:t> в 14-15 </a:t>
            </a:r>
            <a:r>
              <a:rPr lang="ru-RU" sz="2100" dirty="0" err="1"/>
              <a:t>століттях</a:t>
            </a:r>
            <a:r>
              <a:rPr lang="ru-RU" sz="2100" dirty="0"/>
              <a:t>. </a:t>
            </a:r>
            <a:r>
              <a:rPr lang="ru-RU" sz="2100" dirty="0" err="1"/>
              <a:t>Перлиною</a:t>
            </a:r>
            <a:r>
              <a:rPr lang="ru-RU" sz="2100" dirty="0"/>
              <a:t> </a:t>
            </a:r>
            <a:r>
              <a:rPr lang="ru-RU" sz="2100" dirty="0" err="1"/>
              <a:t>віденського</a:t>
            </a:r>
            <a:r>
              <a:rPr lang="ru-RU" sz="2100" dirty="0"/>
              <a:t> </a:t>
            </a:r>
            <a:r>
              <a:rPr lang="ru-RU" sz="2100" dirty="0" err="1"/>
              <a:t>бароко</a:t>
            </a:r>
            <a:r>
              <a:rPr lang="ru-RU" sz="2100" dirty="0"/>
              <a:t> </a:t>
            </a:r>
            <a:r>
              <a:rPr lang="ru-RU" sz="2100" dirty="0" err="1"/>
              <a:t>називають</a:t>
            </a:r>
            <a:r>
              <a:rPr lang="ru-RU" sz="2100" dirty="0"/>
              <a:t> </a:t>
            </a:r>
            <a:r>
              <a:rPr lang="ru-RU" sz="2100" dirty="0" err="1"/>
              <a:t>побудований</a:t>
            </a:r>
            <a:r>
              <a:rPr lang="ru-RU" sz="2100" dirty="0"/>
              <a:t> на початку 18 </a:t>
            </a:r>
            <a:r>
              <a:rPr lang="ru-RU" sz="2100" dirty="0" err="1"/>
              <a:t>століття</a:t>
            </a:r>
            <a:r>
              <a:rPr lang="ru-RU" sz="2100" dirty="0"/>
              <a:t> палац Бельведер - </a:t>
            </a:r>
            <a:r>
              <a:rPr lang="ru-RU" sz="2100" dirty="0" err="1"/>
              <a:t>колишня</a:t>
            </a:r>
            <a:r>
              <a:rPr lang="ru-RU" sz="2100" dirty="0"/>
              <a:t> </a:t>
            </a:r>
            <a:r>
              <a:rPr lang="ru-RU" sz="2100" dirty="0" err="1"/>
              <a:t>літня</a:t>
            </a:r>
            <a:r>
              <a:rPr lang="ru-RU" sz="2100" dirty="0"/>
              <a:t> </a:t>
            </a:r>
            <a:r>
              <a:rPr lang="ru-RU" sz="2100" dirty="0" err="1"/>
              <a:t>резиденція</a:t>
            </a:r>
            <a:r>
              <a:rPr lang="ru-RU" sz="2100" dirty="0"/>
              <a:t> принца </a:t>
            </a:r>
            <a:r>
              <a:rPr lang="ru-RU" sz="2100" dirty="0" err="1"/>
              <a:t>Євгенія</a:t>
            </a:r>
            <a:r>
              <a:rPr lang="ru-RU" sz="2100" dirty="0"/>
              <a:t> </a:t>
            </a:r>
            <a:r>
              <a:rPr lang="ru-RU" sz="2100" dirty="0" err="1"/>
              <a:t>Савойського</a:t>
            </a:r>
            <a:r>
              <a:rPr lang="ru-RU" sz="2100" dirty="0"/>
              <a:t>. </a:t>
            </a:r>
            <a:r>
              <a:rPr lang="ru-RU" sz="2100" dirty="0" err="1"/>
              <a:t>Інша</a:t>
            </a:r>
            <a:r>
              <a:rPr lang="ru-RU" sz="2100" dirty="0"/>
              <a:t> </a:t>
            </a:r>
            <a:r>
              <a:rPr lang="ru-RU" sz="2100" dirty="0" err="1"/>
              <a:t>літня</a:t>
            </a:r>
            <a:r>
              <a:rPr lang="ru-RU" sz="2100" dirty="0"/>
              <a:t> </a:t>
            </a:r>
            <a:r>
              <a:rPr lang="ru-RU" sz="2100" dirty="0" err="1"/>
              <a:t>резиденція</a:t>
            </a:r>
            <a:r>
              <a:rPr lang="ru-RU" sz="2100" dirty="0"/>
              <a:t> - </a:t>
            </a:r>
            <a:r>
              <a:rPr lang="ru-RU" sz="2100" dirty="0" err="1"/>
              <a:t>імператорської</a:t>
            </a:r>
            <a:r>
              <a:rPr lang="ru-RU" sz="2100" dirty="0"/>
              <a:t> </a:t>
            </a:r>
            <a:r>
              <a:rPr lang="ru-RU" sz="2100" dirty="0" err="1"/>
              <a:t>сім'ї</a:t>
            </a:r>
            <a:r>
              <a:rPr lang="ru-RU" sz="2100" dirty="0"/>
              <a:t> Габсбургов - </a:t>
            </a:r>
            <a:r>
              <a:rPr lang="ru-RU" sz="2100" dirty="0" err="1"/>
              <a:t>Шенбрунн</a:t>
            </a:r>
            <a:r>
              <a:rPr lang="ru-RU" sz="2100" dirty="0"/>
              <a:t> (</a:t>
            </a:r>
            <a:r>
              <a:rPr lang="ru-RU" sz="2100" dirty="0" err="1"/>
              <a:t>кінець</a:t>
            </a:r>
            <a:r>
              <a:rPr lang="ru-RU" sz="2100" dirty="0"/>
              <a:t> 18 </a:t>
            </a:r>
            <a:r>
              <a:rPr lang="ru-RU" sz="2100" dirty="0" err="1"/>
              <a:t>століть</a:t>
            </a:r>
            <a:r>
              <a:rPr lang="ru-RU" sz="2100" dirty="0"/>
              <a:t>) </a:t>
            </a:r>
            <a:r>
              <a:rPr lang="ru-RU" sz="2100" dirty="0" err="1"/>
              <a:t>відрізняється</a:t>
            </a:r>
            <a:r>
              <a:rPr lang="ru-RU" sz="2100" dirty="0"/>
              <a:t> </a:t>
            </a:r>
            <a:r>
              <a:rPr lang="ru-RU" sz="2100" dirty="0" err="1"/>
              <a:t>своїми</a:t>
            </a:r>
            <a:r>
              <a:rPr lang="ru-RU" sz="2100" dirty="0"/>
              <a:t> </a:t>
            </a:r>
            <a:r>
              <a:rPr lang="ru-RU" sz="2100" dirty="0" err="1"/>
              <a:t>прекрасними</a:t>
            </a:r>
            <a:r>
              <a:rPr lang="ru-RU" sz="2100" dirty="0"/>
              <a:t> </a:t>
            </a:r>
            <a:r>
              <a:rPr lang="ru-RU" sz="2100" dirty="0" err="1"/>
              <a:t>парадними</a:t>
            </a:r>
            <a:r>
              <a:rPr lang="ru-RU" sz="2100" dirty="0"/>
              <a:t> залами і </a:t>
            </a:r>
            <a:r>
              <a:rPr lang="ru-RU" sz="2100" dirty="0" err="1"/>
              <a:t>дивним</a:t>
            </a:r>
            <a:r>
              <a:rPr lang="ru-RU" sz="2100" dirty="0"/>
              <a:t> парком.</a:t>
            </a:r>
          </a:p>
          <a:p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80"/>
            <a:ext cx="623934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3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86" y="364502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 </a:t>
            </a:r>
            <a:r>
              <a:rPr lang="uk-UA" sz="4000" dirty="0" smtClean="0"/>
              <a:t>Гора </a:t>
            </a:r>
            <a:r>
              <a:rPr lang="uk-UA" sz="4000" dirty="0" err="1" smtClean="0"/>
              <a:t>Шафберг</a:t>
            </a:r>
            <a:r>
              <a:rPr lang="uk-UA" sz="40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332656"/>
            <a:ext cx="4572000" cy="6408712"/>
          </a:xfrm>
        </p:spPr>
        <p:txBody>
          <a:bodyPr/>
          <a:lstStyle/>
          <a:p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Австрія</a:t>
            </a:r>
            <a:r>
              <a:rPr lang="ru-RU" dirty="0"/>
              <a:t>. На </a:t>
            </a:r>
            <a:r>
              <a:rPr lang="ru-RU" dirty="0" err="1"/>
              <a:t>березі</a:t>
            </a:r>
            <a:r>
              <a:rPr lang="ru-RU" dirty="0"/>
              <a:t> красивого </a:t>
            </a:r>
            <a:r>
              <a:rPr lang="ru-RU" dirty="0" err="1"/>
              <a:t>гірського</a:t>
            </a:r>
            <a:r>
              <a:rPr lang="ru-RU" dirty="0"/>
              <a:t> озера </a:t>
            </a:r>
            <a:r>
              <a:rPr lang="ru-RU" dirty="0" err="1"/>
              <a:t>розташувався</a:t>
            </a:r>
            <a:r>
              <a:rPr lang="ru-RU" dirty="0"/>
              <a:t> </a:t>
            </a:r>
            <a:r>
              <a:rPr lang="ru-RU" dirty="0" err="1"/>
              <a:t>літній</a:t>
            </a:r>
            <a:r>
              <a:rPr lang="ru-RU" dirty="0"/>
              <a:t> курорт Санкт-Вольфганг. Озеро </a:t>
            </a:r>
            <a:r>
              <a:rPr lang="ru-RU" dirty="0" err="1"/>
              <a:t>оточене</a:t>
            </a:r>
            <a:r>
              <a:rPr lang="ru-RU" dirty="0"/>
              <a:t> пологими </a:t>
            </a:r>
            <a:r>
              <a:rPr lang="ru-RU" dirty="0" err="1"/>
              <a:t>гірськими</a:t>
            </a:r>
            <a:r>
              <a:rPr lang="ru-RU" dirty="0"/>
              <a:t> </a:t>
            </a:r>
            <a:r>
              <a:rPr lang="ru-RU" dirty="0" err="1"/>
              <a:t>схилами</a:t>
            </a:r>
            <a:r>
              <a:rPr lang="ru-RU" dirty="0"/>
              <a:t>, </a:t>
            </a:r>
            <a:r>
              <a:rPr lang="ru-RU" dirty="0" err="1"/>
              <a:t>покритими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. На </a:t>
            </a:r>
            <a:r>
              <a:rPr lang="ru-RU" dirty="0" err="1"/>
              <a:t>крутих</a:t>
            </a:r>
            <a:r>
              <a:rPr lang="ru-RU" dirty="0"/>
              <a:t> </a:t>
            </a:r>
            <a:r>
              <a:rPr lang="ru-RU" dirty="0" err="1"/>
              <a:t>вуличках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магазинчиків</a:t>
            </a:r>
            <a:r>
              <a:rPr lang="ru-RU" dirty="0"/>
              <a:t>, де, </a:t>
            </a:r>
            <a:r>
              <a:rPr lang="ru-RU" dirty="0" err="1"/>
              <a:t>продаються</a:t>
            </a:r>
            <a:r>
              <a:rPr lang="ru-RU" dirty="0"/>
              <a:t> </a:t>
            </a:r>
            <a:r>
              <a:rPr lang="ru-RU" dirty="0" err="1"/>
              <a:t>оригінальні</a:t>
            </a:r>
            <a:r>
              <a:rPr lang="ru-RU" dirty="0"/>
              <a:t> </a:t>
            </a:r>
            <a:r>
              <a:rPr lang="ru-RU" dirty="0" err="1"/>
              <a:t>сувеніри</a:t>
            </a:r>
            <a:r>
              <a:rPr lang="ru-RU" dirty="0"/>
              <a:t> - </a:t>
            </a:r>
            <a:r>
              <a:rPr lang="ru-RU" dirty="0" err="1"/>
              <a:t>фігурки</a:t>
            </a:r>
            <a:r>
              <a:rPr lang="ru-RU" dirty="0"/>
              <a:t> з мила (</a:t>
            </a:r>
            <a:r>
              <a:rPr lang="ru-RU" dirty="0" err="1"/>
              <a:t>старовинний</a:t>
            </a:r>
            <a:r>
              <a:rPr lang="ru-RU" dirty="0"/>
              <a:t>  </a:t>
            </a:r>
            <a:r>
              <a:rPr lang="ru-RU" dirty="0" err="1"/>
              <a:t>промисел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ченців-бенедиктинців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61"/>
            <a:ext cx="4762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0"/>
            <a:ext cx="4067944" cy="71734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Тироль</a:t>
            </a:r>
            <a:r>
              <a:rPr lang="ru-RU" dirty="0"/>
              <a:t>. </a:t>
            </a:r>
            <a:r>
              <a:rPr lang="ru-RU" dirty="0" err="1"/>
              <a:t>Вигляд</a:t>
            </a:r>
            <a:r>
              <a:rPr lang="ru-RU" dirty="0"/>
              <a:t> на </a:t>
            </a:r>
            <a:r>
              <a:rPr lang="ru-RU" dirty="0" err="1"/>
              <a:t>Тірольські</a:t>
            </a:r>
            <a:r>
              <a:rPr lang="ru-RU" dirty="0"/>
              <a:t> </a:t>
            </a:r>
            <a:r>
              <a:rPr lang="ru-RU" dirty="0" err="1"/>
              <a:t>Альпи</a:t>
            </a:r>
            <a:r>
              <a:rPr lang="ru-RU" dirty="0"/>
              <a:t>. Для </a:t>
            </a:r>
            <a:r>
              <a:rPr lang="ru-RU" dirty="0" err="1"/>
              <a:t>південного</a:t>
            </a:r>
            <a:r>
              <a:rPr lang="ru-RU" dirty="0"/>
              <a:t> Тироля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високогірний</a:t>
            </a:r>
            <a:r>
              <a:rPr lang="ru-RU" dirty="0"/>
              <a:t> </a:t>
            </a:r>
            <a:r>
              <a:rPr lang="ru-RU" dirty="0" err="1"/>
              <a:t>альпійський</a:t>
            </a:r>
            <a:r>
              <a:rPr lang="ru-RU" dirty="0"/>
              <a:t> </a:t>
            </a:r>
            <a:r>
              <a:rPr lang="ru-RU" dirty="0" err="1"/>
              <a:t>рельєф</a:t>
            </a:r>
            <a:r>
              <a:rPr lang="ru-RU" dirty="0"/>
              <a:t> з </a:t>
            </a:r>
            <a:r>
              <a:rPr lang="ru-RU" dirty="0" err="1"/>
              <a:t>льодовиками</a:t>
            </a:r>
            <a:r>
              <a:rPr lang="ru-RU" dirty="0"/>
              <a:t> і снежниками </a:t>
            </a:r>
            <a:r>
              <a:rPr lang="ru-RU" dirty="0" err="1"/>
              <a:t>висотою</a:t>
            </a:r>
            <a:r>
              <a:rPr lang="ru-RU" dirty="0"/>
              <a:t> до 3774 м (гора </a:t>
            </a:r>
            <a:r>
              <a:rPr lang="ru-RU" dirty="0" err="1"/>
              <a:t>Вільдшпітц</a:t>
            </a:r>
            <a:r>
              <a:rPr lang="ru-RU" dirty="0"/>
              <a:t>). У </a:t>
            </a:r>
            <a:r>
              <a:rPr lang="ru-RU" dirty="0" err="1"/>
              <a:t>Тірольських</a:t>
            </a:r>
            <a:r>
              <a:rPr lang="ru-RU" dirty="0"/>
              <a:t> Альпах добре і </a:t>
            </a:r>
            <a:r>
              <a:rPr lang="ru-RU" dirty="0" err="1"/>
              <a:t>влітку</a:t>
            </a:r>
            <a:r>
              <a:rPr lang="ru-RU" dirty="0"/>
              <a:t>, і зимою, особливо Тироль </a:t>
            </a:r>
            <a:r>
              <a:rPr lang="ru-RU" dirty="0" err="1"/>
              <a:t>залучає</a:t>
            </a:r>
            <a:r>
              <a:rPr lang="ru-RU" dirty="0"/>
              <a:t> </a:t>
            </a:r>
            <a:r>
              <a:rPr lang="ru-RU" dirty="0" err="1"/>
              <a:t>гірськолижників</a:t>
            </a:r>
            <a:r>
              <a:rPr lang="ru-RU" dirty="0"/>
              <a:t>. У головному </a:t>
            </a:r>
            <a:r>
              <a:rPr lang="ru-RU" dirty="0" err="1"/>
              <a:t>місті</a:t>
            </a:r>
            <a:r>
              <a:rPr lang="ru-RU" dirty="0"/>
              <a:t> Тироля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проводилася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Олімпіади</a:t>
            </a:r>
            <a:r>
              <a:rPr lang="ru-RU" dirty="0"/>
              <a:t> (1964, 1976).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32851" cy="44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368152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      </a:t>
            </a:r>
            <a:r>
              <a:rPr lang="uk-UA" dirty="0" err="1" smtClean="0"/>
              <a:t>Штумберг</a:t>
            </a:r>
            <a:r>
              <a:rPr lang="uk-UA" dirty="0" smtClean="0"/>
              <a:t> </a:t>
            </a:r>
            <a:r>
              <a:rPr lang="ru-RU" dirty="0" smtClean="0"/>
              <a:t>округу </a:t>
            </a:r>
            <a:r>
              <a:rPr lang="ru-RU" dirty="0" err="1"/>
              <a:t>Швац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Тіроль</a:t>
            </a:r>
            <a:r>
              <a:rPr lang="ru-RU" dirty="0"/>
              <a:t>, </a:t>
            </a:r>
            <a:r>
              <a:rPr lang="ru-RU" dirty="0" err="1" smtClean="0"/>
              <a:t>Австрія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0" y="548680"/>
            <a:ext cx="6858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99"/>
            <a:ext cx="6876255" cy="6876255"/>
          </a:xfrm>
        </p:spPr>
      </p:pic>
    </p:spTree>
    <p:extLst>
      <p:ext uri="{BB962C8B-B14F-4D97-AF65-F5344CB8AC3E}">
        <p14:creationId xmlns:p14="http://schemas.microsoft.com/office/powerpoint/2010/main" val="271157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575"/>
            <a:ext cx="6858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6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84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89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84"/>
            <a:ext cx="6512511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гора </a:t>
            </a:r>
            <a:r>
              <a:rPr lang="ru-RU" dirty="0" err="1" smtClean="0"/>
              <a:t>Цугшпитце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89277" cy="4857402"/>
          </a:xfrm>
        </p:spPr>
      </p:pic>
    </p:spTree>
    <p:extLst>
      <p:ext uri="{BB962C8B-B14F-4D97-AF65-F5344CB8AC3E}">
        <p14:creationId xmlns:p14="http://schemas.microsoft.com/office/powerpoint/2010/main" val="15111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4206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вершина </a:t>
            </a:r>
            <a:r>
              <a:rPr lang="ru-RU" sz="3600" dirty="0" err="1" smtClean="0"/>
              <a:t>Гросглокнер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2136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726"/>
            <a:ext cx="7315200" cy="40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1264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Австрія,повна офіційна назва – Австрійська Республіка – держава в центральній Європі.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</a:t>
            </a:r>
            <a:r>
              <a:rPr lang="uk-UA" dirty="0" smtClean="0">
                <a:solidFill>
                  <a:srgbClr val="FF0000"/>
                </a:solidFill>
              </a:rPr>
              <a:t>Населення</a:t>
            </a:r>
          </a:p>
          <a:p>
            <a:pPr marL="45720" indent="0">
              <a:buNone/>
            </a:pPr>
            <a:r>
              <a:rPr lang="uk-UA" dirty="0" smtClean="0"/>
              <a:t>8,46 мільйонів чоловік 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Столиця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Відень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Офіційна мова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Німецька</a:t>
            </a:r>
          </a:p>
          <a:p>
            <a:pPr marL="45720" indent="0">
              <a:buNone/>
            </a:pPr>
            <a:r>
              <a:rPr lang="ru-RU" dirty="0" smtClean="0"/>
              <a:t>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Державний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устрій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err="1" smtClean="0"/>
              <a:t>Федеративна</a:t>
            </a:r>
            <a:r>
              <a:rPr lang="ru-RU" dirty="0" smtClean="0"/>
              <a:t> </a:t>
            </a:r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Президент</a:t>
            </a:r>
            <a:r>
              <a:rPr lang="ru-RU" dirty="0"/>
              <a:t>	</a:t>
            </a:r>
            <a:r>
              <a:rPr lang="ru-RU" dirty="0" smtClean="0"/>
              <a:t>                                          </a:t>
            </a:r>
            <a:r>
              <a:rPr lang="ru-RU" dirty="0" err="1" smtClean="0"/>
              <a:t>Гайнц</a:t>
            </a:r>
            <a:r>
              <a:rPr lang="ru-RU" dirty="0" smtClean="0"/>
              <a:t> </a:t>
            </a:r>
            <a:r>
              <a:rPr lang="ru-RU" dirty="0" err="1"/>
              <a:t>Фішер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Канцлер</a:t>
            </a:r>
            <a:r>
              <a:rPr lang="ru-RU" dirty="0"/>
              <a:t>	</a:t>
            </a:r>
            <a:r>
              <a:rPr lang="ru-RU" dirty="0" smtClean="0"/>
              <a:t>                        Вернер </a:t>
            </a:r>
            <a:r>
              <a:rPr lang="ru-RU" dirty="0" err="1"/>
              <a:t>Файманн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7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4206240"/>
          </a:xfrm>
        </p:spPr>
        <p:txBody>
          <a:bodyPr/>
          <a:lstStyle/>
          <a:p>
            <a:r>
              <a:rPr lang="uk-UA" dirty="0" smtClean="0"/>
              <a:t>Національна опера у Відні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0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27665" cy="5976664"/>
          </a:xfrm>
        </p:spPr>
      </p:pic>
    </p:spTree>
    <p:extLst>
      <p:ext uri="{BB962C8B-B14F-4D97-AF65-F5344CB8AC3E}">
        <p14:creationId xmlns:p14="http://schemas.microsoft.com/office/powerpoint/2010/main" val="424714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41957" cy="5877272"/>
          </a:xfrm>
        </p:spPr>
      </p:pic>
    </p:spTree>
    <p:extLst>
      <p:ext uri="{BB962C8B-B14F-4D97-AF65-F5344CB8AC3E}">
        <p14:creationId xmlns:p14="http://schemas.microsoft.com/office/powerpoint/2010/main" val="192802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Дякую за увагу)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005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Незалежність</a:t>
            </a:r>
            <a:r>
              <a:rPr lang="ru-RU" dirty="0"/>
              <a:t>	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</a:t>
            </a:r>
            <a:r>
              <a:rPr lang="ru-RU" dirty="0" err="1"/>
              <a:t>Проголошено</a:t>
            </a:r>
            <a:r>
              <a:rPr lang="ru-RU" dirty="0"/>
              <a:t>	27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smtClean="0"/>
              <a:t>1951 </a:t>
            </a:r>
          </a:p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Вступ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до ЄС	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/>
              <a:t>січня</a:t>
            </a:r>
            <a:r>
              <a:rPr lang="ru-RU" dirty="0"/>
              <a:t> 1995</a:t>
            </a:r>
          </a:p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Площа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err="1" smtClean="0"/>
              <a:t>Загалом</a:t>
            </a:r>
            <a:r>
              <a:rPr lang="ru-RU" dirty="0"/>
              <a:t>	83 871 км² (112)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Води (%)	</a:t>
            </a:r>
            <a:r>
              <a:rPr lang="ru-RU" dirty="0" smtClean="0"/>
              <a:t>1,3 </a:t>
            </a:r>
            <a:r>
              <a:rPr lang="ru-RU" dirty="0"/>
              <a:t>%</a:t>
            </a:r>
          </a:p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Населення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/>
              <a:t>2011 р.	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▲</a:t>
            </a:r>
            <a:r>
              <a:rPr lang="ru-RU" dirty="0"/>
              <a:t> 8 414 638[2] (92)</a:t>
            </a:r>
          </a:p>
          <a:p>
            <a:pPr marL="45720" indent="0">
              <a:buNone/>
            </a:pPr>
            <a:r>
              <a:rPr lang="ru-RU" dirty="0" err="1" smtClean="0"/>
              <a:t>перепис</a:t>
            </a:r>
            <a:r>
              <a:rPr lang="ru-RU" dirty="0" smtClean="0"/>
              <a:t> </a:t>
            </a:r>
            <a:r>
              <a:rPr lang="ru-RU" dirty="0"/>
              <a:t>2001 р.	</a:t>
            </a:r>
            <a:r>
              <a:rPr lang="ru-RU" dirty="0" smtClean="0"/>
              <a:t>     8 </a:t>
            </a:r>
            <a:r>
              <a:rPr lang="ru-RU" dirty="0"/>
              <a:t>032 926</a:t>
            </a:r>
          </a:p>
          <a:p>
            <a:pPr marL="45720" indent="0"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Густота</a:t>
            </a:r>
            <a:r>
              <a:rPr lang="ru-RU" dirty="0"/>
              <a:t>	</a:t>
            </a:r>
            <a:r>
              <a:rPr lang="ru-RU" dirty="0" smtClean="0"/>
              <a:t>                            99 </a:t>
            </a:r>
            <a:r>
              <a:rPr lang="ru-RU" dirty="0" err="1"/>
              <a:t>чол</a:t>
            </a:r>
            <a:r>
              <a:rPr lang="ru-RU" dirty="0"/>
              <a:t>,/км² (78)</a:t>
            </a:r>
          </a:p>
        </p:txBody>
      </p:sp>
    </p:spTree>
    <p:extLst>
      <p:ext uri="{BB962C8B-B14F-4D97-AF65-F5344CB8AC3E}">
        <p14:creationId xmlns:p14="http://schemas.microsoft.com/office/powerpoint/2010/main" val="39284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372168"/>
            <a:ext cx="8126288" cy="2485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За </a:t>
            </a:r>
            <a:r>
              <a:rPr lang="ru-RU" dirty="0" err="1"/>
              <a:t>Конституцією</a:t>
            </a:r>
            <a:r>
              <a:rPr lang="ru-RU" dirty="0"/>
              <a:t>, </a:t>
            </a:r>
            <a:r>
              <a:rPr lang="ru-RU" dirty="0" err="1"/>
              <a:t>Австрія</a:t>
            </a:r>
            <a:r>
              <a:rPr lang="ru-RU" dirty="0"/>
              <a:t> є федеративною </a:t>
            </a:r>
            <a:r>
              <a:rPr lang="ru-RU" dirty="0" err="1"/>
              <a:t>республікою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9 земель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Bundesland</a:t>
            </a:r>
            <a:r>
              <a:rPr lang="en-US" dirty="0"/>
              <a:t>).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r>
              <a:rPr lang="ru-RU" dirty="0"/>
              <a:t> — </a:t>
            </a:r>
            <a:r>
              <a:rPr lang="ru-RU" dirty="0" err="1"/>
              <a:t>Відень</a:t>
            </a:r>
            <a:r>
              <a:rPr lang="ru-RU" dirty="0"/>
              <a:t> є </a:t>
            </a:r>
            <a:r>
              <a:rPr lang="ru-RU" dirty="0" err="1"/>
              <a:t>окремою</a:t>
            </a:r>
            <a:r>
              <a:rPr lang="ru-RU" dirty="0"/>
              <a:t> федеральною землею.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Федеральні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розділяються</a:t>
            </a:r>
            <a:r>
              <a:rPr lang="ru-RU" dirty="0"/>
              <a:t> на округи (аналог </a:t>
            </a:r>
            <a:r>
              <a:rPr lang="ru-RU" dirty="0" err="1"/>
              <a:t>районів</a:t>
            </a:r>
            <a:r>
              <a:rPr lang="ru-RU" dirty="0"/>
              <a:t> 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). </a:t>
            </a:r>
            <a:r>
              <a:rPr lang="ru-RU" dirty="0" err="1"/>
              <a:t>Загалом</a:t>
            </a:r>
            <a:r>
              <a:rPr lang="ru-RU" dirty="0"/>
              <a:t> у </a:t>
            </a:r>
            <a:r>
              <a:rPr lang="ru-RU" dirty="0" err="1"/>
              <a:t>Австрії</a:t>
            </a:r>
            <a:r>
              <a:rPr lang="ru-RU" dirty="0"/>
              <a:t> 84 округи. </a:t>
            </a:r>
            <a:r>
              <a:rPr lang="ru-RU" dirty="0" err="1"/>
              <a:t>Кожний</a:t>
            </a:r>
            <a:r>
              <a:rPr lang="ru-RU" dirty="0"/>
              <a:t> округ </a:t>
            </a:r>
            <a:r>
              <a:rPr lang="ru-RU" dirty="0" err="1"/>
              <a:t>розділяється</a:t>
            </a:r>
            <a:r>
              <a:rPr lang="ru-RU" dirty="0"/>
              <a:t> на </a:t>
            </a:r>
            <a:r>
              <a:rPr lang="ru-RU" dirty="0" err="1"/>
              <a:t>громади</a:t>
            </a:r>
            <a:r>
              <a:rPr lang="ru-RU" dirty="0"/>
              <a:t> (аналог </a:t>
            </a:r>
            <a:r>
              <a:rPr lang="ru-RU" dirty="0" err="1"/>
              <a:t>сільрад</a:t>
            </a:r>
            <a:r>
              <a:rPr lang="ru-RU" dirty="0"/>
              <a:t> 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районих</a:t>
            </a:r>
            <a:r>
              <a:rPr lang="ru-RU" dirty="0"/>
              <a:t> рад у </a:t>
            </a:r>
            <a:r>
              <a:rPr lang="ru-RU" dirty="0" err="1"/>
              <a:t>містах</a:t>
            </a:r>
            <a:r>
              <a:rPr lang="ru-RU" dirty="0"/>
              <a:t>),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71403"/>
            <a:ext cx="5400600" cy="28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         </a:t>
            </a:r>
            <a:r>
              <a:rPr lang="uk-UA" sz="5400" dirty="0" smtClean="0">
                <a:solidFill>
                  <a:srgbClr val="FF0000"/>
                </a:solidFill>
              </a:rPr>
              <a:t>Прапор</a:t>
            </a: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5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</a:t>
            </a:r>
            <a:r>
              <a:rPr lang="uk-UA" sz="6000" dirty="0" smtClean="0">
                <a:solidFill>
                  <a:srgbClr val="FF0000"/>
                </a:solidFill>
              </a:rPr>
              <a:t>Герб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5008"/>
            <a:ext cx="4468023" cy="47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      </a:t>
            </a:r>
            <a:r>
              <a:rPr lang="uk-UA" sz="3600" dirty="0" smtClean="0">
                <a:solidFill>
                  <a:srgbClr val="FF0000"/>
                </a:solidFill>
              </a:rPr>
              <a:t>Топографічна карта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705354" cy="45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268760"/>
            <a:ext cx="4355976" cy="5328592"/>
          </a:xfrm>
        </p:spPr>
        <p:txBody>
          <a:bodyPr/>
          <a:lstStyle/>
          <a:p>
            <a:r>
              <a:rPr lang="ru-RU" sz="2000" dirty="0"/>
              <a:t>Зальцбург - друге за величиною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Австрії</a:t>
            </a:r>
            <a:r>
              <a:rPr lang="ru-RU" sz="2000" dirty="0"/>
              <a:t>, </a:t>
            </a:r>
            <a:r>
              <a:rPr lang="ru-RU" sz="2000" dirty="0" err="1"/>
              <a:t>більшості</a:t>
            </a:r>
            <a:r>
              <a:rPr lang="ru-RU" sz="2000" dirty="0"/>
              <a:t> людей </a:t>
            </a:r>
            <a:r>
              <a:rPr lang="ru-RU" sz="2000" dirty="0" err="1"/>
              <a:t>відомий</a:t>
            </a:r>
            <a:r>
              <a:rPr lang="ru-RU" sz="2000" dirty="0"/>
              <a:t> як </a:t>
            </a:r>
            <a:r>
              <a:rPr lang="ru-RU" sz="2000" dirty="0" err="1"/>
              <a:t>батьківщина</a:t>
            </a:r>
            <a:r>
              <a:rPr lang="ru-RU" sz="2000" dirty="0"/>
              <a:t> Моцарта.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придбало</a:t>
            </a:r>
            <a:r>
              <a:rPr lang="ru-RU" sz="2000" dirty="0"/>
              <a:t> </a:t>
            </a:r>
            <a:r>
              <a:rPr lang="ru-RU" sz="2000" dirty="0" err="1"/>
              <a:t>популярність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задовго</a:t>
            </a:r>
            <a:r>
              <a:rPr lang="ru-RU" sz="2000" dirty="0"/>
              <a:t> до </a:t>
            </a:r>
            <a:r>
              <a:rPr lang="ru-RU" sz="2000" dirty="0" err="1"/>
              <a:t>народження</a:t>
            </a:r>
            <a:r>
              <a:rPr lang="ru-RU" sz="2000" dirty="0"/>
              <a:t> великого композитора. Зальцбург,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перекладається</a:t>
            </a:r>
            <a:r>
              <a:rPr lang="ru-RU" sz="2000" dirty="0"/>
              <a:t> з </a:t>
            </a:r>
            <a:r>
              <a:rPr lang="ru-RU" sz="2000" dirty="0" err="1"/>
              <a:t>німецького</a:t>
            </a:r>
            <a:r>
              <a:rPr lang="ru-RU" sz="2000" dirty="0"/>
              <a:t> як «</a:t>
            </a:r>
            <a:r>
              <a:rPr lang="ru-RU" sz="2000" dirty="0" err="1"/>
              <a:t>сіль</a:t>
            </a:r>
            <a:r>
              <a:rPr lang="ru-RU" sz="2000" dirty="0"/>
              <a:t>-град», </a:t>
            </a:r>
            <a:r>
              <a:rPr lang="ru-RU" sz="2000" dirty="0" err="1"/>
              <a:t>виник</a:t>
            </a:r>
            <a:r>
              <a:rPr lang="ru-RU" sz="2000" dirty="0"/>
              <a:t> недалеко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родовища</a:t>
            </a:r>
            <a:r>
              <a:rPr lang="ru-RU" sz="2000" dirty="0"/>
              <a:t> </a:t>
            </a:r>
            <a:r>
              <a:rPr lang="ru-RU" sz="2000" dirty="0" err="1"/>
              <a:t>кам'яної</a:t>
            </a:r>
            <a:r>
              <a:rPr lang="ru-RU" sz="2000" dirty="0"/>
              <a:t> </a:t>
            </a:r>
            <a:r>
              <a:rPr lang="ru-RU" sz="2000" dirty="0" err="1"/>
              <a:t>солі</a:t>
            </a:r>
            <a:r>
              <a:rPr lang="ru-RU" sz="2000" dirty="0"/>
              <a:t>. </a:t>
            </a:r>
            <a:r>
              <a:rPr lang="ru-RU" sz="2000" dirty="0" err="1"/>
              <a:t>Добувати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почали в </a:t>
            </a:r>
            <a:r>
              <a:rPr lang="ru-RU" sz="2000" dirty="0" err="1"/>
              <a:t>глибокій</a:t>
            </a:r>
            <a:r>
              <a:rPr lang="ru-RU" sz="2000" dirty="0"/>
              <a:t> </a:t>
            </a:r>
            <a:r>
              <a:rPr lang="ru-RU" sz="2000" dirty="0" err="1"/>
              <a:t>старовині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                 Визначні місця Австрії</a:t>
            </a:r>
          </a:p>
          <a:p>
            <a:pPr marL="45720" indent="0">
              <a:buNone/>
            </a:pPr>
            <a:r>
              <a:rPr lang="uk-UA" dirty="0" smtClean="0"/>
              <a:t>.</a:t>
            </a:r>
            <a:endParaRPr lang="uk-UA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2" y="1052736"/>
            <a:ext cx="5144726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08104" y="836712"/>
            <a:ext cx="3635896" cy="602128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Відня</a:t>
            </a:r>
            <a:r>
              <a:rPr lang="ru-RU" dirty="0"/>
              <a:t> - </a:t>
            </a:r>
            <a:r>
              <a:rPr lang="ru-RU" dirty="0" err="1"/>
              <a:t>багаточисельні</a:t>
            </a:r>
            <a:r>
              <a:rPr lang="ru-RU" dirty="0"/>
              <a:t> </a:t>
            </a:r>
            <a:r>
              <a:rPr lang="ru-RU" dirty="0" err="1"/>
              <a:t>пам'ятники</a:t>
            </a:r>
            <a:r>
              <a:rPr lang="ru-RU" dirty="0"/>
              <a:t> композиторам, </a:t>
            </a:r>
            <a:r>
              <a:rPr lang="ru-RU" dirty="0" err="1"/>
              <a:t>що</a:t>
            </a:r>
            <a:r>
              <a:rPr lang="ru-RU" dirty="0"/>
              <a:t> жили тут в </a:t>
            </a:r>
            <a:r>
              <a:rPr lang="ru-RU" dirty="0" err="1"/>
              <a:t>різний</a:t>
            </a:r>
            <a:r>
              <a:rPr lang="ru-RU" dirty="0"/>
              <a:t> час: Глюку, Моцарту, Бетховену, Шуберту, Брамсу, Штраусу, Кальману, </a:t>
            </a:r>
            <a:r>
              <a:rPr lang="ru-RU" dirty="0" err="1"/>
              <a:t>Брукнеру</a:t>
            </a:r>
            <a:r>
              <a:rPr lang="ru-RU" dirty="0"/>
              <a:t>, Малеру.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5312562" cy="53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24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440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      Австрія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Зальцбург - друге за величиною місто Австрії, більшості людей відомий як батьківщина Моцарта. Проте місто придбало популярність ще задовго до народження великого композитора. Зальцбург, назва якого перекладається з німецького як «сіль-град», виник недалеко від родовища кам'яної солі. Добувати її почали в глибокій старовині</vt:lpstr>
      <vt:lpstr>Презентация PowerPoint</vt:lpstr>
      <vt:lpstr>Презентация PowerPoint</vt:lpstr>
      <vt:lpstr>Презентация PowerPoint</vt:lpstr>
      <vt:lpstr> Гора Шафберг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гора Цугшпитце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Австрія</dc:title>
  <cp:lastModifiedBy>admin</cp:lastModifiedBy>
  <cp:revision>10</cp:revision>
  <dcterms:modified xsi:type="dcterms:W3CDTF">2014-01-19T18:50:50Z</dcterms:modified>
</cp:coreProperties>
</file>