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7" r:id="rId4"/>
    <p:sldId id="262" r:id="rId5"/>
    <p:sldId id="263" r:id="rId6"/>
    <p:sldId id="264" r:id="rId7"/>
    <p:sldId id="268" r:id="rId8"/>
    <p:sldId id="266" r:id="rId9"/>
    <p:sldId id="272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70" d="100"/>
          <a:sy n="70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8813-1072-4212-A9AF-892E2CFDAB0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DAF0-1B1E-4924-8369-CEDAD7813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57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45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1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0DC685-3520-4B64-BAFF-B6613CA9CA2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621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C685-3520-4B64-BAFF-B6613CA9CA24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35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0DC685-3520-4B64-BAFF-B6613CA9CA24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656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C685-3520-4B64-BAFF-B6613CA9CA24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221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C685-3520-4B64-BAFF-B6613CA9CA24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53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C685-3520-4B64-BAFF-B6613CA9CA24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1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C685-3520-4B64-BAFF-B6613CA9CA24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61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C685-3520-4B64-BAFF-B6613CA9CA24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19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309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0DC685-3520-4B64-BAFF-B6613CA9CA2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02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C685-3520-4B64-BAFF-B6613CA9CA24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143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C685-3520-4B64-BAFF-B6613CA9CA24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78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2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20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92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76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95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04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2E112DF-8899-4D69-97E3-B45FCF4CA9E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28174A39-D7B5-460C-ACFB-22562FECF9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94EB3F-3660-4EEC-A89A-4483C408270B}" type="datetimeFigureOut">
              <a:rPr lang="ru-RU" smtClean="0">
                <a:solidFill>
                  <a:srgbClr val="000000"/>
                </a:solidFill>
              </a:rPr>
              <a:pPr/>
              <a:t>11.04.2013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80DC685-3520-4B64-BAFF-B6613CA9CA24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75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036496" cy="2448272"/>
          </a:xfrm>
        </p:spPr>
        <p:txBody>
          <a:bodyPr/>
          <a:lstStyle/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Adobe Song Std L" pitchFamily="18" charset="-128"/>
              </a:rPr>
              <a:t>Гідростатичний</a:t>
            </a:r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Adobe Song Std L" pitchFamily="18" charset="-128"/>
              </a:rPr>
              <a:t> </a:t>
            </a:r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Adobe Song Std L" pitchFamily="18" charset="-128"/>
              </a:rPr>
              <a:t>парадокс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ea typeface="Adobe Song Std L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6477000" cy="1981200"/>
          </a:xfrm>
        </p:spPr>
        <p:txBody>
          <a:bodyPr/>
          <a:lstStyle/>
          <a:p>
            <a:r>
              <a:rPr lang="uk-UA" sz="3200" dirty="0" smtClean="0"/>
              <a:t>Автор: Загородня Катерина, учениця 8 класу </a:t>
            </a:r>
          </a:p>
          <a:p>
            <a:r>
              <a:rPr lang="uk-UA" sz="3200" dirty="0" err="1" smtClean="0"/>
              <a:t>Новогуйвинської</a:t>
            </a:r>
            <a:r>
              <a:rPr lang="uk-UA" sz="3200" dirty="0" smtClean="0"/>
              <a:t> гімназії Житомирського району Житомирської області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5230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9144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uk-UA" sz="11500" b="1" u="sng" dirty="0" smtClean="0">
                <a:solidFill>
                  <a:srgbClr val="7030A0"/>
                </a:solidFill>
                <a:latin typeface="Comic Sans MS" pitchFamily="66" charset="0"/>
              </a:rPr>
              <a:t>Висновок:</a:t>
            </a:r>
            <a:endParaRPr lang="ru-RU" sz="115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6120680" cy="3742928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/>
              <a:t>Я переконалася, що хоч вага була різною, так як висота стовпчика рідини в кожній посудині однакова,  то і тиски на дно посудини будуть однакові. </a:t>
            </a:r>
            <a:endParaRPr lang="ru-RU" sz="2800" dirty="0"/>
          </a:p>
        </p:txBody>
      </p:sp>
      <p:pic>
        <p:nvPicPr>
          <p:cNvPr id="6146" name="Picture 2" descr="C:\Users\Администратор\Desktop\Гідростатичний парадокс\IMG_67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40" t="-360" r="-2436" b="360"/>
          <a:stretch/>
        </p:blipFill>
        <p:spPr bwMode="auto">
          <a:xfrm>
            <a:off x="6556354" y="2924944"/>
            <a:ext cx="2382980" cy="379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049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0000"/>
              </a:gs>
              <a:gs pos="28000">
                <a:srgbClr val="000040"/>
              </a:gs>
              <a:gs pos="50000">
                <a:srgbClr val="400040"/>
              </a:gs>
              <a:gs pos="22000">
                <a:srgbClr val="ED6D04"/>
              </a:gs>
              <a:gs pos="90000">
                <a:srgbClr val="C42ABD"/>
              </a:gs>
              <a:gs pos="77000">
                <a:srgbClr val="DC5A0E"/>
              </a:gs>
              <a:gs pos="66000">
                <a:srgbClr val="C6401C"/>
              </a:gs>
              <a:gs pos="59000">
                <a:srgbClr val="002060"/>
              </a:gs>
              <a:gs pos="38000">
                <a:srgbClr val="00B050"/>
              </a:gs>
              <a:gs pos="11000">
                <a:srgbClr val="FFBF00"/>
              </a:gs>
            </a:gsLst>
            <a:lin ang="3000000" scaled="0"/>
          </a:gradFill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          увагу!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55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14400"/>
          </a:xfrm>
        </p:spPr>
        <p:txBody>
          <a:bodyPr/>
          <a:lstStyle/>
          <a:p>
            <a:r>
              <a:rPr lang="uk-UA" sz="5400" b="1" i="1" dirty="0" smtClean="0">
                <a:latin typeface="Constantia" pitchFamily="18" charset="0"/>
              </a:rPr>
              <a:t>Гідростатичний парадокс</a:t>
            </a:r>
            <a:endParaRPr lang="ru-RU" sz="5400" b="1" i="1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40080" cy="4536504"/>
          </a:xfrm>
        </p:spPr>
        <p:txBody>
          <a:bodyPr/>
          <a:lstStyle/>
          <a:p>
            <a:pPr marL="0" indent="0" algn="l">
              <a:spcAft>
                <a:spcPts val="1000"/>
              </a:spcAft>
              <a:buNone/>
            </a:pPr>
            <a:r>
              <a:rPr lang="uk-UA" sz="2400" dirty="0" smtClean="0">
                <a:latin typeface="Cambria" pitchFamily="18" charset="0"/>
                <a:ea typeface="Calibri"/>
                <a:cs typeface="Times New Roman"/>
              </a:rPr>
              <a:t>  Гідростатичний парадокс (</a:t>
            </a:r>
            <a:r>
              <a:rPr lang="uk-UA" sz="2400" dirty="0" err="1" smtClean="0">
                <a:latin typeface="Cambria" pitchFamily="18" charset="0"/>
                <a:ea typeface="Calibri"/>
                <a:cs typeface="Times New Roman"/>
              </a:rPr>
              <a:t>парадокс</a:t>
            </a:r>
            <a:r>
              <a:rPr lang="uk-UA" sz="2400" dirty="0" smtClean="0">
                <a:latin typeface="Cambria" pitchFamily="18" charset="0"/>
                <a:ea typeface="Calibri"/>
                <a:cs typeface="Times New Roman"/>
              </a:rPr>
              <a:t> Паскаля) - явище непропорційності тиску на дно посудини вазі налитої в неї рідини.</a:t>
            </a:r>
          </a:p>
          <a:p>
            <a:pPr marL="0" indent="0" algn="l">
              <a:spcAft>
                <a:spcPts val="1000"/>
              </a:spcAft>
              <a:buNone/>
            </a:pPr>
            <a:r>
              <a:rPr lang="uk-UA" sz="2400" dirty="0" smtClean="0">
                <a:latin typeface="Cambria" pitchFamily="18" charset="0"/>
                <a:ea typeface="Calibri"/>
                <a:cs typeface="Times New Roman"/>
              </a:rPr>
              <a:t>  Парадоксальність явища полягає у тому, що вага налитої у посудину рідини може відрізнятися від сили її тиску на дно цієї посудини. Першим на цей факт, що на той час видався парадоксальним, вказав фламандський математик </a:t>
            </a:r>
            <a:r>
              <a:rPr lang="uk-UA" sz="2400" dirty="0" err="1" smtClean="0">
                <a:latin typeface="Cambria" pitchFamily="18" charset="0"/>
                <a:ea typeface="Calibri"/>
                <a:cs typeface="Times New Roman"/>
              </a:rPr>
              <a:t>Сімон</a:t>
            </a:r>
            <a:r>
              <a:rPr lang="uk-UA" sz="2400" dirty="0" smtClean="0"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uk-UA" sz="2400" dirty="0" err="1" smtClean="0">
                <a:latin typeface="Cambria" pitchFamily="18" charset="0"/>
                <a:ea typeface="Calibri"/>
                <a:cs typeface="Times New Roman"/>
              </a:rPr>
              <a:t>Стевін</a:t>
            </a:r>
            <a:r>
              <a:rPr lang="uk-UA" sz="2400" dirty="0" smtClean="0">
                <a:latin typeface="Cambria" pitchFamily="18" charset="0"/>
                <a:ea typeface="Calibri"/>
                <a:cs typeface="Times New Roman"/>
              </a:rPr>
              <a:t> (1548—1620).</a:t>
            </a:r>
          </a:p>
          <a:p>
            <a:pPr marL="0" indent="0" algn="l">
              <a:spcAft>
                <a:spcPts val="1000"/>
              </a:spcAft>
              <a:buNone/>
            </a:pPr>
            <a:r>
              <a:rPr lang="uk-UA" sz="2400" dirty="0" smtClean="0">
                <a:latin typeface="Cambria" pitchFamily="18" charset="0"/>
                <a:ea typeface="Calibri"/>
                <a:cs typeface="Times New Roman"/>
              </a:rPr>
              <a:t>  Друга назва цього парадоксу - "парадокс Паскаля" дана завдяки Паскалю, котрий спопуляризував це явище своїми дослідами. Він продемонстрував цей парадокс у 1648 р. </a:t>
            </a:r>
          </a:p>
          <a:p>
            <a:pPr marL="0" indent="0" algn="l">
              <a:spcAft>
                <a:spcPts val="1000"/>
              </a:spcAft>
              <a:buNone/>
            </a:pPr>
            <a:endParaRPr lang="ru-RU" dirty="0">
              <a:latin typeface="Cambr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237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14400"/>
          </a:xfrm>
        </p:spPr>
        <p:txBody>
          <a:bodyPr/>
          <a:lstStyle/>
          <a:p>
            <a:r>
              <a:rPr lang="uk-UA" sz="5400" b="1" i="1" dirty="0" smtClean="0">
                <a:solidFill>
                  <a:srgbClr val="002060"/>
                </a:solidFill>
                <a:latin typeface="Cambria" pitchFamily="18" charset="0"/>
              </a:rPr>
              <a:t>Гідростатичний парадокс</a:t>
            </a:r>
            <a:r>
              <a:rPr lang="en-US" sz="5400" b="1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5400" b="1" i="1" dirty="0" smtClean="0">
                <a:solidFill>
                  <a:srgbClr val="002060"/>
                </a:solidFill>
                <a:latin typeface="Cambria" pitchFamily="18" charset="0"/>
              </a:rPr>
              <a:t> Паскаля</a:t>
            </a:r>
            <a:endParaRPr lang="ru-RU" sz="54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40080" cy="4030960"/>
          </a:xfrm>
        </p:spPr>
        <p:txBody>
          <a:bodyPr/>
          <a:lstStyle/>
          <a:p>
            <a:pPr marL="0" indent="0">
              <a:buNone/>
            </a:pPr>
            <a:r>
              <a:rPr lang="uk-UA" sz="3600" b="1" i="1" dirty="0" smtClean="0">
                <a:solidFill>
                  <a:srgbClr val="FF0000"/>
                </a:solidFill>
                <a:latin typeface="Cambria" pitchFamily="18" charset="0"/>
              </a:rPr>
              <a:t>А в чому ж парадоксальність?</a:t>
            </a:r>
          </a:p>
          <a:p>
            <a:pPr marL="0" indent="0">
              <a:buNone/>
            </a:pPr>
            <a:r>
              <a:rPr lang="uk-UA" sz="2800" b="1" dirty="0" smtClean="0">
                <a:latin typeface="Cambria" pitchFamily="18" charset="0"/>
              </a:rPr>
              <a:t>Парадоксальність: </a:t>
            </a:r>
            <a:r>
              <a:rPr lang="ru-RU" sz="2800" dirty="0" err="1" smtClean="0">
                <a:latin typeface="Cambria" pitchFamily="18" charset="0"/>
              </a:rPr>
              <a:t>непропорційність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тиску</a:t>
            </a:r>
            <a:r>
              <a:rPr lang="ru-RU" sz="2800" dirty="0">
                <a:latin typeface="Cambria" pitchFamily="18" charset="0"/>
              </a:rPr>
              <a:t> на дно </a:t>
            </a:r>
            <a:r>
              <a:rPr lang="ru-RU" sz="2800" dirty="0" err="1">
                <a:latin typeface="Cambria" pitchFamily="18" charset="0"/>
              </a:rPr>
              <a:t>посудини</a:t>
            </a:r>
            <a:r>
              <a:rPr lang="ru-RU" sz="2800" dirty="0">
                <a:latin typeface="Cambria" pitchFamily="18" charset="0"/>
              </a:rPr>
              <a:t> до ваги </a:t>
            </a:r>
            <a:r>
              <a:rPr lang="ru-RU" sz="2800" dirty="0" err="1">
                <a:latin typeface="Cambria" pitchFamily="18" charset="0"/>
              </a:rPr>
              <a:t>налитої</a:t>
            </a:r>
            <a:r>
              <a:rPr lang="ru-RU" sz="2800" dirty="0">
                <a:latin typeface="Cambria" pitchFamily="18" charset="0"/>
              </a:rPr>
              <a:t> в </a:t>
            </a:r>
            <a:r>
              <a:rPr lang="ru-RU" sz="2800" dirty="0" err="1">
                <a:latin typeface="Cambria" pitchFamily="18" charset="0"/>
              </a:rPr>
              <a:t>неї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рідини</a:t>
            </a:r>
            <a:r>
              <a:rPr lang="ru-RU" sz="2800" dirty="0">
                <a:latin typeface="Cambria" pitchFamily="18" charset="0"/>
              </a:rPr>
              <a:t>. Сам же Паскаль </a:t>
            </a:r>
            <a:r>
              <a:rPr lang="ru-RU" sz="2800" dirty="0" err="1">
                <a:latin typeface="Cambria" pitchFamily="18" charset="0"/>
              </a:rPr>
              <a:t>провів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такий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експеримент</a:t>
            </a:r>
            <a:r>
              <a:rPr lang="ru-RU" sz="2800" dirty="0">
                <a:latin typeface="Cambria" pitchFamily="18" charset="0"/>
              </a:rPr>
              <a:t>: </a:t>
            </a:r>
            <a:r>
              <a:rPr lang="ru-RU" sz="2800" dirty="0" err="1" smtClean="0">
                <a:latin typeface="Cambria" pitchFamily="18" charset="0"/>
              </a:rPr>
              <a:t>він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>
                <a:latin typeface="Cambria" pitchFamily="18" charset="0"/>
              </a:rPr>
              <a:t>поставив </a:t>
            </a:r>
            <a:r>
              <a:rPr lang="ru-RU" sz="2800" dirty="0" err="1">
                <a:latin typeface="Cambria" pitchFamily="18" charset="0"/>
              </a:rPr>
              <a:t>дерев`яну</a:t>
            </a:r>
            <a:r>
              <a:rPr lang="ru-RU" sz="2800" dirty="0">
                <a:latin typeface="Cambria" pitchFamily="18" charset="0"/>
              </a:rPr>
              <a:t> бочку </a:t>
            </a:r>
            <a:r>
              <a:rPr lang="ru-RU" sz="2800" dirty="0" err="1">
                <a:latin typeface="Cambria" pitchFamily="18" charset="0"/>
              </a:rPr>
              <a:t>наповнену</a:t>
            </a:r>
            <a:r>
              <a:rPr lang="ru-RU" sz="2800" dirty="0">
                <a:latin typeface="Cambria" pitchFamily="18" charset="0"/>
              </a:rPr>
              <a:t> водою, сам </a:t>
            </a:r>
            <a:r>
              <a:rPr lang="ru-RU" sz="2800" dirty="0" err="1">
                <a:latin typeface="Cambria" pitchFamily="18" charset="0"/>
              </a:rPr>
              <a:t>пішов</a:t>
            </a:r>
            <a:r>
              <a:rPr lang="ru-RU" sz="2800" dirty="0">
                <a:latin typeface="Cambria" pitchFamily="18" charset="0"/>
              </a:rPr>
              <a:t> на </a:t>
            </a:r>
            <a:r>
              <a:rPr lang="ru-RU" sz="2800" dirty="0" err="1">
                <a:latin typeface="Cambria" pitchFamily="18" charset="0"/>
              </a:rPr>
              <a:t>другий</a:t>
            </a:r>
            <a:r>
              <a:rPr lang="ru-RU" sz="2800" dirty="0">
                <a:latin typeface="Cambria" pitchFamily="18" charset="0"/>
              </a:rPr>
              <a:t> поверх </a:t>
            </a:r>
            <a:r>
              <a:rPr lang="ru-RU" sz="2800" dirty="0" err="1">
                <a:latin typeface="Cambria" pitchFamily="18" charset="0"/>
              </a:rPr>
              <a:t>якоїсь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будівлі</a:t>
            </a:r>
            <a:r>
              <a:rPr lang="ru-RU" sz="2800" dirty="0">
                <a:latin typeface="Cambria" pitchFamily="18" charset="0"/>
              </a:rPr>
              <a:t> і через трубку з </a:t>
            </a:r>
            <a:r>
              <a:rPr lang="ru-RU" sz="2800" dirty="0" err="1">
                <a:latin typeface="Cambria" pitchFamily="18" charset="0"/>
              </a:rPr>
              <a:t>малим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діаметром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перерізу</a:t>
            </a:r>
            <a:r>
              <a:rPr lang="ru-RU" sz="2800" dirty="0">
                <a:latin typeface="Cambria" pitchFamily="18" charset="0"/>
              </a:rPr>
              <a:t> перелив </a:t>
            </a:r>
            <a:r>
              <a:rPr lang="ru-RU" sz="2800" dirty="0" err="1">
                <a:latin typeface="Cambria" pitchFamily="18" charset="0"/>
              </a:rPr>
              <a:t>келих</a:t>
            </a:r>
            <a:r>
              <a:rPr lang="ru-RU" sz="2800" dirty="0">
                <a:latin typeface="Cambria" pitchFamily="18" charset="0"/>
              </a:rPr>
              <a:t> води. Через </a:t>
            </a:r>
            <a:r>
              <a:rPr lang="ru-RU" sz="2800" dirty="0" err="1">
                <a:latin typeface="Cambria" pitchFamily="18" charset="0"/>
              </a:rPr>
              <a:t>малий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діаметр</a:t>
            </a:r>
            <a:r>
              <a:rPr lang="ru-RU" sz="2800" dirty="0">
                <a:latin typeface="Cambria" pitchFamily="18" charset="0"/>
              </a:rPr>
              <a:t> вода </a:t>
            </a:r>
            <a:r>
              <a:rPr lang="ru-RU" sz="2800" dirty="0" err="1">
                <a:latin typeface="Cambria" pitchFamily="18" charset="0"/>
              </a:rPr>
              <a:t>розтяглась</a:t>
            </a:r>
            <a:r>
              <a:rPr lang="ru-RU" sz="2800" dirty="0">
                <a:latin typeface="Cambria" pitchFamily="18" charset="0"/>
              </a:rPr>
              <a:t> на всю трубку. </a:t>
            </a:r>
            <a:r>
              <a:rPr lang="ru-RU" sz="2800" dirty="0" err="1">
                <a:latin typeface="Cambria" pitchFamily="18" charset="0"/>
              </a:rPr>
              <a:t>Після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цього</a:t>
            </a:r>
            <a:r>
              <a:rPr lang="ru-RU" sz="2800" dirty="0">
                <a:latin typeface="Cambria" pitchFamily="18" charset="0"/>
              </a:rPr>
              <a:t> бочка не </a:t>
            </a:r>
            <a:r>
              <a:rPr lang="ru-RU" sz="2800" dirty="0" err="1">
                <a:latin typeface="Cambria" pitchFamily="18" charset="0"/>
              </a:rPr>
              <a:t>витримала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тиску</a:t>
            </a:r>
            <a:r>
              <a:rPr lang="ru-RU" sz="2800" dirty="0">
                <a:latin typeface="Cambria" pitchFamily="18" charset="0"/>
              </a:rPr>
              <a:t> і </a:t>
            </a:r>
            <a:r>
              <a:rPr lang="ru-RU" sz="2800" dirty="0" err="1">
                <a:latin typeface="Cambria" pitchFamily="18" charset="0"/>
              </a:rPr>
              <a:t>кріплення</a:t>
            </a:r>
            <a:r>
              <a:rPr lang="ru-RU" sz="2800" dirty="0">
                <a:latin typeface="Cambria" pitchFamily="18" charset="0"/>
              </a:rPr>
              <a:t> не </a:t>
            </a:r>
            <a:r>
              <a:rPr lang="ru-RU" sz="2800" dirty="0" err="1" smtClean="0">
                <a:latin typeface="Cambria" pitchFamily="18" charset="0"/>
              </a:rPr>
              <a:t>витримали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1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77072"/>
            <a:ext cx="9144000" cy="1296144"/>
          </a:xfrm>
        </p:spPr>
        <p:txBody>
          <a:bodyPr/>
          <a:lstStyle/>
          <a:p>
            <a:r>
              <a:rPr lang="uk-UA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Я також вирішила провести даний дослід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40080" cy="4030960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 smtClean="0"/>
              <a:t>Тож давайте спочатку згадаємо закон </a:t>
            </a:r>
            <a:r>
              <a:rPr lang="uk-UA" sz="3200" dirty="0" err="1" smtClean="0"/>
              <a:t>Блеза</a:t>
            </a:r>
            <a:r>
              <a:rPr lang="uk-UA" sz="3200" dirty="0" smtClean="0"/>
              <a:t> Паскаля:</a:t>
            </a:r>
            <a:r>
              <a:rPr lang="ru-RU" sz="3200" dirty="0" smtClean="0"/>
              <a:t> </a:t>
            </a:r>
            <a:r>
              <a:rPr lang="ru-RU" sz="3200" dirty="0" err="1"/>
              <a:t>тиск</a:t>
            </a:r>
            <a:r>
              <a:rPr lang="ru-RU" sz="3200" dirty="0"/>
              <a:t> на </a:t>
            </a:r>
            <a:r>
              <a:rPr lang="ru-RU" sz="3200" dirty="0" err="1"/>
              <a:t>рідину</a:t>
            </a:r>
            <a:r>
              <a:rPr lang="ru-RU" sz="3200" dirty="0"/>
              <a:t> в </a:t>
            </a:r>
            <a:r>
              <a:rPr lang="ru-RU" sz="3200" dirty="0" err="1"/>
              <a:t>стані</a:t>
            </a:r>
            <a:r>
              <a:rPr lang="ru-RU" sz="3200" dirty="0"/>
              <a:t> </a:t>
            </a:r>
            <a:r>
              <a:rPr lang="ru-RU" sz="3200" dirty="0" err="1"/>
              <a:t>теплової</a:t>
            </a:r>
            <a:r>
              <a:rPr lang="ru-RU" sz="3200" dirty="0"/>
              <a:t> </a:t>
            </a:r>
            <a:r>
              <a:rPr lang="ru-RU" sz="3200" dirty="0" err="1"/>
              <a:t>рівноваги</a:t>
            </a:r>
            <a:r>
              <a:rPr lang="ru-RU" sz="3200" dirty="0"/>
              <a:t> </a:t>
            </a:r>
            <a:r>
              <a:rPr lang="ru-RU" sz="3200" dirty="0" err="1"/>
              <a:t>передається</a:t>
            </a:r>
            <a:r>
              <a:rPr lang="ru-RU" sz="3200" dirty="0"/>
              <a:t> в </a:t>
            </a:r>
            <a:r>
              <a:rPr lang="ru-RU" sz="3200" dirty="0" err="1"/>
              <a:t>усіх</a:t>
            </a:r>
            <a:r>
              <a:rPr lang="ru-RU" sz="3200" dirty="0"/>
              <a:t> </a:t>
            </a:r>
            <a:r>
              <a:rPr lang="ru-RU" sz="3200" dirty="0" err="1"/>
              <a:t>напрямах</a:t>
            </a:r>
            <a:r>
              <a:rPr lang="ru-RU" sz="3200" dirty="0"/>
              <a:t> </a:t>
            </a:r>
            <a:r>
              <a:rPr lang="ru-RU" sz="3200" dirty="0" err="1"/>
              <a:t>однаково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На </a:t>
            </a:r>
            <a:r>
              <a:rPr lang="ru-RU" sz="3200" dirty="0" err="1"/>
              <a:t>основі</a:t>
            </a:r>
            <a:r>
              <a:rPr lang="ru-RU" sz="3200" dirty="0"/>
              <a:t> </a:t>
            </a:r>
            <a:r>
              <a:rPr lang="ru-RU" sz="3200" dirty="0" err="1"/>
              <a:t>гідростатичного</a:t>
            </a:r>
            <a:r>
              <a:rPr lang="ru-RU" sz="3200" dirty="0"/>
              <a:t> закону Паскаля </a:t>
            </a:r>
            <a:r>
              <a:rPr lang="ru-RU" sz="3200" dirty="0" err="1"/>
              <a:t>працюють</a:t>
            </a:r>
            <a:r>
              <a:rPr lang="ru-RU" sz="3200" dirty="0"/>
              <a:t> </a:t>
            </a:r>
            <a:r>
              <a:rPr lang="ru-RU" sz="3200" dirty="0" err="1"/>
              <a:t>різні</a:t>
            </a:r>
            <a:r>
              <a:rPr lang="ru-RU" sz="3200" dirty="0"/>
              <a:t> </a:t>
            </a:r>
            <a:r>
              <a:rPr lang="ru-RU" sz="3200" dirty="0" err="1"/>
              <a:t>гідравлічні</a:t>
            </a:r>
            <a:r>
              <a:rPr lang="ru-RU" sz="3200" dirty="0"/>
              <a:t> </a:t>
            </a:r>
            <a:r>
              <a:rPr lang="ru-RU" sz="3200" dirty="0" err="1"/>
              <a:t>пристрої</a:t>
            </a:r>
            <a:r>
              <a:rPr lang="ru-RU" sz="3200" dirty="0"/>
              <a:t>: </a:t>
            </a:r>
            <a:r>
              <a:rPr lang="ru-RU" sz="3200" dirty="0" err="1"/>
              <a:t>гальмівні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, </a:t>
            </a:r>
            <a:r>
              <a:rPr lang="ru-RU" sz="3200" dirty="0" err="1"/>
              <a:t>преси</a:t>
            </a:r>
            <a:r>
              <a:rPr lang="ru-RU" sz="3200" dirty="0"/>
              <a:t> </a:t>
            </a:r>
            <a:r>
              <a:rPr lang="ru-RU" sz="3200" dirty="0" err="1"/>
              <a:t>тощо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4398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96952"/>
            <a:ext cx="4427984" cy="3352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uk-UA" sz="2400" dirty="0" smtClean="0"/>
              <a:t>2 листки паперу А4; </a:t>
            </a:r>
          </a:p>
          <a:p>
            <a:pPr>
              <a:buBlip>
                <a:blip r:embed="rId2"/>
              </a:buBlip>
            </a:pPr>
            <a:r>
              <a:rPr lang="uk-UA" sz="2400" dirty="0" smtClean="0"/>
              <a:t>Дощечка ;</a:t>
            </a:r>
          </a:p>
          <a:p>
            <a:pPr>
              <a:buBlip>
                <a:blip r:embed="rId2"/>
              </a:buBlip>
            </a:pPr>
            <a:r>
              <a:rPr lang="uk-UA" sz="2400" dirty="0" smtClean="0"/>
              <a:t>Використана система для </a:t>
            </a:r>
            <a:r>
              <a:rPr lang="uk-UA" sz="2400" dirty="0" err="1" smtClean="0"/>
              <a:t>внутрівенних</a:t>
            </a:r>
            <a:r>
              <a:rPr lang="uk-UA" sz="2400" dirty="0" smtClean="0"/>
              <a:t> вливань (х2);</a:t>
            </a:r>
          </a:p>
          <a:p>
            <a:pPr>
              <a:buBlip>
                <a:blip r:embed="rId2"/>
              </a:buBlip>
            </a:pPr>
            <a:r>
              <a:rPr lang="uk-UA" sz="2400" dirty="0"/>
              <a:t>Ш</a:t>
            </a:r>
            <a:r>
              <a:rPr lang="uk-UA" sz="2400" dirty="0" smtClean="0"/>
              <a:t>приц (не обов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язково</a:t>
            </a:r>
            <a:r>
              <a:rPr lang="uk-UA" sz="2400" dirty="0" smtClean="0"/>
              <a:t>);</a:t>
            </a:r>
          </a:p>
          <a:p>
            <a:pPr>
              <a:buBlip>
                <a:blip r:embed="rId2"/>
              </a:buBlip>
            </a:pPr>
            <a:r>
              <a:rPr lang="uk-UA" sz="2400" dirty="0" smtClean="0"/>
              <a:t>Маркер;</a:t>
            </a:r>
            <a:r>
              <a:rPr lang="uk-UA" sz="2400" dirty="0"/>
              <a:t> л</a:t>
            </a:r>
            <a:r>
              <a:rPr lang="uk-UA" sz="2400" dirty="0" smtClean="0"/>
              <a:t>інійка;</a:t>
            </a:r>
          </a:p>
          <a:p>
            <a:pPr>
              <a:buBlip>
                <a:blip r:embed="rId2"/>
              </a:buBlip>
            </a:pPr>
            <a:r>
              <a:rPr lang="uk-UA" sz="2400" dirty="0" err="1" smtClean="0"/>
              <a:t>Скотч</a:t>
            </a:r>
            <a:r>
              <a:rPr lang="uk-UA" sz="2400" dirty="0"/>
              <a:t>;</a:t>
            </a:r>
            <a:endParaRPr lang="uk-UA" sz="2400" dirty="0" smtClean="0"/>
          </a:p>
          <a:p>
            <a:pPr>
              <a:buBlip>
                <a:blip r:embed="rId2"/>
              </a:buBlip>
            </a:pPr>
            <a:r>
              <a:rPr lang="uk-UA" sz="2400" dirty="0" smtClean="0"/>
              <a:t>Зеленка, розмішана водою;</a:t>
            </a:r>
          </a:p>
          <a:p>
            <a:pPr>
              <a:buBlip>
                <a:blip r:embed="rId2"/>
              </a:buBlip>
            </a:pPr>
            <a:r>
              <a:rPr lang="uk-UA" sz="2400" dirty="0" smtClean="0"/>
              <a:t>6 посудин різної форми</a:t>
            </a:r>
          </a:p>
          <a:p>
            <a:pPr>
              <a:buBlip>
                <a:blip r:embed="rId2"/>
              </a:buBlip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5555"/>
            <a:ext cx="9163882" cy="307010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numCol="1" rtlCol="0" anchor="b" anchorCtr="0">
            <a:prstTxWarp prst="textDoubleWave1">
              <a:avLst/>
            </a:prstTxWarp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0" b="1" i="1" u="none" strike="noStrike" kern="1200" cap="none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itchFamily="18" charset="0"/>
                <a:ea typeface="+mn-ea"/>
                <a:cs typeface="Courier New" pitchFamily="49" charset="0"/>
              </a:rPr>
              <a:t>Прилади і матеріали:</a:t>
            </a:r>
            <a:endParaRPr kumimoji="0" lang="ru-RU" sz="10000" b="1" i="1" u="none" strike="noStrike" kern="1200" cap="none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itchFamily="18" charset="0"/>
              <a:ea typeface="+mn-ea"/>
              <a:cs typeface="Courier New" pitchFamily="49" charset="0"/>
            </a:endParaRPr>
          </a:p>
        </p:txBody>
      </p:sp>
      <p:pic>
        <p:nvPicPr>
          <p:cNvPr id="1026" name="Picture 2" descr="F:\Гідростатичний парадокс\IMG_6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464496" cy="3348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1432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4000" cy="9144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8" name="Picture 2" descr="C:\Users\Администратор\Desktop\Гідростатичний парадокс\IMG_6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548" y="-163938"/>
            <a:ext cx="3845443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9416"/>
            <a:ext cx="9144000" cy="285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Администратор\Desktop\Гідростатичний парадокс\IMG_67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12" r="24922"/>
          <a:stretch/>
        </p:blipFill>
        <p:spPr bwMode="auto">
          <a:xfrm>
            <a:off x="3491880" y="-83667"/>
            <a:ext cx="2582218" cy="40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3468" y="-315415"/>
            <a:ext cx="3317478" cy="4824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630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1275928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latin typeface="Cambria" pitchFamily="18" charset="0"/>
              </a:rPr>
              <a:t>Порядок виконання</a:t>
            </a:r>
            <a:br>
              <a:rPr lang="uk-UA" sz="60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uk-UA" sz="6000" b="1" dirty="0" smtClean="0">
                <a:solidFill>
                  <a:srgbClr val="7030A0"/>
                </a:solidFill>
                <a:latin typeface="Cambria" pitchFamily="18" charset="0"/>
              </a:rPr>
              <a:t> роботи: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4176464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/>
              <a:t>Для початку я виготовила манометр: взяла 2 листки паперу А4 та приклеїла </a:t>
            </a:r>
            <a:r>
              <a:rPr lang="uk-UA" sz="2400" dirty="0" err="1" smtClean="0"/>
              <a:t>скотчем</a:t>
            </a:r>
            <a:r>
              <a:rPr lang="uk-UA" sz="2400" dirty="0" smtClean="0"/>
              <a:t>  до дощечки. Після чого, використану систему для внутрішньовенних вливань я також приклеїла  до паперу та залила зеленкою, розмішану водою. Потім я позначила на папері нуль. </a:t>
            </a:r>
            <a:endParaRPr lang="ru-RU" sz="2400" dirty="0"/>
          </a:p>
        </p:txBody>
      </p:sp>
      <p:pic>
        <p:nvPicPr>
          <p:cNvPr id="1026" name="Picture 2" descr="C:\Documents and Settings\Admin\Рабочий стол\Гідростатичний парадокс\IMG_6721.JPG"/>
          <p:cNvPicPr>
            <a:picLocks noChangeAspect="1" noChangeArrowheads="1"/>
          </p:cNvPicPr>
          <p:nvPr/>
        </p:nvPicPr>
        <p:blipFill>
          <a:blip r:embed="rId2" cstate="print"/>
          <a:srcRect t="18333"/>
          <a:stretch>
            <a:fillRect/>
          </a:stretch>
        </p:blipFill>
        <p:spPr bwMode="auto">
          <a:xfrm>
            <a:off x="6516216" y="3933056"/>
            <a:ext cx="2437986" cy="2654695"/>
          </a:xfrm>
          <a:prstGeom prst="rect">
            <a:avLst/>
          </a:prstGeom>
          <a:noFill/>
        </p:spPr>
      </p:pic>
      <p:pic>
        <p:nvPicPr>
          <p:cNvPr id="2050" name="Picture 2" descr="F:\Гідростатичний парадокс\IMG_6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1991544" cy="2655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083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139952" cy="33528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/>
              <a:t>Наступний крок: я налила у всі ці посудини (чашки, півлітрової, літрової, трилітрової банок, 2-х мисок) воду до однакової висоти. Після чого закріпила до правого кінця системи ще одну та по черзі вкидала її до посудини. Стовпчик рідини у манометрі піднімався до однакової висоти. Цим самим я довела, що хоч вага рідини в кожній посудині була різною, але так як висота стовпчика рідини в кожній посудині однакова, то і тиски на дно посудини однакові.</a:t>
            </a:r>
            <a:endParaRPr lang="ru-RU" sz="2400" dirty="0"/>
          </a:p>
        </p:txBody>
      </p:sp>
      <p:pic>
        <p:nvPicPr>
          <p:cNvPr id="2050" name="Picture 2" descr="C:\Documents and Settings\Admin\Рабочий стол\Гідростатичний парадокс\IMG_6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3975906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4" name="Picture 2" descr="C:\Documents and Settings\Admin\Рабочий стол\Гідростатичний парадокс\IMG_6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69" r="12463"/>
          <a:stretch>
            <a:fillRect/>
          </a:stretch>
        </p:blipFill>
        <p:spPr bwMode="auto">
          <a:xfrm>
            <a:off x="-1" y="0"/>
            <a:ext cx="4499993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Гідростатичний парадокс\IMG_6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292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7">
  <a:themeElements>
    <a:clrScheme name="ms_edscifair_tp01018373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ms_edscifair_tp01018373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ms_edscifair_tp01018373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1668</TotalTime>
  <Words>440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Тема7</vt:lpstr>
      <vt:lpstr>Главная</vt:lpstr>
      <vt:lpstr>Гідростатичний парадокс</vt:lpstr>
      <vt:lpstr>Гідростатичний парадокс</vt:lpstr>
      <vt:lpstr>Гідростатичний парадокс  Паскаля</vt:lpstr>
      <vt:lpstr>Я також вирішила провести даний дослід</vt:lpstr>
      <vt:lpstr>Слайд 5</vt:lpstr>
      <vt:lpstr> </vt:lpstr>
      <vt:lpstr>Порядок виконання  роботи:</vt:lpstr>
      <vt:lpstr>Слайд 8</vt:lpstr>
      <vt:lpstr>  </vt:lpstr>
      <vt:lpstr>Висновок:</vt:lpstr>
      <vt:lpstr> Дякую за          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Гідростатичний парадокс. Закон Паскаля.</dc:title>
  <dc:creator>Администратор</dc:creator>
  <cp:lastModifiedBy>Admin</cp:lastModifiedBy>
  <cp:revision>27</cp:revision>
  <dcterms:created xsi:type="dcterms:W3CDTF">2013-04-09T05:21:06Z</dcterms:created>
  <dcterms:modified xsi:type="dcterms:W3CDTF">2013-04-11T14:06:02Z</dcterms:modified>
</cp:coreProperties>
</file>