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Джеффри Чосер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Б</a:t>
            </a:r>
            <a:r>
              <a:rPr lang="ru-RU" dirty="0" smtClean="0"/>
              <a:t>иография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921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96752"/>
            <a:ext cx="4752528" cy="446449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 Все они собрались в трактире близ Лондона, с тем, чтобы оттуда вместе двинуться в Кентербери на поклонение гробу св. Томаса </a:t>
            </a:r>
            <a:r>
              <a:rPr lang="ru-RU" dirty="0" err="1"/>
              <a:t>Бекета</a:t>
            </a:r>
            <a:r>
              <a:rPr lang="ru-RU" dirty="0"/>
              <a:t>. Чтобы скоротать время, каждый из членов общества рассказывает какую-нибудь сказку или повесть; при этом Чосер заставляет всю труппу рассказчиков двигаться, останавливаться в трактирах на ночлег, знакомиться с прохожими, говорить, кричать, обмениваться комплиментами, а иногда и ударами. За каждым рассказом следуют живые комические сцены: путешественники обсуждают рассказ, спорят, горячатся. Всё это даёт возможность Чосеру создать целый ряд разнообразнейших характеров и типов.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484783"/>
            <a:ext cx="2425452" cy="3824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8764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720080"/>
          </a:xfrm>
        </p:spPr>
        <p:txBody>
          <a:bodyPr/>
          <a:lstStyle/>
          <a:p>
            <a:r>
              <a:rPr lang="ru-RU" dirty="0"/>
              <a:t>Поздние годы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04864"/>
            <a:ext cx="7344816" cy="3456384"/>
          </a:xfrm>
        </p:spPr>
        <p:txBody>
          <a:bodyPr>
            <a:noAutofit/>
          </a:bodyPr>
          <a:lstStyle/>
          <a:p>
            <a:r>
              <a:rPr lang="ru-RU" sz="1450" dirty="0"/>
              <a:t>В последние годы жизни Чосер написал несколько стихотворений, проникнутых грустным настроением: он выражает желание бежать от света и толпы, просить короля помочь ему в нищете, замыкается в себе и сосредоточивается. Сюда относятся: «</a:t>
            </a:r>
            <a:r>
              <a:rPr lang="ru-RU" sz="1450" dirty="0" err="1"/>
              <a:t>Truth</a:t>
            </a:r>
            <a:r>
              <a:rPr lang="ru-RU" sz="1450" dirty="0"/>
              <a:t>» или «</a:t>
            </a:r>
            <a:r>
              <a:rPr lang="ru-RU" sz="1450" dirty="0" err="1"/>
              <a:t>Ballade</a:t>
            </a:r>
            <a:r>
              <a:rPr lang="ru-RU" sz="1450" dirty="0"/>
              <a:t> </a:t>
            </a:r>
            <a:r>
              <a:rPr lang="ru-RU" sz="1450" dirty="0" err="1"/>
              <a:t>de</a:t>
            </a:r>
            <a:r>
              <a:rPr lang="ru-RU" sz="1450" dirty="0"/>
              <a:t> </a:t>
            </a:r>
            <a:r>
              <a:rPr lang="ru-RU" sz="1450" dirty="0" err="1"/>
              <a:t>bon</a:t>
            </a:r>
            <a:r>
              <a:rPr lang="ru-RU" sz="1450" dirty="0"/>
              <a:t> </a:t>
            </a:r>
            <a:r>
              <a:rPr lang="ru-RU" sz="1450" dirty="0" err="1"/>
              <a:t>conseil</a:t>
            </a:r>
            <a:r>
              <a:rPr lang="ru-RU" sz="1450" dirty="0"/>
              <a:t>», «</a:t>
            </a:r>
            <a:r>
              <a:rPr lang="ru-RU" sz="1450" dirty="0" err="1"/>
              <a:t>Lak</a:t>
            </a:r>
            <a:r>
              <a:rPr lang="ru-RU" sz="1450" dirty="0"/>
              <a:t> </a:t>
            </a:r>
            <a:r>
              <a:rPr lang="ru-RU" sz="1450" dirty="0" err="1"/>
              <a:t>of</a:t>
            </a:r>
            <a:r>
              <a:rPr lang="ru-RU" sz="1450" dirty="0"/>
              <a:t> </a:t>
            </a:r>
            <a:r>
              <a:rPr lang="ru-RU" sz="1450" dirty="0" err="1"/>
              <a:t>Stedfastness</a:t>
            </a:r>
            <a:r>
              <a:rPr lang="ru-RU" sz="1450" dirty="0"/>
              <a:t>», «</a:t>
            </a:r>
            <a:r>
              <a:rPr lang="ru-RU" sz="1450" dirty="0" err="1"/>
              <a:t>L’envoy</a:t>
            </a:r>
            <a:r>
              <a:rPr lang="ru-RU" sz="1450" dirty="0"/>
              <a:t> </a:t>
            </a:r>
            <a:r>
              <a:rPr lang="ru-RU" sz="1450" dirty="0" err="1"/>
              <a:t>de</a:t>
            </a:r>
            <a:r>
              <a:rPr lang="ru-RU" sz="1450" dirty="0"/>
              <a:t> </a:t>
            </a:r>
            <a:r>
              <a:rPr lang="ru-RU" sz="1450" dirty="0" err="1"/>
              <a:t>Chaucer</a:t>
            </a:r>
            <a:r>
              <a:rPr lang="ru-RU" sz="1450" dirty="0"/>
              <a:t> à </a:t>
            </a:r>
            <a:r>
              <a:rPr lang="ru-RU" sz="1450" dirty="0" err="1"/>
              <a:t>Seogen</a:t>
            </a:r>
            <a:r>
              <a:rPr lang="ru-RU" sz="1450" dirty="0"/>
              <a:t>», «</a:t>
            </a:r>
            <a:r>
              <a:rPr lang="ru-RU" sz="1450" dirty="0" err="1"/>
              <a:t>L’envoy</a:t>
            </a:r>
            <a:r>
              <a:rPr lang="ru-RU" sz="1450" dirty="0"/>
              <a:t> </a:t>
            </a:r>
            <a:r>
              <a:rPr lang="ru-RU" sz="1450" dirty="0" err="1"/>
              <a:t>de</a:t>
            </a:r>
            <a:r>
              <a:rPr lang="ru-RU" sz="1450" dirty="0"/>
              <a:t> </a:t>
            </a:r>
            <a:r>
              <a:rPr lang="ru-RU" sz="1450" dirty="0" err="1"/>
              <a:t>Ch</a:t>
            </a:r>
            <a:r>
              <a:rPr lang="ru-RU" sz="1450" dirty="0"/>
              <a:t>. à </a:t>
            </a:r>
            <a:r>
              <a:rPr lang="ru-RU" sz="1450" dirty="0" err="1"/>
              <a:t>Bukton</a:t>
            </a:r>
            <a:r>
              <a:rPr lang="ru-RU" sz="1450" dirty="0"/>
              <a:t>», «</a:t>
            </a:r>
            <a:r>
              <a:rPr lang="ru-RU" sz="1450" dirty="0" err="1"/>
              <a:t>The</a:t>
            </a:r>
            <a:r>
              <a:rPr lang="ru-RU" sz="1450" dirty="0"/>
              <a:t> </a:t>
            </a:r>
            <a:r>
              <a:rPr lang="ru-RU" sz="1450" dirty="0" err="1"/>
              <a:t>complaint</a:t>
            </a:r>
            <a:r>
              <a:rPr lang="ru-RU" sz="1450" dirty="0"/>
              <a:t> </a:t>
            </a:r>
            <a:r>
              <a:rPr lang="ru-RU" sz="1450" dirty="0" err="1"/>
              <a:t>of</a:t>
            </a:r>
            <a:r>
              <a:rPr lang="ru-RU" sz="1450" dirty="0"/>
              <a:t> </a:t>
            </a:r>
            <a:r>
              <a:rPr lang="ru-RU" sz="1450" dirty="0" err="1"/>
              <a:t>Venus</a:t>
            </a:r>
            <a:r>
              <a:rPr lang="ru-RU" sz="1450" dirty="0"/>
              <a:t>», «</a:t>
            </a:r>
            <a:r>
              <a:rPr lang="ru-RU" sz="1450" dirty="0" err="1"/>
              <a:t>The</a:t>
            </a:r>
            <a:r>
              <a:rPr lang="ru-RU" sz="1450" dirty="0"/>
              <a:t> </a:t>
            </a:r>
            <a:r>
              <a:rPr lang="ru-RU" sz="1450" dirty="0" err="1"/>
              <a:t>complaint</a:t>
            </a:r>
            <a:r>
              <a:rPr lang="ru-RU" sz="1450" dirty="0"/>
              <a:t> </a:t>
            </a:r>
            <a:r>
              <a:rPr lang="ru-RU" sz="1450" dirty="0" err="1"/>
              <a:t>of</a:t>
            </a:r>
            <a:r>
              <a:rPr lang="ru-RU" sz="1450" dirty="0"/>
              <a:t> </a:t>
            </a:r>
            <a:r>
              <a:rPr lang="ru-RU" sz="1450" dirty="0" err="1"/>
              <a:t>Ch</a:t>
            </a:r>
            <a:r>
              <a:rPr lang="ru-RU" sz="1450" dirty="0"/>
              <a:t>. </a:t>
            </a:r>
            <a:r>
              <a:rPr lang="ru-RU" sz="1450" dirty="0" err="1"/>
              <a:t>to</a:t>
            </a:r>
            <a:r>
              <a:rPr lang="ru-RU" sz="1450" dirty="0"/>
              <a:t> </a:t>
            </a:r>
            <a:r>
              <a:rPr lang="ru-RU" sz="1450" dirty="0" err="1"/>
              <a:t>his</a:t>
            </a:r>
            <a:r>
              <a:rPr lang="ru-RU" sz="1450" dirty="0"/>
              <a:t> </a:t>
            </a:r>
            <a:r>
              <a:rPr lang="ru-RU" sz="1450" dirty="0" err="1"/>
              <a:t>empty</a:t>
            </a:r>
            <a:r>
              <a:rPr lang="ru-RU" sz="1450" dirty="0"/>
              <a:t> </a:t>
            </a:r>
            <a:r>
              <a:rPr lang="ru-RU" sz="1450" dirty="0" err="1"/>
              <a:t>purse</a:t>
            </a:r>
            <a:r>
              <a:rPr lang="ru-RU" sz="1450" dirty="0"/>
              <a:t>». В самом конце жизни счастье снова улыбнулось Чосеру: король назначил ему довольно значительную по тому времени пенсию, и ему удалось снять хорошенький дом близ Вестминстерского </a:t>
            </a:r>
            <a:r>
              <a:rPr lang="ru-RU" sz="1450" dirty="0" smtClean="0"/>
              <a:t>аббатства.</a:t>
            </a:r>
          </a:p>
          <a:p>
            <a:r>
              <a:rPr lang="ru-RU" sz="1450" dirty="0" smtClean="0"/>
              <a:t>В </a:t>
            </a:r>
            <a:r>
              <a:rPr lang="ru-RU" sz="1450" dirty="0"/>
              <a:t>1400 Чосер умер и погребен с почётом в Вестминстерском аббатстве.</a:t>
            </a:r>
          </a:p>
        </p:txBody>
      </p:sp>
    </p:spTree>
    <p:extLst>
      <p:ext uri="{BB962C8B-B14F-4D97-AF65-F5344CB8AC3E}">
        <p14:creationId xmlns:p14="http://schemas.microsoft.com/office/powerpoint/2010/main" val="1360247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Значение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204864"/>
            <a:ext cx="7704856" cy="352839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Заслуги Чосера в истории английской литературы и языка весьма велики. Он первый среди англичан дал образцы истинно художественной поэзии, где повсюду господствует вкус, чувство меры, изящество формы и стиха, повсюду видна рука художника, управляющего своими образами, а не подчиняющегося им, как это часто бывало у средневековых поэтов; везде видно критическое отношение к сюжетам и героям. В произведениях Чосера уже имеются все главнейшие черты английской национальной поэзии: богатство фантазии, соединённое со здравым смыслом, юмор, наблюдательность, способность к ярким характеристикам, наклонность к подробным описаниям, любовь к </a:t>
            </a:r>
            <a:r>
              <a:rPr lang="ru-RU" dirty="0" smtClean="0"/>
              <a:t>контрастам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0247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052736"/>
            <a:ext cx="3328538" cy="41868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79812" y="5239576"/>
            <a:ext cx="3688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1343 г. - 25 </a:t>
            </a:r>
            <a:r>
              <a:rPr lang="ru-RU" dirty="0"/>
              <a:t>октября </a:t>
            </a:r>
            <a:r>
              <a:rPr lang="ru-RU" dirty="0" smtClean="0"/>
              <a:t>1400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007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24744"/>
            <a:ext cx="3920480" cy="460851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Чосер увлекался литературой. Он был знаком с латинскими сочинениями средневековых авторов и читал современных французских поэтов. Начиная с 1370 г. Чосер выполнял дипломатические поручения во Франции и Италии. Он окунулся в атмосферу жизни и культуры наиболее развитых европейских стран того времени. В Италии Чосер побывал дважды. Произведения Данте, Боккаччо и Петрарки были ему хорошо известны; их воздействие на творчество английского поэта оказалось значительным.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80728"/>
            <a:ext cx="2664296" cy="4698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8383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ookman Old Style" pitchFamily="18" charset="0"/>
              </a:rPr>
              <a:t>Ранние годы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Чосер родился в Лондоне, в семье богатого виноторговца. В детстве был определен ко двору на должность пажа. Он оказался в атмосфере французского языка и французской культуры. Молодым человеком Чосер принял участие в двух походах на Францию. В первом из них (1359) он попал в плен к французам. Вернувшись в Лондон, продолжал службу при дворе в качестве камердинера и оруженосца. </a:t>
            </a:r>
          </a:p>
        </p:txBody>
      </p:sp>
    </p:spTree>
    <p:extLst>
      <p:ext uri="{BB962C8B-B14F-4D97-AF65-F5344CB8AC3E}">
        <p14:creationId xmlns:p14="http://schemas.microsoft.com/office/powerpoint/2010/main" val="2048696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628800"/>
            <a:ext cx="6400800" cy="3857601"/>
          </a:xfrm>
        </p:spPr>
        <p:txBody>
          <a:bodyPr/>
          <a:lstStyle/>
          <a:p>
            <a:r>
              <a:rPr lang="ru-RU" dirty="0"/>
              <a:t>Вернувшись на родину, Чосер получил должность таможенного контролера в лондонском порту. Период 1374-1386 гг. - самый значительный в его творчестве. Работу таможенного надсмотрщика он сочетал с занятиями литературой. Периоды временного благополучия сменялись в жизни Чосера неудачами и материальными неурядицами. Он знал богатство и бедность; был знаком не только с жизнью королевского двора, но и обитателей бедных подворий.</a:t>
            </a:r>
          </a:p>
        </p:txBody>
      </p:sp>
    </p:spTree>
    <p:extLst>
      <p:ext uri="{BB962C8B-B14F-4D97-AF65-F5344CB8AC3E}">
        <p14:creationId xmlns:p14="http://schemas.microsoft.com/office/powerpoint/2010/main" val="534825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24744"/>
            <a:ext cx="3483663" cy="45365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48064" y="1556792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Чосер, изображённый в виде паломника на странице одной из Рукописей </a:t>
            </a:r>
            <a:r>
              <a:rPr lang="ru-RU" dirty="0" err="1" smtClean="0"/>
              <a:t>Элсмира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633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«Троил и </a:t>
            </a:r>
            <a:r>
              <a:rPr lang="ru-RU" dirty="0" err="1"/>
              <a:t>Хризеида</a:t>
            </a:r>
            <a:r>
              <a:rPr lang="ru-RU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«Троил и </a:t>
            </a:r>
            <a:r>
              <a:rPr lang="ru-RU" dirty="0" err="1"/>
              <a:t>Хризеида</a:t>
            </a:r>
            <a:r>
              <a:rPr lang="ru-RU" dirty="0"/>
              <a:t>» («</a:t>
            </a:r>
            <a:r>
              <a:rPr lang="ru-RU" dirty="0" err="1"/>
              <a:t>Troylus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Chryseide</a:t>
            </a:r>
            <a:r>
              <a:rPr lang="ru-RU" dirty="0"/>
              <a:t>») — большая поэма, вполне законченная по форме — состоит из 5 книг, написана любимым размером Чосера строфами из 7 стихов с системой рифм </a:t>
            </a:r>
            <a:r>
              <a:rPr lang="ru-RU" dirty="0" err="1"/>
              <a:t>ababbcc</a:t>
            </a:r>
            <a:r>
              <a:rPr lang="ru-RU" dirty="0"/>
              <a:t>. Сюжет её заимствован у Боккаччо, но автор сумел придать своему произведению печать самобытной индивидуальности, видоизменив характер рассказа и действующих лиц, искусно соединив, как впоследствии Шекспир в «</a:t>
            </a:r>
            <a:r>
              <a:rPr lang="ru-RU" dirty="0" err="1"/>
              <a:t>Троиле</a:t>
            </a:r>
            <a:r>
              <a:rPr lang="ru-RU" dirty="0"/>
              <a:t> и Крессиде», трагическое с комическим, героическое с обыденным. </a:t>
            </a:r>
          </a:p>
        </p:txBody>
      </p:sp>
    </p:spTree>
    <p:extLst>
      <p:ext uri="{BB962C8B-B14F-4D97-AF65-F5344CB8AC3E}">
        <p14:creationId xmlns:p14="http://schemas.microsoft.com/office/powerpoint/2010/main" val="147718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6984776" cy="981472"/>
          </a:xfrm>
        </p:spPr>
        <p:txBody>
          <a:bodyPr>
            <a:normAutofit fontScale="90000"/>
          </a:bodyPr>
          <a:lstStyle/>
          <a:p>
            <a:r>
              <a:rPr lang="ru-RU" dirty="0"/>
              <a:t>«Легенда о примерных женщинах»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348880"/>
            <a:ext cx="6400800" cy="331236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«Легенда о славных женщинах» или «Легенда о примерных женщинах» («</a:t>
            </a:r>
            <a:r>
              <a:rPr lang="ru-RU" dirty="0" err="1"/>
              <a:t>Legend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Good</a:t>
            </a:r>
            <a:r>
              <a:rPr lang="ru-RU" dirty="0"/>
              <a:t> </a:t>
            </a:r>
            <a:r>
              <a:rPr lang="ru-RU" dirty="0" err="1"/>
              <a:t>Women</a:t>
            </a:r>
            <a:r>
              <a:rPr lang="ru-RU" dirty="0"/>
              <a:t>»; 1388) — первое собрание повестей Чосера и первая на английском языке большая поэма в десятисложных строках. «Легенда о примерных женщинах» трактует о мученицах любви, начиная с древнейших времён, и написана вследствие сделанного Чосеру его покровительницей — королевой — упрека в том, что он осмеивал женщин в других своих сочинениях («</a:t>
            </a:r>
            <a:r>
              <a:rPr lang="ru-RU" dirty="0" err="1"/>
              <a:t>Roman</a:t>
            </a:r>
            <a:r>
              <a:rPr lang="ru-RU" dirty="0"/>
              <a:t> </a:t>
            </a:r>
            <a:r>
              <a:rPr lang="ru-RU" dirty="0" err="1"/>
              <a:t>de</a:t>
            </a:r>
            <a:r>
              <a:rPr lang="ru-RU" dirty="0"/>
              <a:t> </a:t>
            </a:r>
            <a:r>
              <a:rPr lang="ru-RU" dirty="0" err="1"/>
              <a:t>la</a:t>
            </a:r>
            <a:r>
              <a:rPr lang="ru-RU" dirty="0"/>
              <a:t> </a:t>
            </a:r>
            <a:r>
              <a:rPr lang="ru-RU" dirty="0" err="1"/>
              <a:t>Rose</a:t>
            </a:r>
            <a:r>
              <a:rPr lang="ru-RU" dirty="0"/>
              <a:t>» и «</a:t>
            </a:r>
            <a:r>
              <a:rPr lang="ru-RU" dirty="0" err="1"/>
              <a:t>Troylus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Chryseide</a:t>
            </a:r>
            <a:r>
              <a:rPr lang="ru-RU" dirty="0"/>
              <a:t>»).</a:t>
            </a:r>
          </a:p>
        </p:txBody>
      </p:sp>
    </p:spTree>
    <p:extLst>
      <p:ext uri="{BB962C8B-B14F-4D97-AF65-F5344CB8AC3E}">
        <p14:creationId xmlns:p14="http://schemas.microsoft.com/office/powerpoint/2010/main" val="909698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7056784" cy="1008112"/>
          </a:xfrm>
        </p:spPr>
        <p:txBody>
          <a:bodyPr>
            <a:normAutofit fontScale="90000"/>
          </a:bodyPr>
          <a:lstStyle/>
          <a:p>
            <a:r>
              <a:rPr lang="ru-RU" dirty="0"/>
              <a:t>«Кентерберийские рассказы»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04864"/>
            <a:ext cx="5040560" cy="36004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Это сборник рассказов, заключённых в одну рамку, подобно «Декамерону» Боккаччо, с той, однако, разницей, что у Боккаччо рамка носит хотя и прекрасный, но несколько искусственный характер, чуждый действительности, а рассказчики, принадлежа все к одному сословию, мало чем отличаются одни от других, тогда как Чосер в прологе переносит читателя в водоворот действительной жизни и рисует нам общество 29 пилигримов из самых различных слоев общества, разных полов, возрастов и темпераментов.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534" y="2242057"/>
            <a:ext cx="212186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48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834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Кутюр</vt:lpstr>
      <vt:lpstr>Джеффри Чосер</vt:lpstr>
      <vt:lpstr>Презентация PowerPoint</vt:lpstr>
      <vt:lpstr>Презентация PowerPoint</vt:lpstr>
      <vt:lpstr>Ранние годы</vt:lpstr>
      <vt:lpstr>Презентация PowerPoint</vt:lpstr>
      <vt:lpstr>Презентация PowerPoint</vt:lpstr>
      <vt:lpstr>«Троил и Хризеида»</vt:lpstr>
      <vt:lpstr>«Легенда о примерных женщинах»</vt:lpstr>
      <vt:lpstr>«Кентерберийские рассказы»</vt:lpstr>
      <vt:lpstr>Презентация PowerPoint</vt:lpstr>
      <vt:lpstr>Поздние годы</vt:lpstr>
      <vt:lpstr>Значение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Джеффри Чоссер</dc:title>
  <dc:creator>Пользователь</dc:creator>
  <cp:lastModifiedBy>Пользователь</cp:lastModifiedBy>
  <cp:revision>8</cp:revision>
  <dcterms:created xsi:type="dcterms:W3CDTF">2012-09-25T09:40:14Z</dcterms:created>
  <dcterms:modified xsi:type="dcterms:W3CDTF">2012-09-25T11:40:28Z</dcterms:modified>
</cp:coreProperties>
</file>