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05064"/>
            <a:ext cx="8892480" cy="2088231"/>
          </a:xfrm>
        </p:spPr>
        <p:txBody>
          <a:bodyPr>
            <a:normAutofit/>
          </a:bodyPr>
          <a:lstStyle/>
          <a:p>
            <a:r>
              <a:rPr lang="uk-UA" sz="4400" dirty="0" smtClean="0"/>
              <a:t>Шкідливість </a:t>
            </a:r>
            <a:r>
              <a:rPr lang="uk-UA" sz="4400" dirty="0" err="1" smtClean="0"/>
              <a:t>фастфуду</a:t>
            </a:r>
            <a:r>
              <a:rPr lang="uk-UA" sz="4400" dirty="0" smtClean="0"/>
              <a:t> у нашому житті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Найпопулярніші продукти: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картопля</a:t>
            </a:r>
            <a:r>
              <a:rPr lang="ru-RU" dirty="0"/>
              <a:t> </a:t>
            </a:r>
            <a:r>
              <a:rPr lang="ru-RU" dirty="0" err="1"/>
              <a:t>фрі</a:t>
            </a:r>
            <a:r>
              <a:rPr lang="ru-RU" dirty="0"/>
              <a:t> (</a:t>
            </a:r>
            <a:r>
              <a:rPr lang="en-US" dirty="0" err="1"/>
              <a:t>french</a:t>
            </a:r>
            <a:r>
              <a:rPr lang="en-US" dirty="0"/>
              <a:t> fries — «</a:t>
            </a:r>
            <a:r>
              <a:rPr lang="ru-RU" dirty="0" err="1"/>
              <a:t>картопля</a:t>
            </a:r>
            <a:r>
              <a:rPr lang="ru-RU" dirty="0"/>
              <a:t>, </a:t>
            </a:r>
            <a:r>
              <a:rPr lang="ru-RU" dirty="0" err="1"/>
              <a:t>смажена</a:t>
            </a:r>
            <a:r>
              <a:rPr lang="ru-RU" dirty="0"/>
              <a:t> </a:t>
            </a:r>
            <a:r>
              <a:rPr lang="ru-RU" dirty="0" err="1"/>
              <a:t>по-французьки</a:t>
            </a:r>
            <a:r>
              <a:rPr lang="ru-RU" dirty="0"/>
              <a:t>»).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шкідливе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 </a:t>
            </a:r>
            <a:r>
              <a:rPr lang="ru-RU" dirty="0" err="1"/>
              <a:t>картоплі</a:t>
            </a:r>
            <a:r>
              <a:rPr lang="ru-RU" dirty="0"/>
              <a:t>, масла, </a:t>
            </a:r>
            <a:r>
              <a:rPr lang="ru-RU" dirty="0" err="1"/>
              <a:t>цукру</a:t>
            </a:r>
            <a:r>
              <a:rPr lang="ru-RU" dirty="0"/>
              <a:t> і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добавок. Вона </a:t>
            </a:r>
            <a:r>
              <a:rPr lang="ru-RU" dirty="0" err="1"/>
              <a:t>продається</a:t>
            </a:r>
            <a:r>
              <a:rPr lang="ru-RU" dirty="0"/>
              <a:t> практично у </a:t>
            </a:r>
            <a:r>
              <a:rPr lang="ru-RU" dirty="0" err="1"/>
              <a:t>всіх</a:t>
            </a:r>
            <a:r>
              <a:rPr lang="ru-RU" dirty="0"/>
              <a:t> фаст-</a:t>
            </a:r>
            <a:r>
              <a:rPr lang="ru-RU" dirty="0" err="1"/>
              <a:t>фудах</a:t>
            </a:r>
            <a:r>
              <a:rPr lang="ru-RU" dirty="0"/>
              <a:t>;</a:t>
            </a:r>
          </a:p>
          <a:p>
            <a:r>
              <a:rPr lang="ru-RU" dirty="0" err="1"/>
              <a:t>солодкі</a:t>
            </a:r>
            <a:r>
              <a:rPr lang="ru-RU" dirty="0"/>
              <a:t> </a:t>
            </a:r>
            <a:r>
              <a:rPr lang="ru-RU" dirty="0" err="1"/>
              <a:t>глазуровані</a:t>
            </a:r>
            <a:r>
              <a:rPr lang="ru-RU" dirty="0"/>
              <a:t> пончики-</a:t>
            </a:r>
            <a:r>
              <a:rPr lang="ru-RU" dirty="0" err="1"/>
              <a:t>донатс</a:t>
            </a:r>
            <a:r>
              <a:rPr lang="ru-RU" dirty="0"/>
              <a:t> (</a:t>
            </a:r>
            <a:r>
              <a:rPr lang="en-US" dirty="0" err="1"/>
              <a:t>donats</a:t>
            </a:r>
            <a:r>
              <a:rPr lang="en-US" dirty="0"/>
              <a:t>);</a:t>
            </a:r>
          </a:p>
          <a:p>
            <a:r>
              <a:rPr lang="ru-RU" dirty="0" err="1"/>
              <a:t>чіпси</a:t>
            </a:r>
            <a:r>
              <a:rPr lang="ru-RU" dirty="0"/>
              <a:t>;</a:t>
            </a:r>
          </a:p>
          <a:p>
            <a:r>
              <a:rPr lang="ru-RU" dirty="0" err="1"/>
              <a:t>солодкі</a:t>
            </a:r>
            <a:r>
              <a:rPr lang="ru-RU" dirty="0"/>
              <a:t> </a:t>
            </a:r>
            <a:r>
              <a:rPr lang="ru-RU" dirty="0" err="1"/>
              <a:t>газовані</a:t>
            </a:r>
            <a:r>
              <a:rPr lang="ru-RU" dirty="0"/>
              <a:t> </a:t>
            </a:r>
            <a:r>
              <a:rPr lang="ru-RU" dirty="0" err="1"/>
              <a:t>напої</a:t>
            </a:r>
            <a:r>
              <a:rPr lang="ru-RU" dirty="0"/>
              <a:t>, до складу </a:t>
            </a:r>
            <a:r>
              <a:rPr lang="ru-RU" dirty="0" err="1"/>
              <a:t>яких</a:t>
            </a:r>
            <a:r>
              <a:rPr lang="ru-RU" dirty="0"/>
              <a:t> входить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добавок;</a:t>
            </a:r>
          </a:p>
          <a:p>
            <a:r>
              <a:rPr lang="ru-RU" dirty="0" err="1"/>
              <a:t>шоколадні</a:t>
            </a:r>
            <a:r>
              <a:rPr lang="ru-RU" dirty="0"/>
              <a:t> батончики,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цукру</a:t>
            </a:r>
            <a:r>
              <a:rPr lang="ru-RU" dirty="0"/>
              <a:t> і </a:t>
            </a:r>
            <a:r>
              <a:rPr lang="ru-RU" dirty="0" err="1"/>
              <a:t>харчових</a:t>
            </a:r>
            <a:r>
              <a:rPr lang="ru-RU" dirty="0"/>
              <a:t> добавок;</a:t>
            </a:r>
          </a:p>
          <a:p>
            <a:r>
              <a:rPr lang="ru-RU" dirty="0" err="1"/>
              <a:t>смажена</a:t>
            </a:r>
            <a:r>
              <a:rPr lang="ru-RU" dirty="0"/>
              <a:t> свиняча </a:t>
            </a:r>
            <a:r>
              <a:rPr lang="ru-RU" dirty="0" err="1"/>
              <a:t>шкіра</a:t>
            </a:r>
            <a:r>
              <a:rPr lang="ru-RU" dirty="0"/>
              <a:t> (</a:t>
            </a:r>
            <a:r>
              <a:rPr lang="ru-RU" dirty="0" err="1"/>
              <a:t>дуже</a:t>
            </a:r>
            <a:r>
              <a:rPr lang="ru-RU" dirty="0"/>
              <a:t> популярна в </a:t>
            </a:r>
            <a:r>
              <a:rPr lang="ru-RU" dirty="0" err="1"/>
              <a:t>Америці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, </a:t>
            </a:r>
            <a:r>
              <a:rPr lang="ru-RU" dirty="0" err="1"/>
              <a:t>уживана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в холодному </a:t>
            </a:r>
            <a:r>
              <a:rPr lang="ru-RU" dirty="0" err="1"/>
              <a:t>виді</a:t>
            </a:r>
            <a:r>
              <a:rPr lang="ru-RU" dirty="0"/>
              <a:t> і </a:t>
            </a:r>
            <a:r>
              <a:rPr lang="ru-RU" dirty="0" err="1"/>
              <a:t>продається</a:t>
            </a:r>
            <a:r>
              <a:rPr lang="ru-RU" dirty="0"/>
              <a:t> в пакетиках);</a:t>
            </a:r>
          </a:p>
          <a:p>
            <a:r>
              <a:rPr lang="ru-RU" dirty="0" err="1"/>
              <a:t>печиво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зниженим</a:t>
            </a:r>
            <a:r>
              <a:rPr lang="ru-RU" dirty="0"/>
              <a:t> </a:t>
            </a:r>
            <a:r>
              <a:rPr lang="ru-RU" dirty="0" err="1"/>
              <a:t>вмістом</a:t>
            </a:r>
            <a:r>
              <a:rPr lang="ru-RU" dirty="0"/>
              <a:t> жиру,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у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замінників</a:t>
            </a:r>
            <a:r>
              <a:rPr lang="ru-RU" dirty="0"/>
              <a:t> жиру;</a:t>
            </a:r>
          </a:p>
          <a:p>
            <a:r>
              <a:rPr lang="ru-RU" dirty="0" err="1"/>
              <a:t>крекери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добавок;</a:t>
            </a:r>
          </a:p>
          <a:p>
            <a:r>
              <a:rPr lang="ru-RU" dirty="0" err="1"/>
              <a:t>претцели</a:t>
            </a:r>
            <a:r>
              <a:rPr lang="ru-RU" dirty="0"/>
              <a:t> (</a:t>
            </a:r>
            <a:r>
              <a:rPr lang="en-US" dirty="0"/>
              <a:t>pretzel) — </a:t>
            </a:r>
            <a:r>
              <a:rPr lang="ru-RU" dirty="0" err="1"/>
              <a:t>солоні</a:t>
            </a:r>
            <a:r>
              <a:rPr lang="ru-RU" dirty="0"/>
              <a:t> </a:t>
            </a:r>
            <a:r>
              <a:rPr lang="ru-RU" dirty="0" err="1"/>
              <a:t>кренделі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7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Канцерогени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uk-UA" altLang="ru-RU" dirty="0">
                <a:latin typeface="Segoe Print" pitchFamily="2" charset="0"/>
              </a:rPr>
              <a:t> Для початку поговоримо про найстрашніше звинувачення на адресу фаст-фуду – </a:t>
            </a:r>
            <a:r>
              <a:rPr lang="uk-UA" altLang="ru-RU" dirty="0" err="1">
                <a:latin typeface="Segoe Print" pitchFamily="2" charset="0"/>
              </a:rPr>
              <a:t>канцерогенність</a:t>
            </a:r>
            <a:r>
              <a:rPr lang="uk-UA" altLang="ru-RU" dirty="0">
                <a:latin typeface="Segoe Print" pitchFamily="2" charset="0"/>
              </a:rPr>
              <a:t>. При згадці про вміст у продукті канцерогенних речовин потрібно розуміти, що мова йде не про склад самого продукту, а про низьку технологію його приготування.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uk-UA" altLang="ru-RU" dirty="0">
                <a:latin typeface="Segoe Print" pitchFamily="2" charset="0"/>
              </a:rPr>
              <a:t>        Високотехнологічні способи приготування продуктів, вживані в промислових масштабах (а саме такі продукти використовуються в мережах ресторанів швидкого харчування), практично виключають нанесення шкоди здоров'ю споживача. Набагато частіше канцерогени можна знайти в домашній копченині – рибі або м'ясі, або в печені, приготованій на перегорілому маслі.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71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-14270"/>
            <a:ext cx="78473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0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832"/>
            <a:ext cx="7043708" cy="6844168"/>
          </a:xfrm>
        </p:spPr>
      </p:pic>
    </p:spTree>
    <p:extLst>
      <p:ext uri="{BB962C8B-B14F-4D97-AF65-F5344CB8AC3E}">
        <p14:creationId xmlns:p14="http://schemas.microsoft.com/office/powerpoint/2010/main" val="16751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31878"/>
            <a:ext cx="86868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Навесні</a:t>
            </a:r>
            <a:r>
              <a:rPr lang="ru-RU" dirty="0"/>
              <a:t> 2002 р. у </a:t>
            </a:r>
            <a:r>
              <a:rPr lang="ru-RU" dirty="0" err="1"/>
              <a:t>Швеції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Стокгольмського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з </a:t>
            </a:r>
            <a:r>
              <a:rPr lang="ru-RU" dirty="0" err="1"/>
              <a:t>відділу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відомства</a:t>
            </a:r>
            <a:r>
              <a:rPr lang="ru-RU" dirty="0"/>
              <a:t> по </a:t>
            </a:r>
            <a:r>
              <a:rPr lang="ru-RU" dirty="0" err="1"/>
              <a:t>контролі</a:t>
            </a:r>
            <a:r>
              <a:rPr lang="ru-RU" dirty="0"/>
              <a:t> за </a:t>
            </a:r>
            <a:r>
              <a:rPr lang="ru-RU" dirty="0" err="1"/>
              <a:t>харчовими</a:t>
            </a:r>
            <a:r>
              <a:rPr lang="ru-RU" dirty="0"/>
              <a:t> продуктами провели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де </a:t>
            </a:r>
            <a:r>
              <a:rPr lang="ru-RU" dirty="0" err="1"/>
              <a:t>готується</a:t>
            </a:r>
            <a:r>
              <a:rPr lang="ru-RU" dirty="0"/>
              <a:t> і </a:t>
            </a:r>
            <a:r>
              <a:rPr lang="ru-RU" dirty="0" err="1"/>
              <a:t>продається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фаст-фуд. </a:t>
            </a:r>
            <a:r>
              <a:rPr lang="ru-RU" dirty="0" err="1"/>
              <a:t>Ученими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тепловій</a:t>
            </a:r>
            <a:r>
              <a:rPr lang="ru-RU" dirty="0"/>
              <a:t> </a:t>
            </a:r>
            <a:r>
              <a:rPr lang="ru-RU" dirty="0" err="1"/>
              <a:t>обробці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багатої</a:t>
            </a:r>
            <a:r>
              <a:rPr lang="ru-RU" dirty="0"/>
              <a:t> </a:t>
            </a:r>
            <a:r>
              <a:rPr lang="ru-RU" dirty="0" err="1"/>
              <a:t>вмістом</a:t>
            </a:r>
            <a:r>
              <a:rPr lang="ru-RU" dirty="0"/>
              <a:t> </a:t>
            </a:r>
            <a:r>
              <a:rPr lang="ru-RU" dirty="0" err="1"/>
              <a:t>вуглеводів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картоплі</a:t>
            </a:r>
            <a:r>
              <a:rPr lang="ru-RU" dirty="0"/>
              <a:t>) </a:t>
            </a:r>
            <a:r>
              <a:rPr lang="ru-RU" dirty="0" err="1"/>
              <a:t>утвориться</a:t>
            </a:r>
            <a:r>
              <a:rPr lang="ru-RU" dirty="0"/>
              <a:t>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.</a:t>
            </a:r>
          </a:p>
          <a:p>
            <a:r>
              <a:rPr lang="ru-RU" i="1" dirty="0" err="1"/>
              <a:t>Акриламід</a:t>
            </a:r>
            <a:r>
              <a:rPr lang="ru-RU" i="1" dirty="0"/>
              <a:t> </a:t>
            </a:r>
            <a:r>
              <a:rPr lang="ru-RU" dirty="0"/>
              <a:t>- (</a:t>
            </a:r>
            <a:r>
              <a:rPr lang="ru-RU" dirty="0" err="1"/>
              <a:t>амід</a:t>
            </a:r>
            <a:r>
              <a:rPr lang="ru-RU" dirty="0"/>
              <a:t> </a:t>
            </a:r>
            <a:r>
              <a:rPr lang="ru-RU" dirty="0" err="1"/>
              <a:t>акрилової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) є канцерогеном. </a:t>
            </a:r>
            <a:r>
              <a:rPr lang="ru-RU" dirty="0" err="1"/>
              <a:t>Потрапляючи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генотоксичну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</a:t>
            </a:r>
            <a:r>
              <a:rPr lang="ru-RU" dirty="0" err="1"/>
              <a:t>ушкоджує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стає</a:t>
            </a:r>
            <a:r>
              <a:rPr lang="ru-RU" dirty="0"/>
              <a:t> причиною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онкологічних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 </a:t>
            </a:r>
            <a:r>
              <a:rPr lang="ru-RU" dirty="0" err="1"/>
              <a:t>Акриламід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вражати</a:t>
            </a:r>
            <a:r>
              <a:rPr lang="ru-RU" dirty="0"/>
              <a:t> </a:t>
            </a:r>
            <a:r>
              <a:rPr lang="ru-RU" dirty="0" err="1"/>
              <a:t>нервову</a:t>
            </a:r>
            <a:r>
              <a:rPr lang="ru-RU" dirty="0"/>
              <a:t> систему і </a:t>
            </a:r>
            <a:r>
              <a:rPr lang="ru-RU" dirty="0" err="1"/>
              <a:t>приводити</a:t>
            </a:r>
            <a:r>
              <a:rPr lang="ru-RU" dirty="0"/>
              <a:t> до </a:t>
            </a:r>
            <a:r>
              <a:rPr lang="ru-RU" dirty="0" err="1"/>
              <a:t>безпліддя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харчові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 </a:t>
            </a:r>
            <a:r>
              <a:rPr lang="ru-RU" b="1" i="1" dirty="0" err="1"/>
              <a:t>Акриламід</a:t>
            </a:r>
            <a:r>
              <a:rPr lang="ru-RU" dirty="0"/>
              <a:t> 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попадає</a:t>
            </a:r>
            <a:r>
              <a:rPr lang="ru-RU" dirty="0"/>
              <a:t> з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забрудненої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речовиною</a:t>
            </a:r>
            <a:r>
              <a:rPr lang="ru-RU" dirty="0"/>
              <a:t>, через </a:t>
            </a:r>
            <a:r>
              <a:rPr lang="ru-RU" dirty="0" err="1"/>
              <a:t>стічні</a:t>
            </a:r>
            <a:r>
              <a:rPr lang="ru-RU" dirty="0"/>
              <a:t> води і </a:t>
            </a:r>
            <a:r>
              <a:rPr lang="ru-RU" dirty="0" err="1"/>
              <a:t>викиди</a:t>
            </a:r>
            <a:r>
              <a:rPr lang="ru-RU" dirty="0"/>
              <a:t> в атмосферу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 для </a:t>
            </a:r>
            <a:r>
              <a:rPr lang="ru-RU" dirty="0" err="1"/>
              <a:t>очищення</a:t>
            </a:r>
            <a:r>
              <a:rPr lang="ru-RU" dirty="0"/>
              <a:t> води.</a:t>
            </a:r>
          </a:p>
          <a:p>
            <a:r>
              <a:rPr lang="ru-RU" dirty="0"/>
              <a:t>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встановлена</a:t>
            </a:r>
            <a:r>
              <a:rPr lang="ru-RU" dirty="0"/>
              <a:t> допустима норма </a:t>
            </a:r>
            <a:r>
              <a:rPr lang="ru-RU" dirty="0" err="1"/>
              <a:t>вмісту</a:t>
            </a:r>
            <a:r>
              <a:rPr lang="ru-RU" dirty="0"/>
              <a:t> </a:t>
            </a:r>
            <a:r>
              <a:rPr lang="ru-RU" u="sng" dirty="0" err="1"/>
              <a:t>Акриламіду</a:t>
            </a:r>
            <a:r>
              <a:rPr lang="ru-RU" dirty="0"/>
              <a:t> в </a:t>
            </a:r>
            <a:r>
              <a:rPr lang="ru-RU" dirty="0" err="1"/>
              <a:t>харчових</a:t>
            </a:r>
            <a:r>
              <a:rPr lang="ru-RU" dirty="0"/>
              <a:t> продуктах у межах 0,2 мг/кг.</a:t>
            </a:r>
          </a:p>
          <a:p>
            <a:r>
              <a:rPr lang="ru-RU" dirty="0"/>
              <a:t>При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фаст-фуд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. Так, у хрустких </a:t>
            </a:r>
            <a:r>
              <a:rPr lang="ru-RU" dirty="0" err="1"/>
              <a:t>картопляних</a:t>
            </a:r>
            <a:r>
              <a:rPr lang="ru-RU" dirty="0"/>
              <a:t> </a:t>
            </a:r>
            <a:r>
              <a:rPr lang="ru-RU" dirty="0" err="1"/>
              <a:t>чіпсах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граничну</a:t>
            </a:r>
            <a:r>
              <a:rPr lang="ru-RU" dirty="0"/>
              <a:t> норму в 500-1000 </a:t>
            </a:r>
            <a:r>
              <a:rPr lang="ru-RU" dirty="0" err="1"/>
              <a:t>разів</a:t>
            </a:r>
            <a:r>
              <a:rPr lang="ru-RU" dirty="0"/>
              <a:t>. </a:t>
            </a:r>
            <a:r>
              <a:rPr lang="ru-RU" dirty="0" err="1"/>
              <a:t>Картопля</a:t>
            </a:r>
            <a:r>
              <a:rPr lang="ru-RU" dirty="0"/>
              <a:t> </a:t>
            </a:r>
            <a:r>
              <a:rPr lang="ru-RU" dirty="0" err="1"/>
              <a:t>фрі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речовину</a:t>
            </a:r>
            <a:r>
              <a:rPr lang="ru-RU" dirty="0"/>
              <a:t> в </a:t>
            </a:r>
            <a:r>
              <a:rPr lang="ru-RU" dirty="0" err="1"/>
              <a:t>кількості</a:t>
            </a:r>
            <a:r>
              <a:rPr lang="ru-RU" dirty="0"/>
              <a:t>, в 100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перевищуючу</a:t>
            </a:r>
            <a:r>
              <a:rPr lang="ru-RU" dirty="0"/>
              <a:t> </a:t>
            </a:r>
            <a:r>
              <a:rPr lang="ru-RU" dirty="0" err="1"/>
              <a:t>припустиму</a:t>
            </a:r>
            <a:r>
              <a:rPr lang="ru-RU" dirty="0"/>
              <a:t> норму.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49164"/>
            <a:ext cx="2952328" cy="19423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49164"/>
            <a:ext cx="2988332" cy="19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6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Канадські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при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утвориться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готування</a:t>
            </a:r>
            <a:r>
              <a:rPr lang="ru-RU" dirty="0"/>
              <a:t>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. </a:t>
            </a:r>
            <a:r>
              <a:rPr lang="ru-RU" dirty="0" err="1"/>
              <a:t>Аналогічні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британського</a:t>
            </a:r>
            <a:r>
              <a:rPr lang="ru-RU" dirty="0"/>
              <a:t> Агентства </a:t>
            </a:r>
            <a:r>
              <a:rPr lang="ru-RU" dirty="0" err="1"/>
              <a:t>стандартизації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</a:t>
            </a:r>
          </a:p>
          <a:p>
            <a:r>
              <a:rPr lang="ru-RU" dirty="0" err="1"/>
              <a:t>Всесвітньою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обговорювалася</a:t>
            </a:r>
            <a:r>
              <a:rPr lang="ru-RU" dirty="0"/>
              <a:t> проблема великого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 в </a:t>
            </a:r>
            <a:r>
              <a:rPr lang="ru-RU" dirty="0" err="1"/>
              <a:t>харчових</a:t>
            </a:r>
            <a:r>
              <a:rPr lang="ru-RU" dirty="0"/>
              <a:t> продуктах. Про </a:t>
            </a:r>
            <a:r>
              <a:rPr lang="ru-RU" dirty="0" err="1"/>
              <a:t>неї</a:t>
            </a:r>
            <a:r>
              <a:rPr lang="ru-RU" dirty="0"/>
              <a:t> говорили </a:t>
            </a:r>
            <a:r>
              <a:rPr lang="ru-RU" dirty="0" err="1"/>
              <a:t>фахівці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онкології</a:t>
            </a:r>
            <a:r>
              <a:rPr lang="ru-RU" dirty="0"/>
              <a:t>, </a:t>
            </a:r>
            <a:r>
              <a:rPr lang="ru-RU" dirty="0" err="1"/>
              <a:t>токсикології</a:t>
            </a:r>
            <a:r>
              <a:rPr lang="ru-RU" dirty="0"/>
              <a:t>, </a:t>
            </a:r>
            <a:r>
              <a:rPr lang="ru-RU" dirty="0" err="1"/>
              <a:t>біохімії</a:t>
            </a:r>
            <a:r>
              <a:rPr lang="ru-RU" dirty="0"/>
              <a:t>, </a:t>
            </a:r>
            <a:r>
              <a:rPr lang="ru-RU" dirty="0" err="1"/>
              <a:t>аналітичній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 і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Акриламід</a:t>
            </a:r>
            <a:r>
              <a:rPr lang="ru-RU" dirty="0"/>
              <a:t> </a:t>
            </a:r>
            <a:r>
              <a:rPr lang="ru-RU" dirty="0" err="1"/>
              <a:t>утримується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продуктах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богатих</a:t>
            </a:r>
            <a:r>
              <a:rPr lang="ru-RU" dirty="0"/>
              <a:t> </a:t>
            </a:r>
            <a:r>
              <a:rPr lang="ru-RU" dirty="0" err="1"/>
              <a:t>крохмалем</a:t>
            </a:r>
            <a:r>
              <a:rPr lang="ru-RU" dirty="0"/>
              <a:t> і </a:t>
            </a:r>
            <a:r>
              <a:rPr lang="ru-RU" dirty="0" err="1"/>
              <a:t>обробкою</a:t>
            </a:r>
            <a:r>
              <a:rPr lang="ru-RU" dirty="0"/>
              <a:t> з </a:t>
            </a:r>
            <a:r>
              <a:rPr lang="ru-RU" dirty="0" err="1"/>
              <a:t>високою</a:t>
            </a:r>
            <a:r>
              <a:rPr lang="ru-RU" dirty="0"/>
              <a:t> температурою. До таких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  <a:r>
              <a:rPr lang="ru-RU" dirty="0" err="1"/>
              <a:t>зернові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і </a:t>
            </a:r>
            <a:r>
              <a:rPr lang="ru-RU" dirty="0" err="1"/>
              <a:t>вироби</a:t>
            </a:r>
            <a:r>
              <a:rPr lang="ru-RU" dirty="0"/>
              <a:t> з </a:t>
            </a:r>
            <a:r>
              <a:rPr lang="ru-RU" dirty="0" err="1"/>
              <a:t>борошна</a:t>
            </a:r>
            <a:r>
              <a:rPr lang="ru-RU" dirty="0"/>
              <a:t>, </a:t>
            </a:r>
            <a:r>
              <a:rPr lang="ru-RU" dirty="0" err="1"/>
              <a:t>кукурудза</a:t>
            </a:r>
            <a:r>
              <a:rPr lang="ru-RU" dirty="0"/>
              <a:t>, </a:t>
            </a:r>
            <a:r>
              <a:rPr lang="ru-RU" dirty="0" err="1"/>
              <a:t>картопля</a:t>
            </a:r>
            <a:r>
              <a:rPr lang="ru-RU" dirty="0"/>
              <a:t> і т.д.</a:t>
            </a:r>
          </a:p>
          <a:p>
            <a:r>
              <a:rPr lang="ru-RU" dirty="0" err="1"/>
              <a:t>Небезпека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і у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є не </a:t>
            </a:r>
            <a:r>
              <a:rPr lang="ru-RU" dirty="0" err="1"/>
              <a:t>тільки</a:t>
            </a:r>
            <a:r>
              <a:rPr lang="ru-RU" dirty="0"/>
              <a:t> канцерогеном, але і </a:t>
            </a:r>
            <a:r>
              <a:rPr lang="ru-RU" dirty="0" err="1"/>
              <a:t>генотоксичною</a:t>
            </a:r>
            <a:r>
              <a:rPr lang="ru-RU" dirty="0"/>
              <a:t> </a:t>
            </a:r>
            <a:r>
              <a:rPr lang="ru-RU" dirty="0" err="1"/>
              <a:t>речовиною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 </a:t>
            </a:r>
            <a:r>
              <a:rPr lang="ru-RU" dirty="0" err="1"/>
              <a:t>небезпечною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 при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кількісному</a:t>
            </a:r>
            <a:r>
              <a:rPr lang="ru-RU" dirty="0"/>
              <a:t> </a:t>
            </a:r>
            <a:r>
              <a:rPr lang="ru-RU" dirty="0" err="1"/>
              <a:t>вмісті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при самих маленьких дозах </a:t>
            </a:r>
            <a:r>
              <a:rPr lang="ru-RU" dirty="0" err="1"/>
              <a:t>акриламіду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24877"/>
            <a:ext cx="6491305" cy="160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186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припустимий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становить 1 мкг у день,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уживання</a:t>
            </a:r>
            <a:r>
              <a:rPr lang="ru-RU" dirty="0"/>
              <a:t> в </a:t>
            </a:r>
            <a:r>
              <a:rPr lang="ru-RU" dirty="0" err="1"/>
              <a:t>їжу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0, 5 </a:t>
            </a:r>
            <a:r>
              <a:rPr lang="ru-RU" dirty="0" err="1"/>
              <a:t>гр</a:t>
            </a:r>
            <a:r>
              <a:rPr lang="ru-RU" dirty="0"/>
              <a:t> </a:t>
            </a:r>
            <a:r>
              <a:rPr lang="ru-RU" dirty="0" err="1"/>
              <a:t>чіпсів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2 </a:t>
            </a:r>
            <a:r>
              <a:rPr lang="ru-RU" dirty="0" err="1"/>
              <a:t>гр</a:t>
            </a:r>
            <a:r>
              <a:rPr lang="ru-RU" dirty="0"/>
              <a:t> </a:t>
            </a:r>
            <a:r>
              <a:rPr lang="ru-RU" dirty="0" err="1"/>
              <a:t>картоплі</a:t>
            </a:r>
            <a:r>
              <a:rPr lang="ru-RU" dirty="0"/>
              <a:t> </a:t>
            </a:r>
            <a:r>
              <a:rPr lang="ru-RU" dirty="0" err="1"/>
              <a:t>фрі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норму.</a:t>
            </a:r>
          </a:p>
          <a:p>
            <a:r>
              <a:rPr lang="en-US" dirty="0" smtClean="0"/>
              <a:t>- </a:t>
            </a:r>
            <a:r>
              <a:rPr lang="ru-RU" dirty="0" smtClean="0"/>
              <a:t>Самими </a:t>
            </a:r>
            <a:r>
              <a:rPr lang="ru-RU" dirty="0" err="1"/>
              <a:t>небезпечними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 продуктами є:</a:t>
            </a:r>
          </a:p>
          <a:p>
            <a:r>
              <a:rPr lang="en-US" dirty="0" smtClean="0"/>
              <a:t>- </a:t>
            </a:r>
            <a:r>
              <a:rPr lang="ru-RU" dirty="0" err="1" smtClean="0"/>
              <a:t>картопляні</a:t>
            </a:r>
            <a:r>
              <a:rPr lang="ru-RU" dirty="0" smtClean="0"/>
              <a:t> </a:t>
            </a:r>
            <a:r>
              <a:rPr lang="ru-RU" dirty="0" err="1"/>
              <a:t>чіпси</a:t>
            </a:r>
            <a:r>
              <a:rPr lang="ru-RU" dirty="0"/>
              <a:t> (вони </a:t>
            </a:r>
            <a:r>
              <a:rPr lang="ru-RU" dirty="0" err="1"/>
              <a:t>містять</a:t>
            </a:r>
            <a:r>
              <a:rPr lang="ru-RU" dirty="0"/>
              <a:t> 980 мкг </a:t>
            </a:r>
            <a:r>
              <a:rPr lang="ru-RU" dirty="0" err="1"/>
              <a:t>акриламіду</a:t>
            </a:r>
            <a:r>
              <a:rPr lang="ru-RU" dirty="0"/>
              <a:t> / 1 кг продукту);</a:t>
            </a:r>
          </a:p>
          <a:p>
            <a:r>
              <a:rPr lang="en-US" dirty="0" smtClean="0"/>
              <a:t>- </a:t>
            </a:r>
            <a:r>
              <a:rPr lang="ru-RU" dirty="0" err="1" smtClean="0"/>
              <a:t>картопля</a:t>
            </a:r>
            <a:r>
              <a:rPr lang="ru-RU" dirty="0" smtClean="0"/>
              <a:t> </a:t>
            </a:r>
            <a:r>
              <a:rPr lang="ru-RU" dirty="0" err="1"/>
              <a:t>фрі</a:t>
            </a:r>
            <a:r>
              <a:rPr lang="ru-RU" dirty="0"/>
              <a:t> (</a:t>
            </a:r>
            <a:r>
              <a:rPr lang="ru-RU" dirty="0" err="1"/>
              <a:t>містить</a:t>
            </a:r>
            <a:r>
              <a:rPr lang="ru-RU" dirty="0"/>
              <a:t> 410 мкг </a:t>
            </a:r>
            <a:r>
              <a:rPr lang="ru-RU" dirty="0" err="1"/>
              <a:t>акриламіду</a:t>
            </a:r>
            <a:r>
              <a:rPr lang="ru-RU" dirty="0"/>
              <a:t> / 1 кг продукту);</a:t>
            </a:r>
          </a:p>
          <a:p>
            <a:r>
              <a:rPr lang="en-US" dirty="0" smtClean="0"/>
              <a:t>- </a:t>
            </a:r>
            <a:r>
              <a:rPr lang="ru-RU" dirty="0" smtClean="0"/>
              <a:t>пироги </a:t>
            </a:r>
            <a:r>
              <a:rPr lang="ru-RU" dirty="0"/>
              <a:t>і </a:t>
            </a:r>
            <a:r>
              <a:rPr lang="ru-RU" dirty="0" err="1"/>
              <a:t>кекси</a:t>
            </a:r>
            <a:r>
              <a:rPr lang="ru-RU" dirty="0"/>
              <a:t> (</a:t>
            </a:r>
            <a:r>
              <a:rPr lang="ru-RU" dirty="0" err="1"/>
              <a:t>содрежат</a:t>
            </a:r>
            <a:r>
              <a:rPr lang="ru-RU" dirty="0"/>
              <a:t> 280 мкг </a:t>
            </a:r>
            <a:r>
              <a:rPr lang="ru-RU" dirty="0" err="1"/>
              <a:t>акриламіду</a:t>
            </a:r>
            <a:r>
              <a:rPr lang="ru-RU" dirty="0"/>
              <a:t> / 1 кг продукту);</a:t>
            </a:r>
          </a:p>
          <a:p>
            <a:r>
              <a:rPr lang="en-US" dirty="0" smtClean="0"/>
              <a:t>- </a:t>
            </a:r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err="1"/>
              <a:t>хліб</a:t>
            </a:r>
            <a:r>
              <a:rPr lang="ru-RU" dirty="0"/>
              <a:t> (160 мкг </a:t>
            </a:r>
            <a:r>
              <a:rPr lang="ru-RU" dirty="0" err="1"/>
              <a:t>акриламіду</a:t>
            </a:r>
            <a:r>
              <a:rPr lang="ru-RU" dirty="0"/>
              <a:t> / 1 кг продукту</a:t>
            </a:r>
            <a:r>
              <a:rPr lang="ru-RU" dirty="0" smtClean="0"/>
              <a:t>).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ru-RU" dirty="0" err="1" smtClean="0"/>
              <a:t>Небезпечна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акриламід</a:t>
            </a:r>
            <a:r>
              <a:rPr lang="ru-RU" dirty="0"/>
              <a:t> </a:t>
            </a:r>
            <a:r>
              <a:rPr lang="ru-RU" dirty="0" err="1"/>
              <a:t>утвориться</a:t>
            </a:r>
            <a:r>
              <a:rPr lang="ru-RU" dirty="0"/>
              <a:t> в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 при </a:t>
            </a:r>
            <a:r>
              <a:rPr lang="ru-RU" dirty="0" err="1"/>
              <a:t>обробці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не </a:t>
            </a:r>
            <a:r>
              <a:rPr lang="ru-RU" dirty="0" err="1"/>
              <a:t>нижче</a:t>
            </a:r>
            <a:r>
              <a:rPr lang="ru-RU" dirty="0"/>
              <a:t> 120 °С.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основному при </a:t>
            </a:r>
            <a:r>
              <a:rPr lang="ru-RU" dirty="0" err="1"/>
              <a:t>смаженні</a:t>
            </a:r>
            <a:r>
              <a:rPr lang="ru-RU" dirty="0"/>
              <a:t>, </a:t>
            </a:r>
            <a:r>
              <a:rPr lang="ru-RU" dirty="0" err="1"/>
              <a:t>випіканні</a:t>
            </a:r>
            <a:r>
              <a:rPr lang="ru-RU" dirty="0"/>
              <a:t> в </a:t>
            </a:r>
            <a:r>
              <a:rPr lang="ru-RU" dirty="0" err="1"/>
              <a:t>духовці</a:t>
            </a:r>
            <a:r>
              <a:rPr lang="ru-RU" dirty="0"/>
              <a:t>, </a:t>
            </a:r>
            <a:r>
              <a:rPr lang="ru-RU" dirty="0" err="1"/>
              <a:t>готуванні</a:t>
            </a:r>
            <a:r>
              <a:rPr lang="ru-RU" dirty="0"/>
              <a:t> у </a:t>
            </a:r>
            <a:r>
              <a:rPr lang="ru-RU" dirty="0" err="1"/>
              <a:t>фритюрі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грилі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акриламід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утвориться</a:t>
            </a:r>
            <a:r>
              <a:rPr lang="ru-RU" dirty="0"/>
              <a:t> при </a:t>
            </a:r>
            <a:r>
              <a:rPr lang="ru-RU" dirty="0" err="1"/>
              <a:t>варінні</a:t>
            </a:r>
            <a:r>
              <a:rPr lang="ru-RU" dirty="0"/>
              <a:t>.</a:t>
            </a:r>
          </a:p>
          <a:p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канцерогену </a:t>
            </a:r>
            <a:r>
              <a:rPr lang="ru-RU" dirty="0" err="1"/>
              <a:t>відбувається</a:t>
            </a:r>
            <a:r>
              <a:rPr lang="ru-RU" dirty="0"/>
              <a:t> і </a:t>
            </a:r>
            <a:r>
              <a:rPr lang="ru-RU" dirty="0" err="1"/>
              <a:t>під</a:t>
            </a:r>
            <a:r>
              <a:rPr lang="ru-RU" dirty="0"/>
              <a:t> час повторного </a:t>
            </a:r>
            <a:r>
              <a:rPr lang="ru-RU" dirty="0" err="1"/>
              <a:t>розігрівання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44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Кінець!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554963" cy="5338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34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588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Шкідливість фастфуду у нашому житті</vt:lpstr>
      <vt:lpstr>Найпопулярніші продукти:</vt:lpstr>
      <vt:lpstr>Канцерогени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Кінець!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Шкідливість фастфуду у нашому житті</dc:title>
  <dc:creator>Herzeleid</dc:creator>
  <cp:lastModifiedBy>Herzeleid</cp:lastModifiedBy>
  <cp:revision>5</cp:revision>
  <dcterms:created xsi:type="dcterms:W3CDTF">2014-03-03T19:45:08Z</dcterms:created>
  <dcterms:modified xsi:type="dcterms:W3CDTF">2014-03-03T20:08:49Z</dcterms:modified>
</cp:coreProperties>
</file>