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58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484784"/>
            <a:ext cx="6478488" cy="23762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uk-UA" dirty="0" smtClean="0"/>
              <a:t>Художня культура Київської Русі : архітектурні споруди,монументальний живопис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5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2657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образотворчого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перше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монументальному </a:t>
            </a:r>
            <a:r>
              <a:rPr lang="ru-RU" dirty="0" err="1"/>
              <a:t>живопису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створився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візантійських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традицій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6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54562"/>
          </a:xfrm>
        </p:spPr>
        <p:txBody>
          <a:bodyPr>
            <a:normAutofit/>
          </a:bodyPr>
          <a:lstStyle/>
          <a:p>
            <a:r>
              <a:rPr lang="ru-RU" dirty="0" err="1"/>
              <a:t>Константинопольські</a:t>
            </a:r>
            <a:r>
              <a:rPr lang="ru-RU" dirty="0"/>
              <a:t> </a:t>
            </a:r>
            <a:r>
              <a:rPr lang="ru-RU" dirty="0" err="1"/>
              <a:t>митці</a:t>
            </a:r>
            <a:r>
              <a:rPr lang="ru-RU" dirty="0"/>
              <a:t>, </a:t>
            </a:r>
            <a:r>
              <a:rPr lang="ru-RU" dirty="0" err="1"/>
              <a:t>оздоблюючи</a:t>
            </a:r>
            <a:r>
              <a:rPr lang="ru-RU" dirty="0"/>
              <a:t> </a:t>
            </a:r>
            <a:r>
              <a:rPr lang="ru-RU" dirty="0" err="1"/>
              <a:t>давньоруські</a:t>
            </a:r>
            <a:r>
              <a:rPr lang="ru-RU" dirty="0"/>
              <a:t> </a:t>
            </a:r>
            <a:r>
              <a:rPr lang="ru-RU" dirty="0" err="1"/>
              <a:t>собори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використовували</a:t>
            </a:r>
            <a:r>
              <a:rPr lang="ru-RU" dirty="0"/>
              <a:t> два вида </a:t>
            </a:r>
            <a:r>
              <a:rPr lang="ru-RU" dirty="0" err="1"/>
              <a:t>техніки</a:t>
            </a:r>
            <a:r>
              <a:rPr lang="ru-RU" dirty="0"/>
              <a:t> монументального </a:t>
            </a:r>
            <a:r>
              <a:rPr lang="ru-RU" dirty="0" err="1"/>
              <a:t>живопису</a:t>
            </a:r>
            <a:r>
              <a:rPr lang="ru-RU" dirty="0"/>
              <a:t>: </a:t>
            </a:r>
            <a:r>
              <a:rPr lang="ru-RU" dirty="0" err="1"/>
              <a:t>мозаїку</a:t>
            </a:r>
            <a:r>
              <a:rPr lang="ru-RU" dirty="0"/>
              <a:t> і</a:t>
            </a:r>
            <a:br>
              <a:rPr lang="ru-RU" dirty="0"/>
            </a:br>
            <a:r>
              <a:rPr lang="ru-RU" dirty="0"/>
              <a:t>фреску.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й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візантійських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</a:t>
            </a:r>
            <a:r>
              <a:rPr lang="ru-RU" dirty="0" err="1"/>
              <a:t>перейняли</a:t>
            </a:r>
            <a:r>
              <a:rPr lang="ru-RU" dirty="0"/>
              <a:t> та</a:t>
            </a:r>
            <a:br>
              <a:rPr lang="ru-RU" dirty="0"/>
            </a:br>
            <a:r>
              <a:rPr lang="ru-RU" dirty="0" err="1"/>
              <a:t>вдосконалили</a:t>
            </a:r>
            <a:r>
              <a:rPr lang="ru-RU" dirty="0"/>
              <a:t> </a:t>
            </a:r>
            <a:r>
              <a:rPr lang="ru-RU" dirty="0" err="1"/>
              <a:t>давньоруські</a:t>
            </a:r>
            <a:r>
              <a:rPr lang="ru-RU" dirty="0"/>
              <a:t> </a:t>
            </a:r>
            <a:r>
              <a:rPr lang="ru-RU" dirty="0" err="1"/>
              <a:t>митці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25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680"/>
            <a:ext cx="471652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33337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0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574665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Давньоруський</a:t>
            </a:r>
            <a:r>
              <a:rPr lang="ru-RU" dirty="0"/>
              <a:t> </a:t>
            </a:r>
            <a:r>
              <a:rPr lang="ru-RU" dirty="0" err="1"/>
              <a:t>мозаїчний</a:t>
            </a:r>
            <a:r>
              <a:rPr lang="ru-RU" dirty="0"/>
              <a:t> </a:t>
            </a:r>
            <a:r>
              <a:rPr lang="ru-RU" dirty="0" err="1"/>
              <a:t>живопис</a:t>
            </a:r>
            <a:r>
              <a:rPr lang="ru-RU" dirty="0"/>
              <a:t> </a:t>
            </a:r>
            <a:r>
              <a:rPr lang="en-US" dirty="0"/>
              <a:t>X— X</a:t>
            </a:r>
            <a:r>
              <a:rPr lang="ru-RU" dirty="0" err="1"/>
              <a:t>іі</a:t>
            </a:r>
            <a:r>
              <a:rPr lang="ru-RU" dirty="0"/>
              <a:t> ст.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поділений</a:t>
            </a:r>
            <a:r>
              <a:rPr lang="ru-RU" dirty="0"/>
              <a:t> на два</a:t>
            </a:r>
            <a:br>
              <a:rPr lang="ru-RU" dirty="0"/>
            </a:br>
            <a:r>
              <a:rPr lang="ru-RU" dirty="0" err="1"/>
              <a:t>види</a:t>
            </a:r>
            <a:r>
              <a:rPr lang="ru-RU" dirty="0"/>
              <a:t>: </a:t>
            </a:r>
            <a:r>
              <a:rPr lang="ru-RU" dirty="0" err="1"/>
              <a:t>високохудожні</a:t>
            </a:r>
            <a:r>
              <a:rPr lang="ru-RU" dirty="0"/>
              <a:t> </a:t>
            </a:r>
            <a:r>
              <a:rPr lang="ru-RU" dirty="0" err="1"/>
              <a:t>мозаїки</a:t>
            </a:r>
            <a:r>
              <a:rPr lang="ru-RU" dirty="0"/>
              <a:t> </a:t>
            </a:r>
            <a:r>
              <a:rPr lang="ru-RU" dirty="0" err="1"/>
              <a:t>підлоги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фрагментарно </a:t>
            </a:r>
            <a:r>
              <a:rPr lang="ru-RU" dirty="0" err="1"/>
              <a:t>збереглися</a:t>
            </a:r>
            <a:r>
              <a:rPr lang="ru-RU" dirty="0"/>
              <a:t> до</a:t>
            </a:r>
            <a:br>
              <a:rPr lang="ru-RU" dirty="0"/>
            </a:br>
            <a:r>
              <a:rPr lang="ru-RU" dirty="0" err="1"/>
              <a:t>нашого</a:t>
            </a:r>
            <a:r>
              <a:rPr lang="ru-RU" dirty="0"/>
              <a:t> часу в </a:t>
            </a:r>
            <a:r>
              <a:rPr lang="ru-RU" dirty="0" err="1"/>
              <a:t>деяких</a:t>
            </a:r>
            <a:r>
              <a:rPr lang="ru-RU" dirty="0"/>
              <a:t> храмах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, і </a:t>
            </a:r>
            <a:r>
              <a:rPr lang="ru-RU" dirty="0" err="1"/>
              <a:t>мозаїчний</a:t>
            </a:r>
            <a:r>
              <a:rPr lang="ru-RU" dirty="0"/>
              <a:t> </a:t>
            </a:r>
            <a:r>
              <a:rPr lang="ru-RU" dirty="0" err="1"/>
              <a:t>настінний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живопис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оздоблювали</a:t>
            </a:r>
            <a:r>
              <a:rPr lang="ru-RU" dirty="0"/>
              <a:t> </a:t>
            </a:r>
            <a:r>
              <a:rPr lang="ru-RU" dirty="0" err="1"/>
              <a:t>найважливішу</a:t>
            </a:r>
            <a:r>
              <a:rPr lang="ru-RU" dirty="0"/>
              <a:t> в </a:t>
            </a:r>
            <a:r>
              <a:rPr lang="ru-RU" dirty="0" err="1"/>
              <a:t>символічному</a:t>
            </a:r>
            <a:r>
              <a:rPr lang="ru-RU" dirty="0"/>
              <a:t> </a:t>
            </a:r>
            <a:r>
              <a:rPr lang="ru-RU" dirty="0" err="1"/>
              <a:t>сенсі</a:t>
            </a:r>
            <a:r>
              <a:rPr lang="ru-RU" dirty="0"/>
              <a:t> й </a:t>
            </a:r>
            <a:r>
              <a:rPr lang="ru-RU" dirty="0" err="1"/>
              <a:t>найбільш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освітлену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давньоруських</a:t>
            </a:r>
            <a:r>
              <a:rPr lang="ru-RU" dirty="0"/>
              <a:t> </a:t>
            </a:r>
            <a:r>
              <a:rPr lang="ru-RU" dirty="0" err="1"/>
              <a:t>храмів</a:t>
            </a:r>
            <a:r>
              <a:rPr lang="ru-RU" dirty="0"/>
              <a:t> — </a:t>
            </a:r>
            <a:r>
              <a:rPr lang="ru-RU" dirty="0" err="1"/>
              <a:t>центральний</a:t>
            </a:r>
            <a:r>
              <a:rPr lang="ru-RU" dirty="0"/>
              <a:t> купол, </a:t>
            </a:r>
            <a:r>
              <a:rPr lang="ru-RU" dirty="0" err="1"/>
              <a:t>підкупольний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простір</a:t>
            </a:r>
            <a:r>
              <a:rPr lang="ru-RU" dirty="0"/>
              <a:t> і </a:t>
            </a:r>
            <a:r>
              <a:rPr lang="ru-RU" dirty="0" err="1"/>
              <a:t>вівтар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4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4157308" cy="44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0194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2274"/>
          </a:xfrm>
        </p:spPr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мозаїк</a:t>
            </a:r>
            <a:r>
              <a:rPr lang="ru-RU" dirty="0" smtClean="0"/>
              <a:t> </a:t>
            </a:r>
            <a:r>
              <a:rPr lang="ru-RU" dirty="0"/>
              <a:t>собору </a:t>
            </a:r>
            <a:r>
              <a:rPr lang="ru-RU" dirty="0" err="1"/>
              <a:t>Софії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давньоруські</a:t>
            </a:r>
            <a:r>
              <a:rPr lang="ru-RU" dirty="0"/>
              <a:t> </a:t>
            </a:r>
            <a:r>
              <a:rPr lang="ru-RU" dirty="0" err="1"/>
              <a:t>майстри</a:t>
            </a:r>
            <a:r>
              <a:rPr lang="ru-RU" dirty="0"/>
              <a:t> </a:t>
            </a:r>
            <a:r>
              <a:rPr lang="ru-RU" dirty="0" err="1"/>
              <a:t>застосували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близько</a:t>
            </a:r>
            <a:r>
              <a:rPr lang="ru-RU" dirty="0"/>
              <a:t> 180 </a:t>
            </a:r>
            <a:r>
              <a:rPr lang="ru-RU" dirty="0" err="1"/>
              <a:t>відтінків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38957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9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5026570"/>
          </a:xfrm>
        </p:spPr>
        <p:txBody>
          <a:bodyPr>
            <a:normAutofit/>
          </a:bodyPr>
          <a:lstStyle/>
          <a:p>
            <a:r>
              <a:rPr lang="ru-RU" dirty="0"/>
              <a:t>Фрески </a:t>
            </a:r>
            <a:r>
              <a:rPr lang="ru-RU" dirty="0" err="1"/>
              <a:t>епохи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суворістю</a:t>
            </a:r>
            <a:r>
              <a:rPr lang="ru-RU" dirty="0"/>
              <a:t> </a:t>
            </a:r>
            <a:r>
              <a:rPr lang="ru-RU" dirty="0" err="1"/>
              <a:t>наслідування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візантійської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розпису</a:t>
            </a:r>
            <a:r>
              <a:rPr lang="ru-RU" dirty="0"/>
              <a:t> й </a:t>
            </a:r>
            <a:r>
              <a:rPr lang="ru-RU" dirty="0" err="1"/>
              <a:t>урочистою</a:t>
            </a:r>
            <a:r>
              <a:rPr lang="ru-RU" dirty="0"/>
              <a:t> </a:t>
            </a:r>
            <a:r>
              <a:rPr lang="ru-RU" dirty="0" err="1"/>
              <a:t>монументальністю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18658"/>
          </a:xfrm>
        </p:spPr>
        <p:txBody>
          <a:bodyPr>
            <a:normAutofit/>
          </a:bodyPr>
          <a:lstStyle/>
          <a:p>
            <a:r>
              <a:rPr lang="ru-RU" dirty="0"/>
              <a:t>Про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високохудожній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давньоруського</a:t>
            </a:r>
            <a:r>
              <a:rPr lang="ru-RU" dirty="0"/>
              <a:t> </a:t>
            </a:r>
            <a:r>
              <a:rPr lang="ru-RU" dirty="0" err="1"/>
              <a:t>мозаїчного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</a:t>
            </a:r>
            <a:r>
              <a:rPr lang="ru-RU" dirty="0" err="1"/>
              <a:t>ансамблі</a:t>
            </a:r>
            <a:r>
              <a:rPr lang="ru-RU" dirty="0"/>
              <a:t> </a:t>
            </a:r>
            <a:r>
              <a:rPr lang="ru-RU" dirty="0" err="1"/>
              <a:t>мозаїк</a:t>
            </a:r>
            <a:r>
              <a:rPr lang="ru-RU" dirty="0"/>
              <a:t> собору </a:t>
            </a:r>
            <a:r>
              <a:rPr lang="ru-RU" dirty="0" err="1"/>
              <a:t>Софії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, </a:t>
            </a:r>
            <a:r>
              <a:rPr lang="ru-RU" dirty="0" err="1"/>
              <a:t>фрагменти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мозаїк</a:t>
            </a:r>
            <a:r>
              <a:rPr lang="ru-RU" dirty="0"/>
              <a:t> золотоверхого собору </a:t>
            </a:r>
            <a:r>
              <a:rPr lang="ru-RU" dirty="0" err="1"/>
              <a:t>Михайлівського</a:t>
            </a:r>
            <a:r>
              <a:rPr lang="ru-RU" dirty="0"/>
              <a:t> </a:t>
            </a:r>
            <a:r>
              <a:rPr lang="ru-RU" dirty="0" err="1"/>
              <a:t>монастиря</a:t>
            </a:r>
            <a:r>
              <a:rPr lang="ru-RU" dirty="0"/>
              <a:t>, </a:t>
            </a:r>
            <a:r>
              <a:rPr lang="ru-RU" dirty="0" err="1"/>
              <a:t>Десятинної</a:t>
            </a:r>
            <a:r>
              <a:rPr lang="ru-RU" dirty="0"/>
              <a:t> церкви,</a:t>
            </a:r>
            <a:br>
              <a:rPr lang="ru-RU" dirty="0"/>
            </a:br>
            <a:r>
              <a:rPr lang="ru-RU" dirty="0" err="1"/>
              <a:t>Успенського</a:t>
            </a:r>
            <a:r>
              <a:rPr lang="ru-RU" dirty="0"/>
              <a:t> собору </a:t>
            </a:r>
            <a:r>
              <a:rPr lang="ru-RU" dirty="0" err="1"/>
              <a:t>Києво-Печерської</a:t>
            </a:r>
            <a:r>
              <a:rPr lang="ru-RU" dirty="0"/>
              <a:t> </a:t>
            </a:r>
            <a:r>
              <a:rPr lang="ru-RU" dirty="0" err="1"/>
              <a:t>Лаври</a:t>
            </a:r>
            <a:r>
              <a:rPr lang="ru-RU" dirty="0"/>
              <a:t>, </a:t>
            </a:r>
            <a:r>
              <a:rPr lang="ru-RU" dirty="0" err="1"/>
              <a:t>Михайлівського</a:t>
            </a:r>
            <a:r>
              <a:rPr lang="ru-RU" dirty="0"/>
              <a:t> </a:t>
            </a:r>
            <a:r>
              <a:rPr lang="ru-RU" smtClean="0"/>
              <a:t>собору, Видубицького</a:t>
            </a:r>
            <a:r>
              <a:rPr lang="ru-RU" dirty="0" smtClean="0"/>
              <a:t> </a:t>
            </a:r>
            <a:r>
              <a:rPr lang="ru-RU" dirty="0" err="1"/>
              <a:t>монастиря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7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064896" cy="5026570"/>
          </a:xfrm>
        </p:spPr>
        <p:txBody>
          <a:bodyPr>
            <a:noAutofit/>
          </a:bodyPr>
          <a:lstStyle/>
          <a:p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художньої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неможлива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без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такої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яскравої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сторінки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Київської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Русі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велике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адже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впродовж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цієї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закладено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основу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8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4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Зразками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простежується</a:t>
            </a:r>
            <a:r>
              <a:rPr lang="ru-RU" dirty="0"/>
              <a:t> </a:t>
            </a:r>
            <a:r>
              <a:rPr lang="ru-RU" dirty="0" err="1"/>
              <a:t>візантійський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вплив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Десятинна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 і </a:t>
            </a:r>
            <a:r>
              <a:rPr lang="ru-RU" dirty="0" err="1"/>
              <a:t>Спасо-Преображенський</a:t>
            </a:r>
            <a:r>
              <a:rPr lang="ru-RU" dirty="0"/>
              <a:t> собор у</a:t>
            </a:r>
            <a:br>
              <a:rPr lang="ru-RU" dirty="0"/>
            </a:br>
            <a:r>
              <a:rPr lang="ru-RU" dirty="0" err="1"/>
              <a:t>чернігові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080035"/>
            <a:ext cx="3046983" cy="337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41402"/>
            <a:ext cx="32861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5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378498"/>
          </a:xfrm>
        </p:spPr>
        <p:txBody>
          <a:bodyPr>
            <a:normAutofit/>
          </a:bodyPr>
          <a:lstStyle/>
          <a:p>
            <a:r>
              <a:rPr lang="ru-RU" dirty="0" err="1"/>
              <a:t>Десятинна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 (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Богородиці</a:t>
            </a:r>
            <a:r>
              <a:rPr lang="ru-RU" dirty="0"/>
              <a:t>)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зведена</a:t>
            </a:r>
            <a:r>
              <a:rPr lang="ru-RU" dirty="0"/>
              <a:t> в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князювання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Володимира</a:t>
            </a:r>
            <a:r>
              <a:rPr lang="ru-RU" dirty="0"/>
              <a:t> Великого і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кам’яною</a:t>
            </a:r>
            <a:r>
              <a:rPr lang="ru-RU" dirty="0"/>
              <a:t> </a:t>
            </a:r>
            <a:r>
              <a:rPr lang="ru-RU" dirty="0" err="1"/>
              <a:t>спорудою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Русі</a:t>
            </a:r>
            <a:r>
              <a:rPr lang="ru-RU" dirty="0"/>
              <a:t>. То </a:t>
            </a:r>
            <a:r>
              <a:rPr lang="ru-RU" dirty="0" err="1"/>
              <a:t>була</a:t>
            </a:r>
            <a:r>
              <a:rPr lang="ru-RU" dirty="0"/>
              <a:t> одна з </a:t>
            </a:r>
            <a:r>
              <a:rPr lang="ru-RU" dirty="0" err="1"/>
              <a:t>найгарніших</a:t>
            </a:r>
            <a:r>
              <a:rPr lang="ru-RU" dirty="0"/>
              <a:t> </a:t>
            </a:r>
            <a:r>
              <a:rPr lang="ru-RU" dirty="0" err="1"/>
              <a:t>архітектурних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часу, </a:t>
            </a:r>
            <a:r>
              <a:rPr lang="ru-RU" dirty="0" err="1"/>
              <a:t>адже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</a:t>
            </a:r>
            <a:r>
              <a:rPr lang="ru-RU" dirty="0" err="1"/>
              <a:t>долучали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Візантії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6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683" y="476672"/>
            <a:ext cx="5400600" cy="59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315436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Перлиною</a:t>
            </a:r>
            <a:r>
              <a:rPr lang="ru-RU" dirty="0"/>
              <a:t> </a:t>
            </a:r>
            <a:r>
              <a:rPr lang="ru-RU" dirty="0" err="1"/>
              <a:t>давньоруського</a:t>
            </a:r>
            <a:r>
              <a:rPr lang="ru-RU" dirty="0"/>
              <a:t> </a:t>
            </a:r>
            <a:r>
              <a:rPr lang="ru-RU" dirty="0" err="1"/>
              <a:t>архітектурного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є 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Софіївський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собор, </a:t>
            </a:r>
            <a:r>
              <a:rPr lang="ru-RU" dirty="0" err="1"/>
              <a:t>зведений</a:t>
            </a:r>
            <a:r>
              <a:rPr lang="ru-RU" dirty="0"/>
              <a:t> </a:t>
            </a:r>
            <a:r>
              <a:rPr lang="ru-RU" dirty="0" err="1"/>
              <a:t>грецькими</a:t>
            </a:r>
            <a:r>
              <a:rPr lang="ru-RU" dirty="0"/>
              <a:t> </a:t>
            </a:r>
            <a:r>
              <a:rPr lang="ru-RU" dirty="0" err="1"/>
              <a:t>майстрами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правління</a:t>
            </a:r>
            <a:r>
              <a:rPr lang="ru-RU" dirty="0"/>
              <a:t> князя </a:t>
            </a:r>
            <a:r>
              <a:rPr lang="ru-RU" dirty="0" err="1"/>
              <a:t>ярослава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Мудрого за </a:t>
            </a:r>
            <a:r>
              <a:rPr lang="ru-RU" dirty="0" err="1"/>
              <a:t>зразком</a:t>
            </a:r>
            <a:r>
              <a:rPr lang="ru-RU" dirty="0"/>
              <a:t> </a:t>
            </a:r>
            <a:r>
              <a:rPr lang="ru-RU" dirty="0" err="1"/>
              <a:t>Софіївського</a:t>
            </a:r>
            <a:r>
              <a:rPr lang="ru-RU" dirty="0"/>
              <a:t> храму Константинополя.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9537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14375"/>
            <a:ext cx="71437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16632"/>
            <a:ext cx="7467600" cy="4882554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b="1" i="1" dirty="0" err="1"/>
              <a:t>можна</a:t>
            </a:r>
            <a:r>
              <a:rPr lang="ru-RU" b="1" i="1" dirty="0"/>
              <a:t> </a:t>
            </a:r>
            <a:r>
              <a:rPr lang="ru-RU" b="1" i="1" dirty="0" err="1"/>
              <a:t>зробити</a:t>
            </a:r>
            <a:r>
              <a:rPr lang="ru-RU" b="1" i="1" dirty="0"/>
              <a:t> </a:t>
            </a:r>
            <a:r>
              <a:rPr lang="ru-RU" b="1" i="1" dirty="0" err="1"/>
              <a:t>висновок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майстри</a:t>
            </a:r>
            <a:r>
              <a:rPr lang="ru-RU" b="1" i="1" dirty="0"/>
              <a:t> </a:t>
            </a:r>
            <a:r>
              <a:rPr lang="ru-RU" b="1" i="1" dirty="0" err="1"/>
              <a:t>Київської</a:t>
            </a:r>
            <a:r>
              <a:rPr lang="ru-RU" b="1" i="1" dirty="0"/>
              <a:t> </a:t>
            </a:r>
            <a:r>
              <a:rPr lang="ru-RU" b="1" i="1" dirty="0" err="1"/>
              <a:t>Русі</a:t>
            </a:r>
            <a:r>
              <a:rPr lang="ru-RU" b="1" i="1" dirty="0"/>
              <a:t> не</a:t>
            </a:r>
            <a:br>
              <a:rPr lang="ru-RU" b="1" i="1" dirty="0"/>
            </a:br>
            <a:r>
              <a:rPr lang="ru-RU" b="1" i="1" dirty="0" err="1"/>
              <a:t>копіювали</a:t>
            </a:r>
            <a:r>
              <a:rPr lang="ru-RU" b="1" i="1" dirty="0"/>
              <a:t> </a:t>
            </a:r>
            <a:r>
              <a:rPr lang="ru-RU" b="1" i="1" dirty="0" err="1"/>
              <a:t>традиції</a:t>
            </a:r>
            <a:r>
              <a:rPr lang="ru-RU" b="1" i="1" dirty="0"/>
              <a:t> </a:t>
            </a:r>
            <a:r>
              <a:rPr lang="ru-RU" b="1" i="1" dirty="0" err="1"/>
              <a:t>Візантії</a:t>
            </a:r>
            <a:r>
              <a:rPr lang="ru-RU" b="1" i="1" dirty="0"/>
              <a:t>, а </a:t>
            </a:r>
            <a:r>
              <a:rPr lang="ru-RU" b="1" i="1" dirty="0" err="1"/>
              <a:t>створювали</a:t>
            </a:r>
            <a:r>
              <a:rPr lang="ru-RU" b="1" i="1" dirty="0"/>
              <a:t> на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основі</a:t>
            </a:r>
            <a:r>
              <a:rPr lang="ru-RU" b="1" i="1" dirty="0"/>
              <a:t> свою </a:t>
            </a:r>
            <a:r>
              <a:rPr lang="ru-RU" b="1" i="1" dirty="0" err="1"/>
              <a:t>оригінальну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err="1"/>
              <a:t>художню</a:t>
            </a:r>
            <a:r>
              <a:rPr lang="ru-RU" b="1" i="1" dirty="0"/>
              <a:t> </a:t>
            </a:r>
            <a:r>
              <a:rPr lang="ru-RU" b="1" i="1" dirty="0" err="1"/>
              <a:t>мову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6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908720"/>
            <a:ext cx="6172200" cy="4040470"/>
          </a:xfrm>
        </p:spPr>
        <p:txBody>
          <a:bodyPr>
            <a:normAutofit/>
          </a:bodyPr>
          <a:lstStyle/>
          <a:p>
            <a:r>
              <a:rPr lang="ru-RU" sz="4800" dirty="0" err="1"/>
              <a:t>Монументальний</a:t>
            </a:r>
            <a:r>
              <a:rPr lang="ru-RU" sz="4800" dirty="0"/>
              <a:t> </a:t>
            </a:r>
            <a:r>
              <a:rPr lang="ru-RU" sz="4800" dirty="0" err="1"/>
              <a:t>живопис</a:t>
            </a:r>
            <a:r>
              <a:rPr lang="ru-RU" sz="4800" dirty="0"/>
              <a:t> </a:t>
            </a:r>
            <a:r>
              <a:rPr lang="ru-RU" sz="4800" dirty="0" err="1"/>
              <a:t>київської</a:t>
            </a:r>
            <a:r>
              <a:rPr lang="ru-RU" sz="4800" dirty="0"/>
              <a:t> </a:t>
            </a:r>
            <a:r>
              <a:rPr lang="ru-RU" sz="4800" dirty="0" err="1"/>
              <a:t>Русі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3922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</TotalTime>
  <Words>107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Художня культура Київської Русі : архітектурні споруди,монументальний живопис</vt:lpstr>
      <vt:lpstr>Історія художньої культури України неможлива без такої яскравої сторінки як доба Київської Русі. Вона має велике значення, адже впродовж існування цієї держави було закладено основу української культури.</vt:lpstr>
      <vt:lpstr>Зразками архітектури, в якій найбільше простежується візантійський вплив, були Десятинна церква в Києві і Спасо-Преображенський собор у чернігові.</vt:lpstr>
      <vt:lpstr>Десятинна церква (церква Богородиці) була зведена в епоху князювання Володимира Великого і вважається першою кам’яною спорудою Київської Русі. То була одна з найгарніших архітектурних споруд свого часу, адже до її будівництва долучали кращих майстрів Візантії.</vt:lpstr>
      <vt:lpstr>Презентация PowerPoint</vt:lpstr>
      <vt:lpstr>Перлиною давньоруського архітектурного мистецтва є Київський Софіївський собор, зведений грецькими майстрами під час правління князя ярослава Мудрого за зразком Софіївського храму Константинополя. </vt:lpstr>
      <vt:lpstr>Презентация PowerPoint</vt:lpstr>
      <vt:lpstr>можна зробити висновок, що майстри Київської Русі не копіювали традиції Візантії, а створювали на їх основі свою оригінальну художню мову.</vt:lpstr>
      <vt:lpstr>Монументальний живопис київської Русі</vt:lpstr>
      <vt:lpstr>Серед видів образотворчого мистецтва Київської Русі перше місце належить монументальному живопису, що створився також на основі візантійських традицій.</vt:lpstr>
      <vt:lpstr>Константинопольські митці, оздоблюючи давньоруські собори, використовували два вида техніки монументального живопису: мозаїку і фреску. Потім прийоми й технологію візантійських художників перейняли та вдосконалили давньоруські митці.</vt:lpstr>
      <vt:lpstr>Презентация PowerPoint</vt:lpstr>
      <vt:lpstr>Давньоруський мозаїчний живопис X— Xіі ст. може бути поділений на два види: високохудожні мозаїки підлоги, що фрагментарно збереглися до нашого часу в деяких храмах епохи Київської Русі, і мозаїчний настінний живопис, яким оздоблювали найважливішу в символічному сенсі й найбільш освітлену частину давньоруських храмів — центральний купол, підкупольний простір і вівтар.</vt:lpstr>
      <vt:lpstr>Презентация PowerPoint</vt:lpstr>
      <vt:lpstr>Для мозаїк собору Софії Київської давньоруські майстри застосували близько 180 відтінків різних кольорів.</vt:lpstr>
      <vt:lpstr>Фрески епохи Київської Русі відрізняються суворістю наслідування принципів візантійської системи розпису й урочистою монументальністю.</vt:lpstr>
      <vt:lpstr>Про надзвичайно високохудожній рівень давньоруського мозаїчного мистецтва свідчать ансамблі мозаїк собору Софії Київської, фрагменти мозаїк золотоверхого собору Михайлівського монастиря, Десятинної церкви, Успенського собору Києво-Печерської Лаври, Михайлівського собору, Видубицького монастиря.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Художня культура Київської Русі : архітектурні споруди,монументальний живопис</dc:title>
  <cp:lastModifiedBy>Admin</cp:lastModifiedBy>
  <cp:revision>3</cp:revision>
  <dcterms:modified xsi:type="dcterms:W3CDTF">2014-10-27T17:32:17Z</dcterms:modified>
</cp:coreProperties>
</file>