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59" r:id="rId6"/>
    <p:sldId id="263" r:id="rId7"/>
    <p:sldId id="260" r:id="rId8"/>
    <p:sldId id="264" r:id="rId9"/>
    <p:sldId id="261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1429" autoAdjust="0"/>
    <p:restoredTop sz="94660"/>
  </p:normalViewPr>
  <p:slideViewPr>
    <p:cSldViewPr>
      <p:cViewPr varScale="1">
        <p:scale>
          <a:sx n="70" d="100"/>
          <a:sy n="70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D3A2-B57B-4BF6-B145-5B4416B47914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D559-06D0-4BAC-AF07-EA9FF488912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D3A2-B57B-4BF6-B145-5B4416B47914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D559-06D0-4BAC-AF07-EA9FF4889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D3A2-B57B-4BF6-B145-5B4416B47914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D559-06D0-4BAC-AF07-EA9FF4889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D3A2-B57B-4BF6-B145-5B4416B47914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D559-06D0-4BAC-AF07-EA9FF4889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D3A2-B57B-4BF6-B145-5B4416B47914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D559-06D0-4BAC-AF07-EA9FF488912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D3A2-B57B-4BF6-B145-5B4416B47914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D559-06D0-4BAC-AF07-EA9FF4889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D3A2-B57B-4BF6-B145-5B4416B47914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D559-06D0-4BAC-AF07-EA9FF4889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D3A2-B57B-4BF6-B145-5B4416B47914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D559-06D0-4BAC-AF07-EA9FF4889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D3A2-B57B-4BF6-B145-5B4416B47914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D559-06D0-4BAC-AF07-EA9FF4889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D3A2-B57B-4BF6-B145-5B4416B47914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23D559-06D0-4BAC-AF07-EA9FF488912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3D3A2-B57B-4BF6-B145-5B4416B47914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223D559-06D0-4BAC-AF07-EA9FF488912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F93D3A2-B57B-4BF6-B145-5B4416B47914}" type="datetimeFigureOut">
              <a:rPr lang="ru-RU" smtClean="0"/>
              <a:t>03.11.2013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23D559-06D0-4BAC-AF07-EA9FF4889129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736"/>
            <a:ext cx="7851648" cy="1828800"/>
          </a:xfrm>
        </p:spPr>
        <p:txBody>
          <a:bodyPr/>
          <a:lstStyle/>
          <a:p>
            <a:r>
              <a:rPr lang="ru-RU" dirty="0" err="1" smtClean="0"/>
              <a:t>Глобальні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людства</a:t>
            </a:r>
            <a:endParaRPr lang="ru-RU" dirty="0"/>
          </a:p>
        </p:txBody>
      </p:sp>
      <p:pic>
        <p:nvPicPr>
          <p:cNvPr id="11272" name="Picture 8" descr="http://perlbal.hi-pi.com/blog-images/780524/gd/130386880867/Ganhar-o-mund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71744"/>
            <a:ext cx="5500725" cy="4071942"/>
          </a:xfrm>
          <a:prstGeom prst="ellipse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000760" y="600076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Прищепчук Надежда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sz="5400" dirty="0" err="1" smtClean="0">
                <a:latin typeface="Segoe Print" pitchFamily="2" charset="0"/>
              </a:rPr>
              <a:t>Геополітичні</a:t>
            </a:r>
            <a:r>
              <a:rPr lang="ru-RU" sz="5400" dirty="0" smtClean="0">
                <a:latin typeface="Segoe Print" pitchFamily="2" charset="0"/>
              </a:rPr>
              <a:t> </a:t>
            </a:r>
            <a:r>
              <a:rPr lang="ru-RU" sz="5400" dirty="0" err="1" smtClean="0">
                <a:latin typeface="Segoe Print" pitchFamily="2" charset="0"/>
              </a:rPr>
              <a:t>проблеми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500174"/>
            <a:ext cx="84296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Segoe Print" pitchFamily="2" charset="0"/>
              </a:rPr>
              <a:t>Глобально </a:t>
            </a:r>
            <a:r>
              <a:rPr lang="ru-RU" dirty="0" err="1" smtClean="0">
                <a:latin typeface="Segoe Print" pitchFamily="2" charset="0"/>
              </a:rPr>
              <a:t>постала</a:t>
            </a:r>
            <a:r>
              <a:rPr lang="ru-RU" dirty="0" smtClean="0">
                <a:latin typeface="Segoe Print" pitchFamily="2" charset="0"/>
              </a:rPr>
              <a:t> в наш час </a:t>
            </a:r>
            <a:r>
              <a:rPr lang="ru-RU" dirty="0" err="1" smtClean="0">
                <a:latin typeface="Segoe Print" pitchFamily="2" charset="0"/>
              </a:rPr>
              <a:t>геополітична</a:t>
            </a:r>
            <a:r>
              <a:rPr lang="ru-RU" dirty="0" smtClean="0">
                <a:latin typeface="Segoe Print" pitchFamily="2" charset="0"/>
              </a:rPr>
              <a:t> проблема </a:t>
            </a:r>
            <a:r>
              <a:rPr lang="ru-RU" dirty="0" err="1" smtClean="0">
                <a:latin typeface="Segoe Print" pitchFamily="2" charset="0"/>
              </a:rPr>
              <a:t>збереження</a:t>
            </a:r>
            <a:r>
              <a:rPr lang="ru-RU" dirty="0" smtClean="0">
                <a:latin typeface="Segoe Print" pitchFamily="2" charset="0"/>
              </a:rPr>
              <a:t> миру. </a:t>
            </a:r>
            <a:r>
              <a:rPr lang="ru-RU" dirty="0" err="1" smtClean="0">
                <a:latin typeface="Segoe Print" pitchFamily="2" charset="0"/>
              </a:rPr>
              <a:t>Воєнні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конфлікти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існували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завжди</a:t>
            </a:r>
            <a:r>
              <a:rPr lang="ru-RU" dirty="0" smtClean="0">
                <a:latin typeface="Segoe Print" pitchFamily="2" charset="0"/>
              </a:rPr>
              <a:t>. Про </a:t>
            </a:r>
            <a:r>
              <a:rPr lang="ru-RU" dirty="0" err="1" smtClean="0">
                <a:latin typeface="Segoe Print" pitchFamily="2" charset="0"/>
              </a:rPr>
              <a:t>це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знаєте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шкільного</a:t>
            </a:r>
            <a:r>
              <a:rPr lang="ru-RU" dirty="0" smtClean="0">
                <a:latin typeface="Segoe Print" pitchFamily="2" charset="0"/>
              </a:rPr>
              <a:t> курсу </a:t>
            </a:r>
            <a:r>
              <a:rPr lang="ru-RU" dirty="0" err="1" smtClean="0">
                <a:latin typeface="Segoe Print" pitchFamily="2" charset="0"/>
              </a:rPr>
              <a:t>історії</a:t>
            </a:r>
            <a:r>
              <a:rPr lang="ru-RU" dirty="0" smtClean="0">
                <a:latin typeface="Segoe Print" pitchFamily="2" charset="0"/>
              </a:rPr>
              <a:t>. Але вони </a:t>
            </a:r>
            <a:r>
              <a:rPr lang="ru-RU" dirty="0" err="1" smtClean="0">
                <a:latin typeface="Segoe Print" pitchFamily="2" charset="0"/>
              </a:rPr>
              <a:t>ніколи</a:t>
            </a:r>
            <a:r>
              <a:rPr lang="ru-RU" dirty="0" smtClean="0">
                <a:latin typeface="Segoe Print" pitchFamily="2" charset="0"/>
              </a:rPr>
              <a:t> так не </a:t>
            </a:r>
            <a:r>
              <a:rPr lang="ru-RU" dirty="0" err="1" smtClean="0">
                <a:latin typeface="Segoe Print" pitchFamily="2" charset="0"/>
              </a:rPr>
              <a:t>загрожували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всьому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людству</a:t>
            </a:r>
            <a:r>
              <a:rPr lang="ru-RU" dirty="0" smtClean="0">
                <a:latin typeface="Segoe Print" pitchFamily="2" charset="0"/>
              </a:rPr>
              <a:t>, як </a:t>
            </a:r>
            <a:r>
              <a:rPr lang="ru-RU" dirty="0" err="1" smtClean="0">
                <a:latin typeface="Segoe Print" pitchFamily="2" charset="0"/>
              </a:rPr>
              <a:t>нині</a:t>
            </a:r>
            <a:r>
              <a:rPr lang="ru-RU" dirty="0" smtClean="0">
                <a:latin typeface="Segoe Print" pitchFamily="2" charset="0"/>
              </a:rPr>
              <a:t>. У </a:t>
            </a:r>
            <a:r>
              <a:rPr lang="ru-RU" dirty="0" err="1" smtClean="0">
                <a:latin typeface="Segoe Print" pitchFamily="2" charset="0"/>
              </a:rPr>
              <a:t>другій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половині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en-US" dirty="0" smtClean="0">
                <a:latin typeface="Segoe Print" pitchFamily="2" charset="0"/>
              </a:rPr>
              <a:t>XX </a:t>
            </a:r>
            <a:r>
              <a:rPr lang="ru-RU" dirty="0" smtClean="0">
                <a:latin typeface="Segoe Print" pitchFamily="2" charset="0"/>
              </a:rPr>
              <a:t>ст. у </a:t>
            </a:r>
            <a:r>
              <a:rPr lang="ru-RU" dirty="0" err="1" smtClean="0">
                <a:latin typeface="Segoe Print" pitchFamily="2" charset="0"/>
              </a:rPr>
              <a:t>зв'язку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подальшим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удосконаленням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ядерної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зброї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ракетної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техніки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нагромадженням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інших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засобів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масового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знищення</a:t>
            </a:r>
            <a:r>
              <a:rPr lang="ru-RU" dirty="0" smtClean="0">
                <a:latin typeface="Segoe Print" pitchFamily="2" charset="0"/>
              </a:rPr>
              <a:t> (</a:t>
            </a:r>
            <a:r>
              <a:rPr lang="ru-RU" dirty="0" err="1" smtClean="0">
                <a:latin typeface="Segoe Print" pitchFamily="2" charset="0"/>
              </a:rPr>
              <a:t>хімічних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біологічних</a:t>
            </a:r>
            <a:r>
              <a:rPr lang="ru-RU" dirty="0" smtClean="0">
                <a:latin typeface="Segoe Print" pitchFamily="2" charset="0"/>
              </a:rPr>
              <a:t>) </a:t>
            </a:r>
            <a:r>
              <a:rPr lang="ru-RU" dirty="0" err="1" smtClean="0">
                <a:latin typeface="Segoe Print" pitchFamily="2" charset="0"/>
              </a:rPr>
              <a:t>виникла</a:t>
            </a:r>
            <a:r>
              <a:rPr lang="ru-RU" dirty="0" smtClean="0">
                <a:latin typeface="Segoe Print" pitchFamily="2" charset="0"/>
              </a:rPr>
              <a:t> реальна </a:t>
            </a:r>
            <a:r>
              <a:rPr lang="ru-RU" dirty="0" err="1" smtClean="0">
                <a:latin typeface="Segoe Print" pitchFamily="2" charset="0"/>
              </a:rPr>
              <a:t>можливість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знищення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цілих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країн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континентів</a:t>
            </a:r>
            <a:r>
              <a:rPr lang="ru-RU" dirty="0" smtClean="0">
                <a:latin typeface="Segoe Print" pitchFamily="2" charset="0"/>
              </a:rPr>
              <a:t> у </a:t>
            </a:r>
            <a:r>
              <a:rPr lang="ru-RU" dirty="0" err="1" smtClean="0">
                <a:latin typeface="Segoe Print" pitchFamily="2" charset="0"/>
              </a:rPr>
              <a:t>випадку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розв'язання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третьої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світової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війни</a:t>
            </a:r>
            <a:r>
              <a:rPr lang="ru-RU" dirty="0" smtClean="0">
                <a:latin typeface="Segoe Print" pitchFamily="2" charset="0"/>
              </a:rPr>
              <a:t>. В арсеналах </a:t>
            </a:r>
            <a:r>
              <a:rPr lang="ru-RU" dirty="0" err="1" smtClean="0">
                <a:latin typeface="Segoe Print" pitchFamily="2" charset="0"/>
              </a:rPr>
              <a:t>найбільших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країн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світу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зосереджена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така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кількість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зброї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якої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достатньо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щоб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знищити</a:t>
            </a:r>
            <a:r>
              <a:rPr lang="ru-RU" dirty="0" smtClean="0">
                <a:latin typeface="Segoe Print" pitchFamily="2" charset="0"/>
              </a:rPr>
              <a:t> все </a:t>
            </a:r>
            <a:r>
              <a:rPr lang="ru-RU" dirty="0" err="1" smtClean="0">
                <a:latin typeface="Segoe Print" pitchFamily="2" charset="0"/>
              </a:rPr>
              <a:t>живе</a:t>
            </a:r>
            <a:r>
              <a:rPr lang="ru-RU" dirty="0" smtClean="0">
                <a:latin typeface="Segoe Print" pitchFamily="2" charset="0"/>
              </a:rPr>
              <a:t> на </a:t>
            </a:r>
            <a:r>
              <a:rPr lang="ru-RU" dirty="0" err="1" smtClean="0">
                <a:latin typeface="Segoe Print" pitchFamily="2" charset="0"/>
              </a:rPr>
              <a:t>планеті</a:t>
            </a:r>
            <a:r>
              <a:rPr lang="ru-RU" dirty="0" smtClean="0">
                <a:latin typeface="Segoe Print" pitchFamily="2" charset="0"/>
              </a:rPr>
              <a:t>. </a:t>
            </a:r>
            <a:r>
              <a:rPr lang="ru-RU" dirty="0" err="1" smtClean="0">
                <a:latin typeface="Segoe Print" pitchFamily="2" charset="0"/>
              </a:rPr>
              <a:t>Атомні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й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водневі</a:t>
            </a:r>
            <a:r>
              <a:rPr lang="ru-RU" dirty="0" smtClean="0">
                <a:latin typeface="Segoe Print" pitchFamily="2" charset="0"/>
              </a:rPr>
              <a:t> бомби, </a:t>
            </a:r>
            <a:r>
              <a:rPr lang="ru-RU" dirty="0" err="1" smtClean="0">
                <a:latin typeface="Segoe Print" pitchFamily="2" charset="0"/>
              </a:rPr>
              <a:t>якщо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вибухнуть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одночасно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здатні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розірвати</a:t>
            </a:r>
            <a:r>
              <a:rPr lang="ru-RU" dirty="0" smtClean="0">
                <a:latin typeface="Segoe Print" pitchFamily="2" charset="0"/>
              </a:rPr>
              <a:t> Землю на шматки. І </a:t>
            </a:r>
            <a:r>
              <a:rPr lang="ru-RU" dirty="0" err="1" smtClean="0">
                <a:latin typeface="Segoe Print" pitchFamily="2" charset="0"/>
              </a:rPr>
              <a:t>хоча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ядерна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зброя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більше</a:t>
            </a:r>
            <a:r>
              <a:rPr lang="ru-RU" dirty="0" smtClean="0">
                <a:latin typeface="Segoe Print" pitchFamily="2" charset="0"/>
              </a:rPr>
              <a:t> не </a:t>
            </a:r>
            <a:r>
              <a:rPr lang="ru-RU" dirty="0" err="1" smtClean="0">
                <a:latin typeface="Segoe Print" pitchFamily="2" charset="0"/>
              </a:rPr>
              <a:t>застосовувалась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викликає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занепокоєння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прагнення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окремих</a:t>
            </a:r>
            <a:r>
              <a:rPr lang="ru-RU" dirty="0" smtClean="0">
                <a:latin typeface="Segoe Print" pitchFamily="2" charset="0"/>
              </a:rPr>
              <a:t> держав до </a:t>
            </a:r>
            <a:r>
              <a:rPr lang="ru-RU" dirty="0" err="1" smtClean="0">
                <a:latin typeface="Segoe Print" pitchFamily="2" charset="0"/>
              </a:rPr>
              <a:t>безконтрольного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</a:t>
            </a:r>
            <a:r>
              <a:rPr lang="ru-RU" dirty="0" smtClean="0">
                <a:latin typeface="Segoe Print" pitchFamily="2" charset="0"/>
              </a:rPr>
              <a:t> боку </a:t>
            </a:r>
            <a:r>
              <a:rPr lang="ru-RU" dirty="0" err="1" smtClean="0">
                <a:latin typeface="Segoe Print" pitchFamily="2" charset="0"/>
              </a:rPr>
              <a:t>міжнародного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співтовариства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володіння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зброєю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масового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знищення</a:t>
            </a:r>
            <a:r>
              <a:rPr lang="ru-RU" dirty="0" smtClean="0">
                <a:latin typeface="Segoe Print" pitchFamily="2" charset="0"/>
              </a:rPr>
              <a:t>. </a:t>
            </a:r>
            <a:r>
              <a:rPr lang="ru-RU" dirty="0" err="1" smtClean="0">
                <a:latin typeface="Segoe Print" pitchFamily="2" charset="0"/>
              </a:rPr>
              <a:t>Нині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налічується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щонайменше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сім</a:t>
            </a:r>
            <a:r>
              <a:rPr lang="ru-RU" dirty="0" smtClean="0">
                <a:latin typeface="Segoe Print" pitchFamily="2" charset="0"/>
              </a:rPr>
              <a:t> "</a:t>
            </a:r>
            <a:r>
              <a:rPr lang="ru-RU" dirty="0" err="1" smtClean="0">
                <a:latin typeface="Segoe Print" pitchFamily="2" charset="0"/>
              </a:rPr>
              <a:t>ядерних</a:t>
            </a:r>
            <a:r>
              <a:rPr lang="ru-RU" dirty="0" smtClean="0">
                <a:latin typeface="Segoe Print" pitchFamily="2" charset="0"/>
              </a:rPr>
              <a:t> держав", у т. ч. </a:t>
            </a:r>
            <a:r>
              <a:rPr lang="ru-RU" dirty="0" err="1" smtClean="0">
                <a:latin typeface="Segoe Print" pitchFamily="2" charset="0"/>
              </a:rPr>
              <a:t>й</a:t>
            </a:r>
            <a:r>
              <a:rPr lang="ru-RU" dirty="0" smtClean="0">
                <a:latin typeface="Segoe Print" pitchFamily="2" charset="0"/>
              </a:rPr>
              <a:t> таких, </a:t>
            </a:r>
            <a:r>
              <a:rPr lang="ru-RU" dirty="0" err="1" smtClean="0">
                <a:latin typeface="Segoe Print" pitchFamily="2" charset="0"/>
              </a:rPr>
              <a:t>що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конфліктують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між</a:t>
            </a:r>
            <a:r>
              <a:rPr lang="ru-RU" dirty="0" smtClean="0">
                <a:latin typeface="Segoe Print" pitchFamily="2" charset="0"/>
              </a:rPr>
              <a:t> собою (</a:t>
            </a:r>
            <a:r>
              <a:rPr lang="ru-RU" dirty="0" err="1" smtClean="0">
                <a:latin typeface="Segoe Print" pitchFamily="2" charset="0"/>
              </a:rPr>
              <a:t>Індія</a:t>
            </a:r>
            <a:r>
              <a:rPr lang="ru-RU" dirty="0" smtClean="0">
                <a:latin typeface="Segoe Print" pitchFamily="2" charset="0"/>
              </a:rPr>
              <a:t> та Пакистан). </a:t>
            </a:r>
            <a:r>
              <a:rPr lang="ru-RU" dirty="0" err="1" smtClean="0">
                <a:latin typeface="Segoe Print" pitchFamily="2" charset="0"/>
              </a:rPr>
              <a:t>Ще</a:t>
            </a:r>
            <a:r>
              <a:rPr lang="ru-RU" dirty="0" smtClean="0">
                <a:latin typeface="Segoe Print" pitchFamily="2" charset="0"/>
              </a:rPr>
              <a:t> ряд </a:t>
            </a:r>
            <a:r>
              <a:rPr lang="ru-RU" dirty="0" err="1" smtClean="0">
                <a:latin typeface="Segoe Print" pitchFamily="2" charset="0"/>
              </a:rPr>
              <a:t>країн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веде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активні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роботи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щодо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створення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ядерної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зброї</a:t>
            </a:r>
            <a:r>
              <a:rPr lang="ru-RU" dirty="0" smtClean="0">
                <a:latin typeface="Segoe Print" pitchFamily="2" charset="0"/>
              </a:rPr>
              <a:t>.</a:t>
            </a:r>
            <a:endParaRPr lang="ru-RU" dirty="0">
              <a:latin typeface="Segoe Print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43636" y="1071546"/>
            <a:ext cx="264320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Segoe Print" pitchFamily="2" charset="0"/>
              </a:rPr>
              <a:t>5) проблему </a:t>
            </a:r>
            <a:r>
              <a:rPr lang="ru-RU" sz="2400" dirty="0" err="1" smtClean="0">
                <a:latin typeface="Segoe Print" pitchFamily="2" charset="0"/>
              </a:rPr>
              <a:t>поглиблення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нерівності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й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нерівномірності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розвитку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різних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націй</a:t>
            </a:r>
            <a:r>
              <a:rPr lang="ru-RU" sz="2400" dirty="0" smtClean="0">
                <a:latin typeface="Segoe Print" pitchFamily="2" charset="0"/>
              </a:rPr>
              <a:t>, </a:t>
            </a:r>
            <a:r>
              <a:rPr lang="ru-RU" sz="2400" dirty="0" err="1" smtClean="0">
                <a:latin typeface="Segoe Print" pitchFamily="2" charset="0"/>
              </a:rPr>
              <a:t>країн</a:t>
            </a:r>
            <a:r>
              <a:rPr lang="ru-RU" sz="2400" dirty="0" smtClean="0">
                <a:latin typeface="Segoe Print" pitchFamily="2" charset="0"/>
              </a:rPr>
              <a:t>, </a:t>
            </a:r>
            <a:r>
              <a:rPr lang="ru-RU" sz="2400" dirty="0" err="1" smtClean="0">
                <a:latin typeface="Segoe Print" pitchFamily="2" charset="0"/>
              </a:rPr>
              <a:t>регіонів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тощо</a:t>
            </a:r>
            <a:r>
              <a:rPr lang="ru-RU" sz="2400" dirty="0" smtClean="0">
                <a:latin typeface="Segoe Print" pitchFamily="2" charset="0"/>
              </a:rPr>
              <a:t>, </a:t>
            </a:r>
            <a:r>
              <a:rPr lang="ru-RU" sz="2400" dirty="0" err="1" smtClean="0">
                <a:latin typeface="Segoe Print" pitchFamily="2" charset="0"/>
              </a:rPr>
              <a:t>що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постійно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створює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регіональну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світову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напруженість</a:t>
            </a:r>
            <a:r>
              <a:rPr lang="ru-RU" sz="2400" dirty="0" smtClean="0">
                <a:latin typeface="Segoe Print" pitchFamily="2" charset="0"/>
              </a:rPr>
              <a:t>.</a:t>
            </a:r>
            <a:endParaRPr lang="ru-RU" sz="2400" dirty="0">
              <a:latin typeface="Segoe Print" pitchFamily="2" charset="0"/>
            </a:endParaRPr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5429288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928670"/>
            <a:ext cx="8643966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Segoe Print" pitchFamily="2" charset="0"/>
              </a:rPr>
              <a:t>Проблема </a:t>
            </a:r>
            <a:r>
              <a:rPr lang="ru-RU" sz="4000" dirty="0" err="1" smtClean="0">
                <a:latin typeface="Segoe Print" pitchFamily="2" charset="0"/>
              </a:rPr>
              <a:t>подолання</a:t>
            </a:r>
            <a:r>
              <a:rPr lang="ru-RU" sz="4000" dirty="0" smtClean="0">
                <a:latin typeface="Segoe Print" pitchFamily="2" charset="0"/>
              </a:rPr>
              <a:t> </a:t>
            </a:r>
            <a:r>
              <a:rPr lang="ru-RU" sz="4000" dirty="0" err="1" smtClean="0">
                <a:latin typeface="Segoe Print" pitchFamily="2" charset="0"/>
              </a:rPr>
              <a:t>відсталості</a:t>
            </a:r>
            <a:r>
              <a:rPr lang="ru-RU" sz="4000" dirty="0" smtClean="0">
                <a:latin typeface="Segoe Print" pitchFamily="2" charset="0"/>
              </a:rPr>
              <a:t> </a:t>
            </a:r>
            <a:r>
              <a:rPr lang="ru-RU" sz="4000" dirty="0" err="1" smtClean="0">
                <a:latin typeface="Segoe Print" pitchFamily="2" charset="0"/>
              </a:rPr>
              <a:t>країн</a:t>
            </a:r>
            <a:r>
              <a:rPr lang="ru-RU" sz="4000" dirty="0" smtClean="0">
                <a:latin typeface="Segoe Print" pitchFamily="2" charset="0"/>
              </a:rPr>
              <a:t>, </a:t>
            </a:r>
            <a:r>
              <a:rPr lang="ru-RU" sz="4000" dirty="0" err="1" smtClean="0">
                <a:latin typeface="Segoe Print" pitchFamily="2" charset="0"/>
              </a:rPr>
              <a:t>що</a:t>
            </a:r>
            <a:r>
              <a:rPr lang="ru-RU" sz="4000" dirty="0" smtClean="0">
                <a:latin typeface="Segoe Print" pitchFamily="2" charset="0"/>
              </a:rPr>
              <a:t> </a:t>
            </a:r>
            <a:r>
              <a:rPr lang="ru-RU" sz="4000" dirty="0" err="1" smtClean="0">
                <a:latin typeface="Segoe Print" pitchFamily="2" charset="0"/>
              </a:rPr>
              <a:t>розвиваються</a:t>
            </a:r>
            <a:endParaRPr lang="ru-RU" sz="4000" dirty="0">
              <a:latin typeface="Segoe Print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2071678"/>
            <a:ext cx="792961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err="1" smtClean="0">
                <a:latin typeface="Segoe Print" pitchFamily="2" charset="0"/>
              </a:rPr>
              <a:t>Ви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вже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знаєте</a:t>
            </a:r>
            <a:r>
              <a:rPr lang="ru-RU" sz="2200" dirty="0" smtClean="0">
                <a:latin typeface="Segoe Print" pitchFamily="2" charset="0"/>
              </a:rPr>
              <a:t>, </a:t>
            </a:r>
            <a:r>
              <a:rPr lang="ru-RU" sz="2200" dirty="0" err="1" smtClean="0">
                <a:latin typeface="Segoe Print" pitchFamily="2" charset="0"/>
              </a:rPr>
              <a:t>що</a:t>
            </a:r>
            <a:r>
              <a:rPr lang="ru-RU" sz="2200" dirty="0" smtClean="0">
                <a:latin typeface="Segoe Print" pitchFamily="2" charset="0"/>
              </a:rPr>
              <a:t> велика </a:t>
            </a:r>
            <a:r>
              <a:rPr lang="ru-RU" sz="2200" dirty="0" err="1" smtClean="0">
                <a:latin typeface="Segoe Print" pitchFamily="2" charset="0"/>
              </a:rPr>
              <a:t>нерівність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і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нерівномірність</a:t>
            </a:r>
            <a:r>
              <a:rPr lang="ru-RU" sz="2200" dirty="0" smtClean="0">
                <a:latin typeface="Segoe Print" pitchFamily="2" charset="0"/>
              </a:rPr>
              <a:t> у </a:t>
            </a:r>
            <a:r>
              <a:rPr lang="ru-RU" sz="2200" dirty="0" err="1" smtClean="0">
                <a:latin typeface="Segoe Print" pitchFamily="2" charset="0"/>
              </a:rPr>
              <a:t>розвитку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окремих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країн</a:t>
            </a:r>
            <a:r>
              <a:rPr lang="ru-RU" sz="2200" dirty="0" smtClean="0">
                <a:latin typeface="Segoe Print" pitchFamily="2" charset="0"/>
              </a:rPr>
              <a:t> та </a:t>
            </a:r>
            <a:r>
              <a:rPr lang="ru-RU" sz="2200" dirty="0" err="1" smtClean="0">
                <a:latin typeface="Segoe Print" pitchFamily="2" charset="0"/>
              </a:rPr>
              <a:t>їх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груп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є</a:t>
            </a:r>
            <a:r>
              <a:rPr lang="ru-RU" sz="2200" dirty="0" smtClean="0">
                <a:latin typeface="Segoe Print" pitchFamily="2" charset="0"/>
              </a:rPr>
              <a:t> причиною </a:t>
            </a:r>
            <a:r>
              <a:rPr lang="ru-RU" sz="2200" dirty="0" err="1" smtClean="0">
                <a:latin typeface="Segoe Print" pitchFamily="2" charset="0"/>
              </a:rPr>
              <a:t>загострення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міжнародної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напруженості</a:t>
            </a:r>
            <a:r>
              <a:rPr lang="ru-RU" sz="2200" dirty="0" smtClean="0">
                <a:latin typeface="Segoe Print" pitchFamily="2" charset="0"/>
              </a:rPr>
              <a:t>. </a:t>
            </a:r>
            <a:r>
              <a:rPr lang="ru-RU" sz="2200" dirty="0" err="1" smtClean="0">
                <a:latin typeface="Segoe Print" pitchFamily="2" charset="0"/>
              </a:rPr>
              <a:t>Врешті-решт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таке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напруження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призводить</a:t>
            </a:r>
            <a:r>
              <a:rPr lang="ru-RU" sz="2200" dirty="0" smtClean="0">
                <a:latin typeface="Segoe Print" pitchFamily="2" charset="0"/>
              </a:rPr>
              <a:t> до </a:t>
            </a:r>
            <a:r>
              <a:rPr lang="ru-RU" sz="2200" dirty="0" err="1" smtClean="0">
                <a:latin typeface="Segoe Print" pitchFamily="2" charset="0"/>
              </a:rPr>
              <a:t>бунтів</a:t>
            </a:r>
            <a:r>
              <a:rPr lang="ru-RU" sz="2200" dirty="0" smtClean="0">
                <a:latin typeface="Segoe Print" pitchFamily="2" charset="0"/>
              </a:rPr>
              <a:t>, </a:t>
            </a:r>
            <a:r>
              <a:rPr lang="ru-RU" sz="2200" dirty="0" err="1" smtClean="0">
                <a:latin typeface="Segoe Print" pitchFamily="2" charset="0"/>
              </a:rPr>
              <a:t>збройних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конфліктів</a:t>
            </a:r>
            <a:r>
              <a:rPr lang="ru-RU" sz="2200" dirty="0" smtClean="0">
                <a:latin typeface="Segoe Print" pitchFamily="2" charset="0"/>
              </a:rPr>
              <a:t>, </a:t>
            </a:r>
            <a:r>
              <a:rPr lang="ru-RU" sz="2200" dirty="0" err="1" smtClean="0">
                <a:latin typeface="Segoe Print" pitchFamily="2" charset="0"/>
              </a:rPr>
              <a:t>появи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мільйонів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біженців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тощо</a:t>
            </a:r>
            <a:r>
              <a:rPr lang="ru-RU" sz="2200" dirty="0" smtClean="0">
                <a:latin typeface="Segoe Print" pitchFamily="2" charset="0"/>
              </a:rPr>
              <a:t>.</a:t>
            </a:r>
          </a:p>
          <a:p>
            <a:r>
              <a:rPr lang="ru-RU" sz="2200" dirty="0" smtClean="0">
                <a:latin typeface="Segoe Print" pitchFamily="2" charset="0"/>
              </a:rPr>
              <a:t>Проблема </a:t>
            </a:r>
            <a:r>
              <a:rPr lang="ru-RU" sz="2200" dirty="0" err="1" smtClean="0">
                <a:latin typeface="Segoe Print" pitchFamily="2" charset="0"/>
              </a:rPr>
              <a:t>подолання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відсталості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країн</a:t>
            </a:r>
            <a:r>
              <a:rPr lang="ru-RU" sz="2200" dirty="0" smtClean="0">
                <a:latin typeface="Segoe Print" pitchFamily="2" charset="0"/>
              </a:rPr>
              <a:t>, </a:t>
            </a:r>
            <a:r>
              <a:rPr lang="ru-RU" sz="2200" dirty="0" err="1" smtClean="0">
                <a:latin typeface="Segoe Print" pitchFamily="2" charset="0"/>
              </a:rPr>
              <a:t>що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розвиваються</a:t>
            </a:r>
            <a:r>
              <a:rPr lang="ru-RU" sz="2200" dirty="0" smtClean="0">
                <a:latin typeface="Segoe Print" pitchFamily="2" charset="0"/>
              </a:rPr>
              <a:t>, — одна </a:t>
            </a:r>
            <a:r>
              <a:rPr lang="ru-RU" sz="2200" dirty="0" err="1" smtClean="0">
                <a:latin typeface="Segoe Print" pitchFamily="2" charset="0"/>
              </a:rPr>
              <a:t>з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найгостріших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глобальних</a:t>
            </a:r>
            <a:r>
              <a:rPr lang="ru-RU" sz="2200" dirty="0" smtClean="0">
                <a:latin typeface="Segoe Print" pitchFamily="2" charset="0"/>
              </a:rPr>
              <a:t> проблем </a:t>
            </a:r>
            <a:r>
              <a:rPr lang="ru-RU" sz="2200" dirty="0" err="1" smtClean="0">
                <a:latin typeface="Segoe Print" pitchFamily="2" charset="0"/>
              </a:rPr>
              <a:t>сучасності</a:t>
            </a:r>
            <a:r>
              <a:rPr lang="ru-RU" sz="2200" dirty="0" smtClean="0">
                <a:latin typeface="Segoe Print" pitchFamily="2" charset="0"/>
              </a:rPr>
              <a:t>. </a:t>
            </a:r>
            <a:r>
              <a:rPr lang="ru-RU" sz="2200" dirty="0" err="1" smtClean="0">
                <a:latin typeface="Segoe Print" pitchFamily="2" charset="0"/>
              </a:rPr>
              <a:t>Адже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рівень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доходів</a:t>
            </a:r>
            <a:r>
              <a:rPr lang="ru-RU" sz="2200" dirty="0" smtClean="0">
                <a:latin typeface="Segoe Print" pitchFamily="2" charset="0"/>
              </a:rPr>
              <a:t> на душу </a:t>
            </a:r>
            <a:r>
              <a:rPr lang="ru-RU" sz="2200" dirty="0" err="1" smtClean="0">
                <a:latin typeface="Segoe Print" pitchFamily="2" charset="0"/>
              </a:rPr>
              <a:t>населення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більшості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країв</a:t>
            </a:r>
            <a:r>
              <a:rPr lang="ru-RU" sz="2200" dirty="0" smtClean="0">
                <a:latin typeface="Segoe Print" pitchFamily="2" charset="0"/>
              </a:rPr>
              <a:t>, </a:t>
            </a:r>
            <a:r>
              <a:rPr lang="ru-RU" sz="2200" dirty="0" err="1" smtClean="0">
                <a:latin typeface="Segoe Print" pitchFamily="2" charset="0"/>
              </a:rPr>
              <a:t>що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розвиваються</a:t>
            </a:r>
            <a:r>
              <a:rPr lang="ru-RU" sz="2200" dirty="0" smtClean="0">
                <a:latin typeface="Segoe Print" pitchFamily="2" charset="0"/>
              </a:rPr>
              <a:t>, у десятки, а то </a:t>
            </a:r>
            <a:r>
              <a:rPr lang="ru-RU" sz="2200" dirty="0" err="1" smtClean="0">
                <a:latin typeface="Segoe Print" pitchFamily="2" charset="0"/>
              </a:rPr>
              <a:t>й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сотні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разів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нижчий</a:t>
            </a:r>
            <a:r>
              <a:rPr lang="ru-RU" sz="2200" dirty="0" smtClean="0">
                <a:latin typeface="Segoe Print" pitchFamily="2" charset="0"/>
              </a:rPr>
              <a:t>, </a:t>
            </a:r>
            <a:r>
              <a:rPr lang="ru-RU" sz="2200" dirty="0" err="1" smtClean="0">
                <a:latin typeface="Segoe Print" pitchFamily="2" charset="0"/>
              </a:rPr>
              <a:t>ніж</a:t>
            </a:r>
            <a:r>
              <a:rPr lang="ru-RU" sz="2200" dirty="0" smtClean="0">
                <a:latin typeface="Segoe Print" pitchFamily="2" charset="0"/>
              </a:rPr>
              <a:t> у </a:t>
            </a:r>
            <a:r>
              <a:rPr lang="ru-RU" sz="2200" dirty="0" err="1" smtClean="0">
                <a:latin typeface="Segoe Print" pitchFamily="2" charset="0"/>
              </a:rPr>
              <a:t>розвинутих</a:t>
            </a:r>
            <a:r>
              <a:rPr lang="ru-RU" sz="2200" dirty="0" smtClean="0">
                <a:latin typeface="Segoe Print" pitchFamily="2" charset="0"/>
              </a:rPr>
              <a:t>. Цей </a:t>
            </a:r>
            <a:r>
              <a:rPr lang="ru-RU" sz="2200" dirty="0" err="1" smtClean="0">
                <a:latin typeface="Segoe Print" pitchFamily="2" charset="0"/>
              </a:rPr>
              <a:t>розрив</a:t>
            </a:r>
            <a:r>
              <a:rPr lang="ru-RU" sz="2200" dirty="0" smtClean="0">
                <a:latin typeface="Segoe Print" pitchFamily="2" charset="0"/>
              </a:rPr>
              <a:t> не </a:t>
            </a:r>
            <a:r>
              <a:rPr lang="ru-RU" sz="2200" dirty="0" err="1" smtClean="0">
                <a:latin typeface="Segoe Print" pitchFamily="2" charset="0"/>
              </a:rPr>
              <a:t>тільки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не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скорочується</a:t>
            </a:r>
            <a:r>
              <a:rPr lang="ru-RU" sz="2200" dirty="0" smtClean="0">
                <a:latin typeface="Segoe Print" pitchFamily="2" charset="0"/>
              </a:rPr>
              <a:t>, а </a:t>
            </a:r>
            <a:r>
              <a:rPr lang="ru-RU" sz="2200" dirty="0" err="1" smtClean="0">
                <a:latin typeface="Segoe Print" pitchFamily="2" charset="0"/>
              </a:rPr>
              <a:t>й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зростає</a:t>
            </a:r>
            <a:r>
              <a:rPr lang="ru-RU" sz="2200" dirty="0" smtClean="0">
                <a:latin typeface="Segoe Print" pitchFamily="2" charset="0"/>
              </a:rPr>
              <a:t>.</a:t>
            </a:r>
            <a:endParaRPr lang="ru-RU" sz="22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71604" y="857232"/>
            <a:ext cx="6429420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Segoe Print" pitchFamily="2" charset="0"/>
              </a:rPr>
              <a:t>На </a:t>
            </a:r>
            <a:r>
              <a:rPr lang="ru-RU" sz="2400" dirty="0" err="1" smtClean="0">
                <a:latin typeface="Segoe Print" pitchFamily="2" charset="0"/>
              </a:rPr>
              <a:t>ранніх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етапах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свого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розвитку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нечисленне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людство</a:t>
            </a:r>
            <a:r>
              <a:rPr lang="ru-RU" sz="2400" dirty="0" smtClean="0">
                <a:latin typeface="Segoe Print" pitchFamily="2" charset="0"/>
              </a:rPr>
              <a:t> не могло </a:t>
            </a:r>
            <a:r>
              <a:rPr lang="ru-RU" sz="2400" dirty="0" err="1" smtClean="0">
                <a:latin typeface="Segoe Print" pitchFamily="2" charset="0"/>
              </a:rPr>
              <a:t>породити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жодної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глобальної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проблеми</a:t>
            </a:r>
            <a:r>
              <a:rPr lang="ru-RU" sz="2400" dirty="0" smtClean="0">
                <a:latin typeface="Segoe Print" pitchFamily="2" charset="0"/>
              </a:rPr>
              <a:t>, </a:t>
            </a:r>
            <a:r>
              <a:rPr lang="ru-RU" sz="2400" dirty="0" err="1" smtClean="0">
                <a:latin typeface="Segoe Print" pitchFamily="2" charset="0"/>
              </a:rPr>
              <a:t>тобто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проблеми</a:t>
            </a:r>
            <a:r>
              <a:rPr lang="ru-RU" sz="2400" dirty="0" smtClean="0">
                <a:latin typeface="Segoe Print" pitchFamily="2" charset="0"/>
              </a:rPr>
              <a:t>, яка б </a:t>
            </a:r>
            <a:r>
              <a:rPr lang="ru-RU" sz="2400" dirty="0" err="1" smtClean="0">
                <a:latin typeface="Segoe Print" pitchFamily="2" charset="0"/>
              </a:rPr>
              <a:t>торкалася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будь-якої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людини</a:t>
            </a:r>
            <a:r>
              <a:rPr lang="ru-RU" sz="2400" dirty="0" smtClean="0">
                <a:latin typeface="Segoe Print" pitchFamily="2" charset="0"/>
              </a:rPr>
              <a:t> в </a:t>
            </a:r>
            <a:r>
              <a:rPr lang="ru-RU" sz="2400" dirty="0" err="1" smtClean="0">
                <a:latin typeface="Segoe Print" pitchFamily="2" charset="0"/>
              </a:rPr>
              <a:t>будь-якому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куточку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Землі</a:t>
            </a:r>
            <a:r>
              <a:rPr lang="ru-RU" sz="2400" dirty="0" smtClean="0">
                <a:latin typeface="Segoe Print" pitchFamily="2" charset="0"/>
              </a:rPr>
              <a:t>. </a:t>
            </a:r>
            <a:r>
              <a:rPr lang="ru-RU" sz="2400" dirty="0" err="1" smtClean="0">
                <a:latin typeface="Segoe Print" pitchFamily="2" charset="0"/>
              </a:rPr>
              <a:t>Унаслідок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заселення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людством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майже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всього</a:t>
            </a:r>
            <a:r>
              <a:rPr lang="ru-RU" sz="2400" dirty="0" smtClean="0">
                <a:latin typeface="Segoe Print" pitchFamily="2" charset="0"/>
              </a:rPr>
              <a:t> суходолу та </a:t>
            </a:r>
            <a:r>
              <a:rPr lang="ru-RU" sz="2400" dirty="0" err="1" smtClean="0">
                <a:latin typeface="Segoe Print" pitchFamily="2" charset="0"/>
              </a:rPr>
              <a:t>небачених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доти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масштабів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господарського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освоєння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довкілля</a:t>
            </a:r>
            <a:r>
              <a:rPr lang="ru-RU" sz="2400" dirty="0" smtClean="0">
                <a:latin typeface="Segoe Print" pitchFamily="2" charset="0"/>
              </a:rPr>
              <a:t> почали </a:t>
            </a:r>
            <a:r>
              <a:rPr lang="ru-RU" sz="2400" dirty="0" err="1" smtClean="0">
                <a:latin typeface="Segoe Print" pitchFamily="2" charset="0"/>
              </a:rPr>
              <a:t>виникати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дедалі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загострюватися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глобальні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проблеми</a:t>
            </a:r>
            <a:r>
              <a:rPr lang="ru-RU" sz="2400" dirty="0" smtClean="0">
                <a:latin typeface="Segoe Print" pitchFamily="2" charset="0"/>
              </a:rPr>
              <a:t>. </a:t>
            </a:r>
            <a:r>
              <a:rPr lang="ru-RU" sz="2400" dirty="0" err="1" smtClean="0">
                <a:latin typeface="Segoe Print" pitchFamily="2" charset="0"/>
              </a:rPr>
              <a:t>Кожна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з</a:t>
            </a:r>
            <a:r>
              <a:rPr lang="ru-RU" sz="2400" dirty="0" smtClean="0">
                <a:latin typeface="Segoe Print" pitchFamily="2" charset="0"/>
              </a:rPr>
              <a:t> них </a:t>
            </a:r>
            <a:r>
              <a:rPr lang="ru-RU" sz="2400" dirty="0" err="1" smtClean="0">
                <a:latin typeface="Segoe Print" pitchFamily="2" charset="0"/>
              </a:rPr>
              <a:t>і</a:t>
            </a:r>
            <a:r>
              <a:rPr lang="ru-RU" sz="2400" dirty="0" smtClean="0">
                <a:latin typeface="Segoe Print" pitchFamily="2" charset="0"/>
              </a:rPr>
              <a:t> особливо </a:t>
            </a:r>
            <a:r>
              <a:rPr lang="ru-RU" sz="2400" dirty="0" err="1" smtClean="0">
                <a:latin typeface="Segoe Print" pitchFamily="2" charset="0"/>
              </a:rPr>
              <a:t>всі</a:t>
            </a:r>
            <a:r>
              <a:rPr lang="ru-RU" sz="2400" dirty="0" smtClean="0">
                <a:latin typeface="Segoe Print" pitchFamily="2" charset="0"/>
              </a:rPr>
              <a:t> вони разом </a:t>
            </a:r>
            <a:r>
              <a:rPr lang="ru-RU" sz="2400" dirty="0" err="1" smtClean="0">
                <a:latin typeface="Segoe Print" pitchFamily="2" charset="0"/>
              </a:rPr>
              <a:t>здатні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спричинити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знищення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всього</a:t>
            </a:r>
            <a:r>
              <a:rPr lang="ru-RU" sz="2400" dirty="0" smtClean="0">
                <a:latin typeface="Segoe Print" pitchFamily="2" charset="0"/>
              </a:rPr>
              <a:t> живого на </a:t>
            </a:r>
            <a:r>
              <a:rPr lang="ru-RU" sz="2400" dirty="0" err="1" smtClean="0">
                <a:latin typeface="Segoe Print" pitchFamily="2" charset="0"/>
              </a:rPr>
              <a:t>нашій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планеті</a:t>
            </a:r>
            <a:r>
              <a:rPr lang="ru-RU" sz="2400" dirty="0" smtClean="0">
                <a:latin typeface="Segoe Print" pitchFamily="2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2910" y="785794"/>
            <a:ext cx="778674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latin typeface="Segoe Print" pitchFamily="2" charset="0"/>
              </a:rPr>
              <a:t>Нині</a:t>
            </a:r>
            <a:r>
              <a:rPr lang="ru-RU" sz="2800" b="1" dirty="0" smtClean="0">
                <a:latin typeface="Segoe Print" pitchFamily="2" charset="0"/>
              </a:rPr>
              <a:t> до </a:t>
            </a:r>
            <a:r>
              <a:rPr lang="ru-RU" sz="2800" b="1" dirty="0" err="1" smtClean="0">
                <a:latin typeface="Segoe Print" pitchFamily="2" charset="0"/>
              </a:rPr>
              <a:t>всеосяжних</a:t>
            </a:r>
            <a:r>
              <a:rPr lang="ru-RU" sz="2800" b="1" dirty="0" smtClean="0">
                <a:latin typeface="Segoe Print" pitchFamily="2" charset="0"/>
              </a:rPr>
              <a:t>, </a:t>
            </a:r>
            <a:r>
              <a:rPr lang="ru-RU" sz="2800" b="1" dirty="0" err="1" smtClean="0">
                <a:latin typeface="Segoe Print" pitchFamily="2" charset="0"/>
              </a:rPr>
              <a:t>тобто</a:t>
            </a:r>
            <a:r>
              <a:rPr lang="ru-RU" sz="2800" b="1" dirty="0" smtClean="0">
                <a:latin typeface="Segoe Print" pitchFamily="2" charset="0"/>
              </a:rPr>
              <a:t> </a:t>
            </a:r>
            <a:r>
              <a:rPr lang="ru-RU" sz="2800" b="1" dirty="0" err="1" smtClean="0">
                <a:latin typeface="Segoe Print" pitchFamily="2" charset="0"/>
              </a:rPr>
              <a:t>глобальних</a:t>
            </a:r>
            <a:r>
              <a:rPr lang="ru-RU" sz="2800" b="1" dirty="0" smtClean="0">
                <a:latin typeface="Segoe Print" pitchFamily="2" charset="0"/>
              </a:rPr>
              <a:t>, проблем </a:t>
            </a:r>
            <a:r>
              <a:rPr lang="ru-RU" sz="2800" b="1" dirty="0" err="1" smtClean="0">
                <a:latin typeface="Segoe Print" pitchFamily="2" charset="0"/>
              </a:rPr>
              <a:t>людства</a:t>
            </a:r>
            <a:r>
              <a:rPr lang="ru-RU" sz="2800" b="1" dirty="0" smtClean="0">
                <a:latin typeface="Segoe Print" pitchFamily="2" charset="0"/>
              </a:rPr>
              <a:t> </a:t>
            </a:r>
            <a:r>
              <a:rPr lang="ru-RU" sz="2800" b="1" dirty="0" err="1" smtClean="0">
                <a:latin typeface="Segoe Print" pitchFamily="2" charset="0"/>
              </a:rPr>
              <a:t>відносять</a:t>
            </a:r>
            <a:r>
              <a:rPr lang="ru-RU" sz="2800" b="1" dirty="0" smtClean="0">
                <a:latin typeface="Segoe Print" pitchFamily="2" charset="0"/>
              </a:rPr>
              <a:t>: </a:t>
            </a:r>
          </a:p>
          <a:p>
            <a:endParaRPr lang="ru-RU" sz="2400" dirty="0" smtClean="0">
              <a:latin typeface="Segoe Print" pitchFamily="2" charset="0"/>
            </a:endParaRPr>
          </a:p>
          <a:p>
            <a:r>
              <a:rPr lang="ru-RU" sz="2400" dirty="0" smtClean="0">
                <a:latin typeface="Segoe Print" pitchFamily="2" charset="0"/>
              </a:rPr>
              <a:t> </a:t>
            </a:r>
            <a:endParaRPr lang="ru-RU" dirty="0"/>
          </a:p>
        </p:txBody>
      </p:sp>
      <p:pic>
        <p:nvPicPr>
          <p:cNvPr id="63490" name="Picture 2" descr="http://www6.tomsk.ru/userpic/news/2012/Jun/05/280978_view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5805510" cy="4357718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7" name="Прямоугольник 6"/>
          <p:cNvSpPr/>
          <p:nvPr/>
        </p:nvSpPr>
        <p:spPr>
          <a:xfrm rot="847813">
            <a:off x="6000760" y="2143116"/>
            <a:ext cx="278608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Segoe Print" pitchFamily="2" charset="0"/>
              </a:rPr>
              <a:t>1)</a:t>
            </a:r>
            <a:r>
              <a:rPr lang="ru-RU" sz="2400" dirty="0" err="1" smtClean="0">
                <a:latin typeface="Segoe Print" pitchFamily="2" charset="0"/>
              </a:rPr>
              <a:t>демографічну</a:t>
            </a:r>
            <a:r>
              <a:rPr lang="ru-RU" sz="2400" dirty="0" smtClean="0">
                <a:latin typeface="Segoe Print" pitchFamily="2" charset="0"/>
              </a:rPr>
              <a:t> проблему, яку </a:t>
            </a:r>
            <a:r>
              <a:rPr lang="ru-RU" sz="2400" dirty="0" err="1" smtClean="0">
                <a:latin typeface="Segoe Print" pitchFamily="2" charset="0"/>
              </a:rPr>
              <a:t>спричинило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швидке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зростання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населення</a:t>
            </a:r>
            <a:r>
              <a:rPr lang="ru-RU" sz="2400" dirty="0" smtClean="0">
                <a:latin typeface="Segoe Print" pitchFamily="2" charset="0"/>
              </a:rPr>
              <a:t> в </a:t>
            </a:r>
            <a:r>
              <a:rPr lang="ru-RU" sz="2400" dirty="0" err="1" smtClean="0">
                <a:latin typeface="Segoe Print" pitchFamily="2" charset="0"/>
              </a:rPr>
              <a:t>найбідніших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країнах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світу</a:t>
            </a:r>
            <a:r>
              <a:rPr lang="ru-RU" sz="2400" dirty="0" smtClean="0">
                <a:latin typeface="Segoe Print" pitchFamily="2" charset="0"/>
              </a:rPr>
              <a:t>;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285728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err="1" smtClean="0">
                <a:latin typeface="Segoe Print" pitchFamily="2" charset="0"/>
              </a:rPr>
              <a:t>Демографічна</a:t>
            </a:r>
            <a:r>
              <a:rPr lang="ru-RU" sz="4000" dirty="0" smtClean="0">
                <a:latin typeface="Segoe Print" pitchFamily="2" charset="0"/>
              </a:rPr>
              <a:t> проблема</a:t>
            </a:r>
            <a:endParaRPr lang="ru-RU" sz="4000" dirty="0">
              <a:latin typeface="Segoe Print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720" y="1643050"/>
            <a:ext cx="84296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Segoe Print" pitchFamily="2" charset="0"/>
              </a:rPr>
              <a:t>Вивчаючи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населення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Землі</a:t>
            </a:r>
            <a:r>
              <a:rPr lang="ru-RU" sz="2400" dirty="0" smtClean="0">
                <a:latin typeface="Segoe Print" pitchFamily="2" charset="0"/>
              </a:rPr>
              <a:t>, </a:t>
            </a:r>
            <a:r>
              <a:rPr lang="ru-RU" sz="2400" dirty="0" err="1" smtClean="0">
                <a:latin typeface="Segoe Print" pitchFamily="2" charset="0"/>
              </a:rPr>
              <a:t>ви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вже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ознайомилися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з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особливостями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його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відтворення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розміщення</a:t>
            </a:r>
            <a:r>
              <a:rPr lang="ru-RU" sz="2400" dirty="0" smtClean="0">
                <a:latin typeface="Segoe Print" pitchFamily="2" charset="0"/>
              </a:rPr>
              <a:t>. </a:t>
            </a:r>
            <a:r>
              <a:rPr lang="ru-RU" sz="2400" dirty="0" err="1" smtClean="0">
                <a:latin typeface="Segoe Print" pitchFamily="2" charset="0"/>
              </a:rPr>
              <a:t>Ці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особливості</a:t>
            </a:r>
            <a:r>
              <a:rPr lang="ru-RU" sz="2400" dirty="0" smtClean="0">
                <a:latin typeface="Segoe Print" pitchFamily="2" charset="0"/>
              </a:rPr>
              <a:t> породили </a:t>
            </a:r>
            <a:r>
              <a:rPr lang="ru-RU" sz="2400" dirty="0" err="1" smtClean="0">
                <a:latin typeface="Segoe Print" pitchFamily="2" charset="0"/>
              </a:rPr>
              <a:t>демографічну</a:t>
            </a:r>
            <a:r>
              <a:rPr lang="ru-RU" sz="2400" dirty="0" smtClean="0">
                <a:latin typeface="Segoe Print" pitchFamily="2" charset="0"/>
              </a:rPr>
              <a:t> проблему. Вона </a:t>
            </a:r>
            <a:r>
              <a:rPr lang="ru-RU" sz="2400" dirty="0" err="1" smtClean="0">
                <a:latin typeface="Segoe Print" pitchFamily="2" charset="0"/>
              </a:rPr>
              <a:t>дедалі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загострюється</a:t>
            </a:r>
            <a:r>
              <a:rPr lang="ru-RU" sz="2400" dirty="0" smtClean="0">
                <a:latin typeface="Segoe Print" pitchFamily="2" charset="0"/>
              </a:rPr>
              <a:t>. У </a:t>
            </a:r>
            <a:r>
              <a:rPr lang="ru-RU" sz="2400" dirty="0" err="1" smtClean="0">
                <a:latin typeface="Segoe Print" pitchFamily="2" charset="0"/>
              </a:rPr>
              <a:t>цілому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демографічна</a:t>
            </a:r>
            <a:r>
              <a:rPr lang="ru-RU" sz="2400" dirty="0" smtClean="0">
                <a:latin typeface="Segoe Print" pitchFamily="2" charset="0"/>
              </a:rPr>
              <a:t> проблема </a:t>
            </a:r>
            <a:r>
              <a:rPr lang="ru-RU" sz="2400" dirty="0" err="1" smtClean="0">
                <a:latin typeface="Segoe Print" pitchFamily="2" charset="0"/>
              </a:rPr>
              <a:t>нині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полягає</a:t>
            </a:r>
            <a:r>
              <a:rPr lang="ru-RU" sz="2400" dirty="0" smtClean="0">
                <a:latin typeface="Segoe Print" pitchFamily="2" charset="0"/>
              </a:rPr>
              <a:t> в </a:t>
            </a:r>
            <a:r>
              <a:rPr lang="ru-RU" sz="2400" dirty="0" err="1" smtClean="0">
                <a:latin typeface="Segoe Print" pitchFamily="2" charset="0"/>
              </a:rPr>
              <a:t>стрімкому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зростанні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населення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в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країнах</a:t>
            </a:r>
            <a:r>
              <a:rPr lang="ru-RU" sz="2400" dirty="0" smtClean="0">
                <a:latin typeface="Segoe Print" pitchFamily="2" charset="0"/>
              </a:rPr>
              <a:t>, </a:t>
            </a:r>
            <a:r>
              <a:rPr lang="ru-RU" sz="2400" dirty="0" err="1" smtClean="0">
                <a:latin typeface="Segoe Print" pitchFamily="2" charset="0"/>
              </a:rPr>
              <a:t>що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розвиваються</a:t>
            </a:r>
            <a:r>
              <a:rPr lang="ru-RU" sz="2400" dirty="0" smtClean="0">
                <a:latin typeface="Segoe Print" pitchFamily="2" charset="0"/>
              </a:rPr>
              <a:t>, </a:t>
            </a:r>
            <a:r>
              <a:rPr lang="ru-RU" sz="2400" dirty="0" err="1" smtClean="0">
                <a:latin typeface="Segoe Print" pitchFamily="2" charset="0"/>
              </a:rPr>
              <a:t>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в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загрозі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депопуляції</a:t>
            </a:r>
            <a:r>
              <a:rPr lang="ru-RU" sz="2400" dirty="0" smtClean="0">
                <a:latin typeface="Segoe Print" pitchFamily="2" charset="0"/>
              </a:rPr>
              <a:t>, </a:t>
            </a:r>
            <a:r>
              <a:rPr lang="ru-RU" sz="2400" dirty="0" err="1" smtClean="0">
                <a:latin typeface="Segoe Print" pitchFamily="2" charset="0"/>
              </a:rPr>
              <a:t>тобто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перевищення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кількості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померлих</a:t>
            </a:r>
            <a:r>
              <a:rPr lang="ru-RU" sz="2400" dirty="0" smtClean="0">
                <a:latin typeface="Segoe Print" pitchFamily="2" charset="0"/>
              </a:rPr>
              <a:t> над </a:t>
            </a:r>
            <a:r>
              <a:rPr lang="ru-RU" sz="2400" dirty="0" err="1" smtClean="0">
                <a:latin typeface="Segoe Print" pitchFamily="2" charset="0"/>
              </a:rPr>
              <a:t>кількістю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народжених</a:t>
            </a:r>
            <a:r>
              <a:rPr lang="ru-RU" sz="2400" dirty="0" smtClean="0">
                <a:latin typeface="Segoe Print" pitchFamily="2" charset="0"/>
              </a:rPr>
              <a:t>, в </a:t>
            </a:r>
            <a:r>
              <a:rPr lang="ru-RU" sz="2400" dirty="0" err="1" smtClean="0">
                <a:latin typeface="Segoe Print" pitchFamily="2" charset="0"/>
              </a:rPr>
              <a:t>економічно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розвинених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країнах</a:t>
            </a:r>
            <a:r>
              <a:rPr lang="ru-RU" sz="2400" dirty="0" smtClean="0">
                <a:latin typeface="Segoe Print" pitchFamily="2" charset="0"/>
              </a:rPr>
              <a:t>. </a:t>
            </a:r>
            <a:r>
              <a:rPr lang="ru-RU" sz="2400" dirty="0" err="1" smtClean="0">
                <a:latin typeface="Segoe Print" pitchFamily="2" charset="0"/>
              </a:rPr>
              <a:t>Обидва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процеси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є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негативними</a:t>
            </a:r>
            <a:r>
              <a:rPr lang="ru-RU" sz="2400" dirty="0" smtClean="0">
                <a:latin typeface="Segoe Print" pitchFamily="2" charset="0"/>
              </a:rPr>
              <a:t> для </a:t>
            </a:r>
            <a:r>
              <a:rPr lang="ru-RU" sz="2400" dirty="0" err="1" smtClean="0">
                <a:latin typeface="Segoe Print" pitchFamily="2" charset="0"/>
              </a:rPr>
              <a:t>людства</a:t>
            </a:r>
            <a:r>
              <a:rPr lang="ru-RU" sz="2400" dirty="0" smtClean="0">
                <a:latin typeface="Segoe Print" pitchFamily="2" charset="0"/>
              </a:rPr>
              <a:t>. </a:t>
            </a:r>
            <a:r>
              <a:rPr lang="ru-RU" sz="2400" dirty="0" err="1" smtClean="0">
                <a:latin typeface="Segoe Print" pitchFamily="2" charset="0"/>
              </a:rPr>
              <a:t>Крім</a:t>
            </a:r>
            <a:r>
              <a:rPr lang="ru-RU" sz="2400" dirty="0" smtClean="0">
                <a:latin typeface="Segoe Print" pitchFamily="2" charset="0"/>
              </a:rPr>
              <a:t> того, до </a:t>
            </a:r>
            <a:r>
              <a:rPr lang="ru-RU" sz="2400" dirty="0" err="1" smtClean="0">
                <a:latin typeface="Segoe Print" pitchFamily="2" charset="0"/>
              </a:rPr>
              <a:t>демографічної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проблеми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можна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віднести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швидкі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темпи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розростання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міст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міських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агломерацій</a:t>
            </a:r>
            <a:r>
              <a:rPr lang="ru-RU" sz="2400" dirty="0" smtClean="0">
                <a:latin typeface="Segoe Print" pitchFamily="2" charset="0"/>
              </a:rPr>
              <a:t>. </a:t>
            </a:r>
            <a:r>
              <a:rPr lang="ru-RU" sz="2400" dirty="0" err="1" smtClean="0">
                <a:latin typeface="Segoe Print" pitchFamily="2" charset="0"/>
              </a:rPr>
              <a:t>Збільшується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також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неконтрольована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міграція</a:t>
            </a:r>
            <a:r>
              <a:rPr lang="ru-RU" sz="2400" dirty="0" smtClean="0">
                <a:latin typeface="Segoe Print" pitchFamily="2" charset="0"/>
              </a:rPr>
              <a:t>.</a:t>
            </a:r>
            <a:endParaRPr lang="ru-RU" sz="24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826812">
            <a:off x="6034189" y="2455049"/>
            <a:ext cx="25717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Segoe Print" pitchFamily="2" charset="0"/>
              </a:rPr>
              <a:t>2) </a:t>
            </a:r>
            <a:r>
              <a:rPr lang="ru-RU" sz="2400" dirty="0" err="1" smtClean="0">
                <a:latin typeface="Segoe Print" pitchFamily="2" charset="0"/>
              </a:rPr>
              <a:t>екологічну</a:t>
            </a:r>
            <a:r>
              <a:rPr lang="ru-RU" sz="2400" dirty="0" smtClean="0">
                <a:latin typeface="Segoe Print" pitchFamily="2" charset="0"/>
              </a:rPr>
              <a:t> проблему — вона </a:t>
            </a:r>
            <a:r>
              <a:rPr lang="ru-RU" sz="2400" dirty="0" err="1" smtClean="0">
                <a:latin typeface="Segoe Print" pitchFamily="2" charset="0"/>
              </a:rPr>
              <a:t>пов'язана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з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інтенсивним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руйнуванням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довкілля</a:t>
            </a:r>
            <a:r>
              <a:rPr lang="ru-RU" sz="2400" dirty="0" smtClean="0">
                <a:latin typeface="Segoe Print" pitchFamily="2" charset="0"/>
              </a:rPr>
              <a:t>, </a:t>
            </a:r>
            <a:r>
              <a:rPr lang="ru-RU" sz="2400" dirty="0" err="1" smtClean="0">
                <a:latin typeface="Segoe Print" pitchFamily="2" charset="0"/>
              </a:rPr>
              <a:t>що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робить</a:t>
            </a:r>
            <a:r>
              <a:rPr lang="ru-RU" sz="2400" dirty="0" smtClean="0">
                <a:latin typeface="Segoe Print" pitchFamily="2" charset="0"/>
              </a:rPr>
              <a:t> нашу планету </a:t>
            </a:r>
            <a:r>
              <a:rPr lang="ru-RU" sz="2400" dirty="0" err="1" smtClean="0">
                <a:latin typeface="Segoe Print" pitchFamily="2" charset="0"/>
              </a:rPr>
              <a:t>непридатною</a:t>
            </a:r>
            <a:r>
              <a:rPr lang="ru-RU" sz="2400" dirty="0" smtClean="0">
                <a:latin typeface="Segoe Print" pitchFamily="2" charset="0"/>
              </a:rPr>
              <a:t> для </a:t>
            </a:r>
            <a:r>
              <a:rPr lang="ru-RU" sz="2400" dirty="0" err="1" smtClean="0">
                <a:latin typeface="Segoe Print" pitchFamily="2" charset="0"/>
              </a:rPr>
              <a:t>життя</a:t>
            </a:r>
            <a:r>
              <a:rPr lang="ru-RU" sz="2400" dirty="0" smtClean="0">
                <a:latin typeface="Segoe Print" pitchFamily="2" charset="0"/>
              </a:rPr>
              <a:t>; </a:t>
            </a:r>
          </a:p>
        </p:txBody>
      </p:sp>
      <p:pic>
        <p:nvPicPr>
          <p:cNvPr id="65538" name="Picture 2" descr="http://www.krasfun.ru/wp-content/uploads/2009/10/ekologicheskie-problemi-fotografii-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642918"/>
            <a:ext cx="6286512" cy="4175488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5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latin typeface="Segoe Print" pitchFamily="2" charset="0"/>
              </a:rPr>
              <a:t>Економічні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проблеми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857364"/>
            <a:ext cx="800105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Segoe Print" pitchFamily="2" charset="0"/>
              </a:rPr>
              <a:t>До </a:t>
            </a:r>
            <a:r>
              <a:rPr lang="ru-RU" dirty="0" err="1" smtClean="0">
                <a:latin typeface="Segoe Print" pitchFamily="2" charset="0"/>
              </a:rPr>
              <a:t>цієї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групи</a:t>
            </a:r>
            <a:r>
              <a:rPr lang="ru-RU" dirty="0" smtClean="0">
                <a:latin typeface="Segoe Print" pitchFamily="2" charset="0"/>
              </a:rPr>
              <a:t> проблем </a:t>
            </a:r>
            <a:r>
              <a:rPr lang="ru-RU" dirty="0" err="1" smtClean="0">
                <a:latin typeface="Segoe Print" pitchFamily="2" charset="0"/>
              </a:rPr>
              <a:t>відносять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переважно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енергетичну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сировинну</a:t>
            </a:r>
            <a:r>
              <a:rPr lang="ru-RU" dirty="0" smtClean="0">
                <a:latin typeface="Segoe Print" pitchFamily="2" charset="0"/>
              </a:rPr>
              <a:t> та </a:t>
            </a:r>
            <a:r>
              <a:rPr lang="ru-RU" dirty="0" err="1" smtClean="0">
                <a:latin typeface="Segoe Print" pitchFamily="2" charset="0"/>
              </a:rPr>
              <a:t>продовольчу</a:t>
            </a:r>
            <a:r>
              <a:rPr lang="ru-RU" dirty="0" smtClean="0">
                <a:latin typeface="Segoe Print" pitchFamily="2" charset="0"/>
              </a:rPr>
              <a:t>. </a:t>
            </a:r>
          </a:p>
          <a:p>
            <a:r>
              <a:rPr lang="ru-RU" dirty="0" smtClean="0">
                <a:latin typeface="Segoe Print" pitchFamily="2" charset="0"/>
              </a:rPr>
              <a:t>   </a:t>
            </a:r>
            <a:r>
              <a:rPr lang="ru-RU" dirty="0" err="1" smtClean="0">
                <a:latin typeface="Segoe Print" pitchFamily="2" charset="0"/>
              </a:rPr>
              <a:t>Сировинна</a:t>
            </a:r>
            <a:r>
              <a:rPr lang="ru-RU" dirty="0" smtClean="0">
                <a:latin typeface="Segoe Print" pitchFamily="2" charset="0"/>
              </a:rPr>
              <a:t> та </a:t>
            </a:r>
            <a:r>
              <a:rPr lang="ru-RU" dirty="0" err="1" smtClean="0">
                <a:latin typeface="Segoe Print" pitchFamily="2" charset="0"/>
              </a:rPr>
              <a:t>енергетична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проблеми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мають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багато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спільного</a:t>
            </a:r>
            <a:r>
              <a:rPr lang="ru-RU" dirty="0" smtClean="0">
                <a:latin typeface="Segoe Print" pitchFamily="2" charset="0"/>
              </a:rPr>
              <a:t>. </a:t>
            </a:r>
            <a:r>
              <a:rPr lang="ru-RU" dirty="0" err="1" smtClean="0">
                <a:latin typeface="Segoe Print" pitchFamily="2" charset="0"/>
              </a:rPr>
              <a:t>Викликані</a:t>
            </a:r>
            <a:r>
              <a:rPr lang="ru-RU" dirty="0" smtClean="0">
                <a:latin typeface="Segoe Print" pitchFamily="2" charset="0"/>
              </a:rPr>
              <a:t> вони, </a:t>
            </a:r>
            <a:r>
              <a:rPr lang="ru-RU" dirty="0" err="1" smtClean="0">
                <a:latin typeface="Segoe Print" pitchFamily="2" charset="0"/>
              </a:rPr>
              <a:t>передусім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недостатньою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кількістю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розвіданих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запасів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корисних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копалин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дуже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нераціональним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їх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використанням</a:t>
            </a:r>
            <a:r>
              <a:rPr lang="ru-RU" dirty="0" smtClean="0">
                <a:latin typeface="Segoe Print" pitchFamily="2" charset="0"/>
              </a:rPr>
              <a:t>. </a:t>
            </a:r>
            <a:r>
              <a:rPr lang="ru-RU" dirty="0" err="1" smtClean="0">
                <a:latin typeface="Segoe Print" pitchFamily="2" charset="0"/>
              </a:rPr>
              <a:t>Вже</a:t>
            </a:r>
            <a:r>
              <a:rPr lang="ru-RU" dirty="0" smtClean="0">
                <a:latin typeface="Segoe Print" pitchFamily="2" charset="0"/>
              </a:rPr>
              <a:t> доводиться </a:t>
            </a:r>
            <a:r>
              <a:rPr lang="ru-RU" dirty="0" err="1" smtClean="0">
                <a:latin typeface="Segoe Print" pitchFamily="2" charset="0"/>
              </a:rPr>
              <a:t>експлуатувати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родовища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які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знаходяться</a:t>
            </a:r>
            <a:r>
              <a:rPr lang="ru-RU" dirty="0" smtClean="0">
                <a:latin typeface="Segoe Print" pitchFamily="2" charset="0"/>
              </a:rPr>
              <a:t> у </a:t>
            </a:r>
            <a:r>
              <a:rPr lang="ru-RU" dirty="0" err="1" smtClean="0">
                <a:latin typeface="Segoe Print" pitchFamily="2" charset="0"/>
              </a:rPr>
              <a:t>гірших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гірничо-геологічних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умовах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у</a:t>
            </a:r>
            <a:r>
              <a:rPr lang="ru-RU" dirty="0" smtClean="0">
                <a:latin typeface="Segoe Print" pitchFamily="2" charset="0"/>
              </a:rPr>
              <a:t> районах </a:t>
            </a:r>
            <a:r>
              <a:rPr lang="ru-RU" dirty="0" err="1" smtClean="0">
                <a:latin typeface="Segoe Print" pitchFamily="2" charset="0"/>
              </a:rPr>
              <a:t>з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екстремальними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природними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умовами</a:t>
            </a:r>
            <a:r>
              <a:rPr lang="ru-RU" dirty="0" smtClean="0">
                <a:latin typeface="Segoe Print" pitchFamily="2" charset="0"/>
              </a:rPr>
              <a:t> (</a:t>
            </a:r>
            <a:r>
              <a:rPr lang="ru-RU" dirty="0" err="1" smtClean="0">
                <a:latin typeface="Segoe Print" pitchFamily="2" charset="0"/>
              </a:rPr>
              <a:t>Сибір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Канадська</a:t>
            </a:r>
            <a:r>
              <a:rPr lang="ru-RU" dirty="0" smtClean="0">
                <a:latin typeface="Segoe Print" pitchFamily="2" charset="0"/>
              </a:rPr>
              <a:t> Арктика, </a:t>
            </a:r>
            <a:r>
              <a:rPr lang="ru-RU" dirty="0" err="1" smtClean="0">
                <a:latin typeface="Segoe Print" pitchFamily="2" charset="0"/>
              </a:rPr>
              <a:t>пустелі</a:t>
            </a:r>
            <a:r>
              <a:rPr lang="ru-RU" dirty="0" smtClean="0">
                <a:latin typeface="Segoe Print" pitchFamily="2" charset="0"/>
              </a:rPr>
              <a:t> Африки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Австралії</a:t>
            </a:r>
            <a:r>
              <a:rPr lang="ru-RU" dirty="0" smtClean="0">
                <a:latin typeface="Segoe Print" pitchFamily="2" charset="0"/>
              </a:rPr>
              <a:t>), </a:t>
            </a:r>
            <a:r>
              <a:rPr lang="ru-RU" dirty="0" err="1" smtClean="0">
                <a:latin typeface="Segoe Print" pitchFamily="2" charset="0"/>
              </a:rPr>
              <a:t>з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нижчим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вмістом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корисних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компонентів</a:t>
            </a:r>
            <a:r>
              <a:rPr lang="ru-RU" dirty="0" smtClean="0">
                <a:latin typeface="Segoe Print" pitchFamily="2" charset="0"/>
              </a:rPr>
              <a:t> у рудах. Усе </a:t>
            </a:r>
            <a:r>
              <a:rPr lang="ru-RU" dirty="0" err="1" smtClean="0">
                <a:latin typeface="Segoe Print" pitchFamily="2" charset="0"/>
              </a:rPr>
              <a:t>це</a:t>
            </a:r>
            <a:r>
              <a:rPr lang="ru-RU" dirty="0" smtClean="0">
                <a:latin typeface="Segoe Print" pitchFamily="2" charset="0"/>
              </a:rPr>
              <a:t> приводить до </a:t>
            </a:r>
            <a:r>
              <a:rPr lang="ru-RU" dirty="0" err="1" smtClean="0">
                <a:latin typeface="Segoe Print" pitchFamily="2" charset="0"/>
              </a:rPr>
              <a:t>подорожчання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сировинної</a:t>
            </a:r>
            <a:r>
              <a:rPr lang="ru-RU" dirty="0" smtClean="0">
                <a:latin typeface="Segoe Print" pitchFamily="2" charset="0"/>
              </a:rPr>
              <a:t> та </a:t>
            </a:r>
            <a:r>
              <a:rPr lang="ru-RU" dirty="0" err="1" smtClean="0">
                <a:latin typeface="Segoe Print" pitchFamily="2" charset="0"/>
              </a:rPr>
              <a:t>енергії</a:t>
            </a:r>
            <a:r>
              <a:rPr lang="ru-RU" dirty="0" smtClean="0">
                <a:latin typeface="Segoe Print" pitchFamily="2" charset="0"/>
              </a:rPr>
              <a:t>, а значить,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всієї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продукції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згаданих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галузей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господарства</a:t>
            </a:r>
            <a:r>
              <a:rPr lang="ru-RU" dirty="0" smtClean="0">
                <a:latin typeface="Segoe Print" pitchFamily="2" charset="0"/>
              </a:rPr>
              <a:t>. Тому </a:t>
            </a:r>
            <a:r>
              <a:rPr lang="ru-RU" dirty="0" err="1" smtClean="0">
                <a:latin typeface="Segoe Print" pitchFamily="2" charset="0"/>
              </a:rPr>
              <a:t>основним</a:t>
            </a:r>
            <a:r>
              <a:rPr lang="ru-RU" dirty="0" smtClean="0">
                <a:latin typeface="Segoe Print" pitchFamily="2" charset="0"/>
              </a:rPr>
              <a:t> шляхом </a:t>
            </a:r>
            <a:r>
              <a:rPr lang="ru-RU" dirty="0" err="1" smtClean="0">
                <a:latin typeface="Segoe Print" pitchFamily="2" charset="0"/>
              </a:rPr>
              <a:t>вирішення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сировинноенергетичної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кризи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є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перехід</a:t>
            </a:r>
            <a:r>
              <a:rPr lang="ru-RU" dirty="0" smtClean="0">
                <a:latin typeface="Segoe Print" pitchFamily="2" charset="0"/>
              </a:rPr>
              <a:t> до </a:t>
            </a:r>
            <a:r>
              <a:rPr lang="ru-RU" dirty="0" err="1" smtClean="0">
                <a:latin typeface="Segoe Print" pitchFamily="2" charset="0"/>
              </a:rPr>
              <a:t>матеріало</a:t>
            </a:r>
            <a:r>
              <a:rPr lang="ru-RU" dirty="0" smtClean="0">
                <a:latin typeface="Segoe Print" pitchFamily="2" charset="0"/>
              </a:rPr>
              <a:t>-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енергозберігаючих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технологій</a:t>
            </a:r>
            <a:r>
              <a:rPr lang="ru-RU" dirty="0" smtClean="0">
                <a:latin typeface="Segoe Print" pitchFamily="2" charset="0"/>
              </a:rPr>
              <a:t>, комплексного </a:t>
            </a:r>
            <a:r>
              <a:rPr lang="ru-RU" dirty="0" err="1" smtClean="0">
                <a:latin typeface="Segoe Print" pitchFamily="2" charset="0"/>
              </a:rPr>
              <a:t>використання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сировини</a:t>
            </a:r>
            <a:r>
              <a:rPr lang="ru-RU" dirty="0" smtClean="0">
                <a:latin typeface="Segoe Print" pitchFamily="2" charset="0"/>
              </a:rPr>
              <a:t>, </a:t>
            </a:r>
            <a:r>
              <a:rPr lang="ru-RU" dirty="0" err="1" smtClean="0">
                <a:latin typeface="Segoe Print" pitchFamily="2" charset="0"/>
              </a:rPr>
              <a:t>створення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маловідхідного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і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безвідходного</a:t>
            </a:r>
            <a:r>
              <a:rPr lang="ru-RU" dirty="0" smtClean="0">
                <a:latin typeface="Segoe Print" pitchFamily="2" charset="0"/>
              </a:rPr>
              <a:t> </a:t>
            </a:r>
            <a:r>
              <a:rPr lang="ru-RU" dirty="0" err="1" smtClean="0">
                <a:latin typeface="Segoe Print" pitchFamily="2" charset="0"/>
              </a:rPr>
              <a:t>виробництв</a:t>
            </a:r>
            <a:r>
              <a:rPr lang="ru-RU" dirty="0" smtClean="0">
                <a:latin typeface="Segoe Print" pitchFamily="2" charset="0"/>
              </a:rPr>
              <a:t>. 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771366">
            <a:off x="6124398" y="1763992"/>
            <a:ext cx="27146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Segoe Print" pitchFamily="2" charset="0"/>
              </a:rPr>
              <a:t>3) проблему </a:t>
            </a:r>
            <a:r>
              <a:rPr lang="ru-RU" sz="2400" dirty="0" err="1" smtClean="0">
                <a:latin typeface="Segoe Print" pitchFamily="2" charset="0"/>
              </a:rPr>
              <a:t>забезпечення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розвитку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людства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всіма</a:t>
            </a:r>
            <a:r>
              <a:rPr lang="ru-RU" sz="2400" dirty="0" smtClean="0">
                <a:latin typeface="Segoe Print" pitchFamily="2" charset="0"/>
              </a:rPr>
              <a:t> видами </a:t>
            </a:r>
            <a:r>
              <a:rPr lang="ru-RU" sz="2400" dirty="0" err="1" smtClean="0">
                <a:latin typeface="Segoe Print" pitchFamily="2" charset="0"/>
              </a:rPr>
              <a:t>ресурсів</a:t>
            </a:r>
            <a:r>
              <a:rPr lang="ru-RU" sz="2400" dirty="0" smtClean="0">
                <a:latin typeface="Segoe Print" pitchFamily="2" charset="0"/>
              </a:rPr>
              <a:t>, у тому </a:t>
            </a:r>
            <a:r>
              <a:rPr lang="ru-RU" sz="2400" dirty="0" err="1" smtClean="0">
                <a:latin typeface="Segoe Print" pitchFamily="2" charset="0"/>
              </a:rPr>
              <a:t>числі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й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продовольчими</a:t>
            </a:r>
            <a:r>
              <a:rPr lang="ru-RU" sz="2400" dirty="0" smtClean="0">
                <a:latin typeface="Segoe Print" pitchFamily="2" charset="0"/>
              </a:rPr>
              <a:t>; </a:t>
            </a:r>
          </a:p>
        </p:txBody>
      </p:sp>
      <p:pic>
        <p:nvPicPr>
          <p:cNvPr id="67588" name="Picture 4" descr="http://www.3dvor.ru/files/big/201001Mon1811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5893633" cy="392909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7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500042"/>
            <a:ext cx="8305800" cy="1143000"/>
          </a:xfrm>
        </p:spPr>
        <p:txBody>
          <a:bodyPr/>
          <a:lstStyle/>
          <a:p>
            <a:r>
              <a:rPr lang="ru-RU" dirty="0" err="1" smtClean="0">
                <a:latin typeface="Segoe Print" pitchFamily="2" charset="0"/>
              </a:rPr>
              <a:t>Продовольча</a:t>
            </a:r>
            <a:r>
              <a:rPr lang="ru-RU" dirty="0" smtClean="0">
                <a:latin typeface="Segoe Print" pitchFamily="2" charset="0"/>
              </a:rPr>
              <a:t> проблема</a:t>
            </a:r>
            <a:endParaRPr lang="ru-RU" dirty="0">
              <a:latin typeface="Segoe Print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1857364"/>
            <a:ext cx="814393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err="1" smtClean="0">
                <a:latin typeface="Segoe Print" pitchFamily="2" charset="0"/>
              </a:rPr>
              <a:t>Останніми</a:t>
            </a:r>
            <a:r>
              <a:rPr lang="ru-RU" sz="2200" dirty="0" smtClean="0">
                <a:latin typeface="Segoe Print" pitchFamily="2" charset="0"/>
              </a:rPr>
              <a:t> роками, як </a:t>
            </a:r>
            <a:r>
              <a:rPr lang="ru-RU" sz="2200" dirty="0" err="1" smtClean="0">
                <a:latin typeface="Segoe Print" pitchFamily="2" charset="0"/>
              </a:rPr>
              <a:t>ніколи</a:t>
            </a:r>
            <a:r>
              <a:rPr lang="ru-RU" sz="2200" dirty="0" smtClean="0">
                <a:latin typeface="Segoe Print" pitchFamily="2" charset="0"/>
              </a:rPr>
              <a:t> в </a:t>
            </a:r>
            <a:r>
              <a:rPr lang="ru-RU" sz="2200" dirty="0" err="1" smtClean="0">
                <a:latin typeface="Segoe Print" pitchFamily="2" charset="0"/>
              </a:rPr>
              <a:t>останні</a:t>
            </a:r>
            <a:r>
              <a:rPr lang="ru-RU" sz="2200" dirty="0" smtClean="0">
                <a:latin typeface="Segoe Print" pitchFamily="2" charset="0"/>
              </a:rPr>
              <a:t> три </a:t>
            </a:r>
            <a:r>
              <a:rPr lang="ru-RU" sz="2200" dirty="0" err="1" smtClean="0">
                <a:latin typeface="Segoe Print" pitchFamily="2" charset="0"/>
              </a:rPr>
              <a:t>десятиліття</a:t>
            </a:r>
            <a:r>
              <a:rPr lang="ru-RU" sz="2200" dirty="0" smtClean="0">
                <a:latin typeface="Segoe Print" pitchFamily="2" charset="0"/>
              </a:rPr>
              <a:t>, </a:t>
            </a:r>
            <a:r>
              <a:rPr lang="ru-RU" sz="2200" dirty="0" err="1" smtClean="0">
                <a:latin typeface="Segoe Print" pitchFamily="2" charset="0"/>
              </a:rPr>
              <a:t>увага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світу</a:t>
            </a:r>
            <a:r>
              <a:rPr lang="ru-RU" sz="2200" dirty="0" smtClean="0">
                <a:latin typeface="Segoe Print" pitchFamily="2" charset="0"/>
              </a:rPr>
              <a:t> привернута до проблем </a:t>
            </a:r>
            <a:r>
              <a:rPr lang="ru-RU" sz="2200" dirty="0" err="1" smtClean="0">
                <a:latin typeface="Segoe Print" pitchFamily="2" charset="0"/>
              </a:rPr>
              <a:t>продовольства</a:t>
            </a:r>
            <a:r>
              <a:rPr lang="ru-RU" sz="2200" dirty="0" smtClean="0">
                <a:latin typeface="Segoe Print" pitchFamily="2" charset="0"/>
              </a:rPr>
              <a:t>. </a:t>
            </a:r>
            <a:r>
              <a:rPr lang="ru-RU" sz="2200" dirty="0" err="1" smtClean="0">
                <a:latin typeface="Segoe Print" pitchFamily="2" charset="0"/>
              </a:rPr>
              <a:t>Цілий</a:t>
            </a:r>
            <a:r>
              <a:rPr lang="ru-RU" sz="2200" dirty="0" smtClean="0">
                <a:latin typeface="Segoe Print" pitchFamily="2" charset="0"/>
              </a:rPr>
              <a:t> ряд </a:t>
            </a:r>
            <a:r>
              <a:rPr lang="ru-RU" sz="2200" dirty="0" err="1" smtClean="0">
                <a:latin typeface="Segoe Print" pitchFamily="2" charset="0"/>
              </a:rPr>
              <a:t>чинників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зумовив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підвищення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цін</a:t>
            </a:r>
            <a:r>
              <a:rPr lang="ru-RU" sz="2200" dirty="0" smtClean="0">
                <a:latin typeface="Segoe Print" pitchFamily="2" charset="0"/>
              </a:rPr>
              <a:t> на </a:t>
            </a:r>
            <a:r>
              <a:rPr lang="ru-RU" sz="2200" dirty="0" err="1" smtClean="0">
                <a:latin typeface="Segoe Print" pitchFamily="2" charset="0"/>
              </a:rPr>
              <a:t>продукти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харчування</a:t>
            </a:r>
            <a:r>
              <a:rPr lang="ru-RU" sz="2200" dirty="0" smtClean="0">
                <a:latin typeface="Segoe Print" pitchFamily="2" charset="0"/>
              </a:rPr>
              <a:t>, </a:t>
            </a:r>
            <a:r>
              <a:rPr lang="ru-RU" sz="2200" dirty="0" err="1" smtClean="0">
                <a:latin typeface="Segoe Print" pitchFamily="2" charset="0"/>
              </a:rPr>
              <a:t>що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досягла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нині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найвищого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рівня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з</a:t>
            </a:r>
            <a:r>
              <a:rPr lang="ru-RU" sz="2200" dirty="0" smtClean="0">
                <a:latin typeface="Segoe Print" pitchFamily="2" charset="0"/>
              </a:rPr>
              <a:t> 1970-их </a:t>
            </a:r>
            <a:r>
              <a:rPr lang="ru-RU" sz="2200" dirty="0" err="1" smtClean="0">
                <a:latin typeface="Segoe Print" pitchFamily="2" charset="0"/>
              </a:rPr>
              <a:t>років</a:t>
            </a:r>
            <a:r>
              <a:rPr lang="ru-RU" sz="2200" dirty="0" smtClean="0">
                <a:latin typeface="Segoe Print" pitchFamily="2" charset="0"/>
              </a:rPr>
              <a:t>. </a:t>
            </a:r>
            <a:r>
              <a:rPr lang="ru-RU" sz="2200" dirty="0" err="1" smtClean="0">
                <a:latin typeface="Segoe Print" pitchFamily="2" charset="0"/>
              </a:rPr>
              <a:t>Ця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обставина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серйозно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позначилася</a:t>
            </a:r>
            <a:r>
              <a:rPr lang="ru-RU" sz="2200" dirty="0" smtClean="0">
                <a:latin typeface="Segoe Print" pitchFamily="2" charset="0"/>
              </a:rPr>
              <a:t> на </a:t>
            </a:r>
            <a:r>
              <a:rPr lang="ru-RU" sz="2200" dirty="0" err="1" smtClean="0">
                <a:latin typeface="Segoe Print" pitchFamily="2" charset="0"/>
              </a:rPr>
              <a:t>продовольчій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безпеці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бідних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верств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населення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світу</a:t>
            </a:r>
            <a:r>
              <a:rPr lang="ru-RU" sz="2200" dirty="0" smtClean="0">
                <a:latin typeface="Segoe Print" pitchFamily="2" charset="0"/>
              </a:rPr>
              <a:t>. </a:t>
            </a:r>
            <a:r>
              <a:rPr lang="ru-RU" sz="2200" dirty="0" err="1" smtClean="0">
                <a:latin typeface="Segoe Print" pitchFamily="2" charset="0"/>
              </a:rPr>
              <a:t>Найбільш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надійний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напрямок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вирішення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глобальної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продовольчої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проблеми</a:t>
            </a:r>
            <a:r>
              <a:rPr lang="ru-RU" sz="2200" dirty="0" smtClean="0">
                <a:latin typeface="Segoe Print" pitchFamily="2" charset="0"/>
              </a:rPr>
              <a:t> - </a:t>
            </a:r>
            <a:r>
              <a:rPr lang="ru-RU" sz="2200" dirty="0" err="1" smtClean="0">
                <a:latin typeface="Segoe Print" pitchFamily="2" charset="0"/>
              </a:rPr>
              <a:t>зростання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виробництва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продуктів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харчування</a:t>
            </a:r>
            <a:r>
              <a:rPr lang="ru-RU" sz="2200" dirty="0" smtClean="0">
                <a:latin typeface="Segoe Print" pitchFamily="2" charset="0"/>
              </a:rPr>
              <a:t> в </a:t>
            </a:r>
            <a:r>
              <a:rPr lang="ru-RU" sz="2200" dirty="0" err="1" smtClean="0">
                <a:latin typeface="Segoe Print" pitchFamily="2" charset="0"/>
              </a:rPr>
              <a:t>голодуючих</a:t>
            </a:r>
            <a:r>
              <a:rPr lang="ru-RU" sz="2200" dirty="0" smtClean="0">
                <a:latin typeface="Segoe Print" pitchFamily="2" charset="0"/>
              </a:rPr>
              <a:t> державах - </a:t>
            </a:r>
            <a:r>
              <a:rPr lang="ru-RU" sz="2200" dirty="0" err="1" smtClean="0">
                <a:latin typeface="Segoe Print" pitchFamily="2" charset="0"/>
              </a:rPr>
              <a:t>країнах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Азії</a:t>
            </a:r>
            <a:r>
              <a:rPr lang="ru-RU" sz="2200" dirty="0" smtClean="0">
                <a:latin typeface="Segoe Print" pitchFamily="2" charset="0"/>
              </a:rPr>
              <a:t>, Африка </a:t>
            </a:r>
            <a:r>
              <a:rPr lang="ru-RU" sz="2200" dirty="0" err="1" smtClean="0">
                <a:latin typeface="Segoe Print" pitchFamily="2" charset="0"/>
              </a:rPr>
              <a:t>і</a:t>
            </a:r>
            <a:r>
              <a:rPr lang="ru-RU" sz="2200" dirty="0" smtClean="0">
                <a:latin typeface="Segoe Print" pitchFamily="2" charset="0"/>
              </a:rPr>
              <a:t> </a:t>
            </a:r>
            <a:r>
              <a:rPr lang="ru-RU" sz="2200" dirty="0" err="1" smtClean="0">
                <a:latin typeface="Segoe Print" pitchFamily="2" charset="0"/>
              </a:rPr>
              <a:t>Латинської</a:t>
            </a:r>
            <a:r>
              <a:rPr lang="ru-RU" sz="2200" dirty="0" smtClean="0">
                <a:latin typeface="Segoe Print" pitchFamily="2" charset="0"/>
              </a:rPr>
              <a:t> Америки. </a:t>
            </a:r>
            <a:endParaRPr lang="ru-RU" sz="2200" dirty="0">
              <a:latin typeface="Segoe Print" pitchFamily="2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622989">
            <a:off x="6179335" y="2102797"/>
            <a:ext cx="300039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Segoe Print" pitchFamily="2" charset="0"/>
              </a:rPr>
              <a:t>4) </a:t>
            </a:r>
            <a:r>
              <a:rPr lang="ru-RU" sz="2400" dirty="0" err="1" smtClean="0">
                <a:latin typeface="Segoe Print" pitchFamily="2" charset="0"/>
              </a:rPr>
              <a:t>геополітичні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проблеми</a:t>
            </a:r>
            <a:r>
              <a:rPr lang="ru-RU" sz="2400" dirty="0" smtClean="0">
                <a:latin typeface="Segoe Print" pitchFamily="2" charset="0"/>
              </a:rPr>
              <a:t>, </a:t>
            </a:r>
            <a:r>
              <a:rPr lang="ru-RU" sz="2400" dirty="0" err="1" smtClean="0">
                <a:latin typeface="Segoe Print" pitchFamily="2" charset="0"/>
              </a:rPr>
              <a:t>які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породжують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воєнні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конфлікти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і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загрожують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людству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самовбивчою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світовою</a:t>
            </a:r>
            <a:r>
              <a:rPr lang="ru-RU" sz="2400" dirty="0" smtClean="0">
                <a:latin typeface="Segoe Print" pitchFamily="2" charset="0"/>
              </a:rPr>
              <a:t> </a:t>
            </a:r>
            <a:r>
              <a:rPr lang="ru-RU" sz="2400" dirty="0" err="1" smtClean="0">
                <a:latin typeface="Segoe Print" pitchFamily="2" charset="0"/>
              </a:rPr>
              <a:t>війною</a:t>
            </a:r>
            <a:r>
              <a:rPr lang="ru-RU" sz="2400" dirty="0" smtClean="0">
                <a:latin typeface="Segoe Print" pitchFamily="2" charset="0"/>
              </a:rPr>
              <a:t>; </a:t>
            </a:r>
          </a:p>
        </p:txBody>
      </p:sp>
      <p:pic>
        <p:nvPicPr>
          <p:cNvPr id="66562" name="Picture 2" descr="http://williambowles.info/images/050514_AfghanRiots_hd.hmed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28670"/>
            <a:ext cx="6157275" cy="464347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212</TotalTime>
  <Words>725</Words>
  <Application>Microsoft Office PowerPoint</Application>
  <PresentationFormat>Экран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Глобальні проблеми людства</vt:lpstr>
      <vt:lpstr>Слайд 2</vt:lpstr>
      <vt:lpstr>Слайд 3</vt:lpstr>
      <vt:lpstr>Демографічна проблема</vt:lpstr>
      <vt:lpstr>Слайд 5</vt:lpstr>
      <vt:lpstr>Економічні проблеми</vt:lpstr>
      <vt:lpstr>Слайд 7</vt:lpstr>
      <vt:lpstr>Продовольча проблема</vt:lpstr>
      <vt:lpstr>Слайд 9</vt:lpstr>
      <vt:lpstr>Геополітичні проблеми</vt:lpstr>
      <vt:lpstr>Слайд 11</vt:lpstr>
      <vt:lpstr>Проблема подолання відсталості країн, що розвиваються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Глобальні проблеми людства</dc:title>
  <dc:creator>Lenovo</dc:creator>
  <cp:lastModifiedBy>Lenovo</cp:lastModifiedBy>
  <cp:revision>22</cp:revision>
  <dcterms:created xsi:type="dcterms:W3CDTF">2013-11-03T15:01:37Z</dcterms:created>
  <dcterms:modified xsi:type="dcterms:W3CDTF">2013-11-03T18:33:39Z</dcterms:modified>
</cp:coreProperties>
</file>