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214422"/>
            <a:ext cx="6172200" cy="1894362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accent2">
                    <a:lumMod val="50000"/>
                  </a:schemeClr>
                </a:solidFill>
              </a:rPr>
              <a:t>Відходи виробництв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972452" cy="120334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Calibri" pitchFamily="34" charset="0"/>
              </a:rPr>
              <a:t>Шляхи боротьби з відходами</a:t>
            </a:r>
            <a:endParaRPr lang="ru-RU" sz="4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Звільнення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напрямах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складування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захоронення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 (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полігонів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твердих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знищення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їхнього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спалювання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переробка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 (</a:t>
            </a:r>
            <a:r>
              <a:rPr lang="ru-RU" sz="2000" dirty="0" err="1" smtClean="0"/>
              <a:t>утилізація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реутилізація</a:t>
            </a:r>
            <a:r>
              <a:rPr lang="ru-RU" sz="2000" dirty="0" smtClean="0"/>
              <a:t>), в тому </a:t>
            </a:r>
            <a:r>
              <a:rPr lang="ru-RU" sz="2000" dirty="0" err="1" smtClean="0"/>
              <a:t>числі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компостування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>
              <a:latin typeface="Calibri" pitchFamily="34" charset="0"/>
            </a:endParaRPr>
          </a:p>
        </p:txBody>
      </p:sp>
      <p:pic>
        <p:nvPicPr>
          <p:cNvPr id="4" name="Рисунок 3" descr="Recycling_predictions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571876"/>
            <a:ext cx="4357718" cy="2846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571472" y="214290"/>
            <a:ext cx="7467600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Полігони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 -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це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природоохоронні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споруди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які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призначені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для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складування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твердих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побутових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відходів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забезпечують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захист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забруднення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атмосфери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ґрунтів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підземних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поверхневих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вод,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запобігають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розповсюдженню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патогенних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мікроорганізмів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за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межі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майданчика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складування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цих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відходів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 На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полігонах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можлива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утилізація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органічної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складової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відходів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шляхом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уловлювання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біогазу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Рисунок 4" descr="1340647749svalkajpg30092012131741w300jpg26022013133643_w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428868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limateinfoN1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714752"/>
            <a:ext cx="3071834" cy="20716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5604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</a:rPr>
              <a:t>Спалювання відходів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00430" y="1428736"/>
            <a:ext cx="2571768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При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використанні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технології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спалювання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ТПВ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утворюються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 шлак 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й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летюча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 зола, а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також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 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димові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гази. Через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підвищений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вміст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у шлаку 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важких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металів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 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його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досить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важко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 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утилізувати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.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Попереднє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сортування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зменшує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1800" i="1" dirty="0" err="1" smtClean="0">
                <a:solidFill>
                  <a:srgbClr val="7030A0"/>
                </a:solidFill>
                <a:latin typeface="Calibri" pitchFamily="34" charset="0"/>
              </a:rPr>
              <a:t>кількість</a:t>
            </a:r>
            <a:r>
              <a:rPr lang="ru-RU" sz="1800" i="1" dirty="0" smtClean="0">
                <a:solidFill>
                  <a:srgbClr val="7030A0"/>
                </a:solidFill>
                <a:latin typeface="Calibri" pitchFamily="34" charset="0"/>
              </a:rPr>
              <a:t> шлаку та золи.</a:t>
            </a:r>
            <a:endParaRPr lang="ru-RU" sz="1800" i="1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298"/>
            <a:ext cx="2643206" cy="18573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ekologicheskoj-opasnostyu-grozyat-popytki-szhiganiya-muso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714752"/>
            <a:ext cx="2500310" cy="185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2928926" y="1071546"/>
            <a:ext cx="4752956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err="1" smtClean="0">
                <a:latin typeface="Calibri" pitchFamily="34" charset="0"/>
              </a:rPr>
              <a:t>Компостування</a:t>
            </a:r>
            <a:r>
              <a:rPr lang="ru-RU" sz="1800" b="1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- </a:t>
            </a:r>
            <a:r>
              <a:rPr lang="ru-RU" sz="1800" dirty="0" err="1" smtClean="0">
                <a:latin typeface="Calibri" pitchFamily="34" charset="0"/>
              </a:rPr>
              <a:t>це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складний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аеробний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біологічний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процес</a:t>
            </a:r>
            <a:r>
              <a:rPr lang="ru-RU" sz="1800" dirty="0" smtClean="0">
                <a:latin typeface="Calibri" pitchFamily="34" charset="0"/>
              </a:rPr>
              <a:t>, </a:t>
            </a:r>
            <a:r>
              <a:rPr lang="ru-RU" sz="1800" dirty="0" err="1" smtClean="0">
                <a:latin typeface="Calibri" pitchFamily="34" charset="0"/>
              </a:rPr>
              <a:t>який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супроводжується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інтенсивним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виділенням</a:t>
            </a:r>
            <a:r>
              <a:rPr lang="ru-RU" sz="1800" dirty="0" smtClean="0">
                <a:latin typeface="Calibri" pitchFamily="34" charset="0"/>
              </a:rPr>
              <a:t> тепла. </a:t>
            </a:r>
            <a:r>
              <a:rPr lang="ru-RU" sz="1800" dirty="0" err="1" smtClean="0">
                <a:latin typeface="Calibri" pitchFamily="34" charset="0"/>
              </a:rPr>
              <a:t>Унаслідок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компостування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синтезується</a:t>
            </a:r>
            <a:r>
              <a:rPr lang="ru-RU" sz="1800" dirty="0" smtClean="0">
                <a:latin typeface="Calibri" pitchFamily="34" charset="0"/>
              </a:rPr>
              <a:t> гумус, </a:t>
            </a:r>
            <a:r>
              <a:rPr lang="ru-RU" sz="1800" dirty="0" err="1" smtClean="0">
                <a:latin typeface="Calibri" pitchFamily="34" charset="0"/>
              </a:rPr>
              <a:t>який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є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основним</a:t>
            </a:r>
            <a:r>
              <a:rPr lang="ru-RU" sz="1800" dirty="0" smtClean="0">
                <a:latin typeface="Calibri" pitchFamily="34" charset="0"/>
              </a:rPr>
              <a:t> компонентом </a:t>
            </a:r>
            <a:r>
              <a:rPr lang="ru-RU" sz="1800" dirty="0" err="1" smtClean="0">
                <a:latin typeface="Calibri" pitchFamily="34" charset="0"/>
              </a:rPr>
              <a:t>ґрунту</a:t>
            </a:r>
            <a:r>
              <a:rPr lang="ru-RU" sz="1800" dirty="0" smtClean="0">
                <a:latin typeface="Calibri" pitchFamily="34" charset="0"/>
              </a:rPr>
              <a:t>, </a:t>
            </a:r>
            <a:r>
              <a:rPr lang="ru-RU" sz="1800" dirty="0" err="1" smtClean="0">
                <a:latin typeface="Calibri" pitchFamily="34" charset="0"/>
              </a:rPr>
              <a:t>який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можна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використовувати</a:t>
            </a:r>
            <a:r>
              <a:rPr lang="ru-RU" sz="1800" dirty="0" smtClean="0">
                <a:latin typeface="Calibri" pitchFamily="34" charset="0"/>
              </a:rPr>
              <a:t> як </a:t>
            </a:r>
            <a:r>
              <a:rPr lang="ru-RU" sz="1800" dirty="0" err="1" smtClean="0">
                <a:latin typeface="Calibri" pitchFamily="34" charset="0"/>
              </a:rPr>
              <a:t>органічне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добриво</a:t>
            </a:r>
            <a:r>
              <a:rPr lang="ru-RU" sz="1800" dirty="0" smtClean="0">
                <a:latin typeface="Calibri" pitchFamily="34" charset="0"/>
              </a:rPr>
              <a:t>. В </a:t>
            </a:r>
            <a:r>
              <a:rPr lang="ru-RU" sz="1800" dirty="0" err="1" smtClean="0">
                <a:latin typeface="Calibri" pitchFamily="34" charset="0"/>
              </a:rPr>
              <a:t>основі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отримання</a:t>
            </a:r>
            <a:r>
              <a:rPr lang="ru-RU" sz="1800" dirty="0" smtClean="0">
                <a:latin typeface="Calibri" pitchFamily="34" charset="0"/>
              </a:rPr>
              <a:t> компосту </a:t>
            </a:r>
            <a:r>
              <a:rPr lang="ru-RU" sz="1800" dirty="0" err="1" smtClean="0">
                <a:latin typeface="Calibri" pitchFamily="34" charset="0"/>
              </a:rPr>
              <a:t>лежить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природний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біологічний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розклад</a:t>
            </a:r>
            <a:r>
              <a:rPr lang="ru-RU" sz="1800" dirty="0" smtClean="0">
                <a:latin typeface="Calibri" pitchFamily="34" charset="0"/>
              </a:rPr>
              <a:t> (</a:t>
            </a:r>
            <a:r>
              <a:rPr lang="ru-RU" sz="1800" dirty="0" err="1" smtClean="0">
                <a:latin typeface="Calibri" pitchFamily="34" charset="0"/>
              </a:rPr>
              <a:t>перегнивання</a:t>
            </a:r>
            <a:r>
              <a:rPr lang="ru-RU" sz="1800" dirty="0" smtClean="0">
                <a:latin typeface="Calibri" pitchFamily="34" charset="0"/>
              </a:rPr>
              <a:t>) </a:t>
            </a:r>
            <a:r>
              <a:rPr lang="ru-RU" sz="1800" dirty="0" err="1" smtClean="0">
                <a:latin typeface="Calibri" pitchFamily="34" charset="0"/>
              </a:rPr>
              <a:t>органічної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речовини</a:t>
            </a:r>
            <a:r>
              <a:rPr lang="ru-RU" sz="1800" dirty="0" smtClean="0">
                <a:latin typeface="Calibri" pitchFamily="34" charset="0"/>
              </a:rPr>
              <a:t> в </a:t>
            </a:r>
            <a:r>
              <a:rPr lang="ru-RU" sz="1800" dirty="0" err="1" smtClean="0">
                <a:latin typeface="Calibri" pitchFamily="34" charset="0"/>
              </a:rPr>
              <a:t>присутності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повітря</a:t>
            </a:r>
            <a:r>
              <a:rPr lang="ru-RU" sz="1800" dirty="0" smtClean="0">
                <a:latin typeface="Calibri" pitchFamily="34" charset="0"/>
              </a:rPr>
              <a:t>. При </a:t>
            </a:r>
            <a:r>
              <a:rPr lang="ru-RU" sz="1800" dirty="0" err="1" smtClean="0">
                <a:latin typeface="Calibri" pitchFamily="34" charset="0"/>
              </a:rPr>
              <a:t>компостуванні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відходів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втрачається</a:t>
            </a:r>
            <a:r>
              <a:rPr lang="ru-RU" sz="1800" dirty="0" smtClean="0">
                <a:latin typeface="Calibri" pitchFamily="34" charset="0"/>
              </a:rPr>
              <a:t> до 20% (за вагою) </a:t>
            </a:r>
            <a:r>
              <a:rPr lang="ru-RU" sz="1800" dirty="0" err="1" smtClean="0">
                <a:latin typeface="Calibri" pitchFamily="34" charset="0"/>
              </a:rPr>
              <a:t>органічних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речовин</a:t>
            </a:r>
            <a:r>
              <a:rPr lang="ru-RU" sz="18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sz="1800" b="1" dirty="0" err="1" smtClean="0">
                <a:solidFill>
                  <a:srgbClr val="00B050"/>
                </a:solidFill>
                <a:latin typeface="Calibri" pitchFamily="34" charset="0"/>
              </a:rPr>
              <a:t>Реутилізація</a:t>
            </a:r>
            <a:r>
              <a:rPr lang="ru-RU" sz="1800" dirty="0" smtClean="0">
                <a:latin typeface="Calibri" pitchFamily="34" charset="0"/>
              </a:rPr>
              <a:t>, </a:t>
            </a:r>
            <a:r>
              <a:rPr lang="ru-RU" sz="1800" dirty="0" err="1" smtClean="0">
                <a:latin typeface="Calibri" pitchFamily="34" charset="0"/>
              </a:rPr>
              <a:t>тобто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вторинна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переробка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відходів</a:t>
            </a:r>
            <a:r>
              <a:rPr lang="ru-RU" sz="1800" dirty="0" smtClean="0">
                <a:latin typeface="Calibri" pitchFamily="34" charset="0"/>
              </a:rPr>
              <a:t>, - </a:t>
            </a:r>
            <a:r>
              <a:rPr lang="ru-RU" sz="1800" dirty="0" err="1" smtClean="0">
                <a:latin typeface="Calibri" pitchFamily="34" charset="0"/>
              </a:rPr>
              <a:t>очевидний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вихід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зі</a:t>
            </a:r>
            <a:r>
              <a:rPr lang="ru-RU" sz="1800" dirty="0" smtClean="0">
                <a:latin typeface="Calibri" pitchFamily="34" charset="0"/>
              </a:rPr>
              <a:t> становища </a:t>
            </a:r>
            <a:r>
              <a:rPr lang="ru-RU" sz="1800" dirty="0" err="1" smtClean="0">
                <a:latin typeface="Calibri" pitchFamily="34" charset="0"/>
              </a:rPr>
              <a:t>щодо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відходів</a:t>
            </a:r>
            <a:r>
              <a:rPr lang="ru-RU" sz="1800" dirty="0" smtClean="0">
                <a:latin typeface="Calibri" pitchFamily="34" charset="0"/>
              </a:rPr>
              <a:t>. У невеликих масштабах </a:t>
            </a:r>
            <a:r>
              <a:rPr lang="ru-RU" sz="1800" dirty="0" err="1" smtClean="0">
                <a:latin typeface="Calibri" pitchFamily="34" charset="0"/>
              </a:rPr>
              <a:t>скло</a:t>
            </a:r>
            <a:r>
              <a:rPr lang="ru-RU" sz="1800" dirty="0" smtClean="0">
                <a:latin typeface="Calibri" pitchFamily="34" charset="0"/>
              </a:rPr>
              <a:t>, </a:t>
            </a:r>
            <a:r>
              <a:rPr lang="ru-RU" sz="1800" dirty="0" err="1" smtClean="0">
                <a:latin typeface="Calibri" pitchFamily="34" charset="0"/>
              </a:rPr>
              <a:t>папір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і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алюмінієві</a:t>
            </a:r>
            <a:r>
              <a:rPr lang="ru-RU" sz="1800" dirty="0" smtClean="0">
                <a:latin typeface="Calibri" pitchFamily="34" charset="0"/>
              </a:rPr>
              <a:t> банки </a:t>
            </a:r>
            <a:r>
              <a:rPr lang="ru-RU" sz="1800" dirty="0" err="1" smtClean="0">
                <a:latin typeface="Calibri" pitchFamily="34" charset="0"/>
              </a:rPr>
              <a:t>переробляються</a:t>
            </a:r>
            <a:r>
              <a:rPr lang="ru-RU" sz="1800" dirty="0" smtClean="0">
                <a:latin typeface="Calibri" pitchFamily="34" charset="0"/>
              </a:rPr>
              <a:t> </a:t>
            </a:r>
            <a:r>
              <a:rPr lang="ru-RU" sz="1800" dirty="0" err="1" smtClean="0">
                <a:latin typeface="Calibri" pitchFamily="34" charset="0"/>
              </a:rPr>
              <a:t>вже</a:t>
            </a:r>
            <a:r>
              <a:rPr lang="ru-RU" sz="1800" dirty="0" smtClean="0">
                <a:latin typeface="Calibri" pitchFamily="34" charset="0"/>
              </a:rPr>
              <a:t> десятки </a:t>
            </a:r>
            <a:r>
              <a:rPr lang="ru-RU" sz="1800" dirty="0" err="1" smtClean="0">
                <a:latin typeface="Calibri" pitchFamily="34" charset="0"/>
              </a:rPr>
              <a:t>років</a:t>
            </a:r>
            <a:r>
              <a:rPr lang="ru-RU" sz="1800" dirty="0" smtClean="0">
                <a:latin typeface="Calibri" pitchFamily="34" charset="0"/>
              </a:rPr>
              <a:t>.</a:t>
            </a:r>
            <a:endParaRPr lang="ru-RU" sz="1800" dirty="0">
              <a:latin typeface="Calibri" pitchFamily="34" charset="0"/>
            </a:endParaRPr>
          </a:p>
        </p:txBody>
      </p:sp>
      <p:pic>
        <p:nvPicPr>
          <p:cNvPr id="6" name="Рисунок 5" descr="ekologiy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928670"/>
            <a:ext cx="2571768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solidFill>
                  <a:srgbClr val="002060"/>
                </a:solidFill>
                <a:latin typeface="Calibri" pitchFamily="34" charset="0"/>
              </a:rPr>
              <a:t>Дякую за увагу!</a:t>
            </a:r>
            <a:endParaRPr lang="ru-RU" sz="7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" name="Рисунок 3" descr="ec2791500e710ae957f1eb9fb63ab45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643182"/>
            <a:ext cx="5857916" cy="3495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785794"/>
            <a:ext cx="4329114" cy="4873752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rgbClr val="7030A0"/>
                </a:solidFill>
                <a:latin typeface="Calibri" pitchFamily="34" charset="0"/>
              </a:rPr>
              <a:t>Відходи</a:t>
            </a:r>
            <a:r>
              <a:rPr lang="ru-RU" dirty="0" smtClean="0">
                <a:latin typeface="Calibri" pitchFamily="34" charset="0"/>
              </a:rPr>
              <a:t> - </a:t>
            </a:r>
            <a:r>
              <a:rPr lang="ru-RU" dirty="0" err="1" smtClean="0">
                <a:latin typeface="Calibri" pitchFamily="34" charset="0"/>
              </a:rPr>
              <a:t>будь-які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речовини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матеріали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предмети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що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утворюються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процесі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людської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діяльності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не </a:t>
            </a:r>
            <a:r>
              <a:rPr lang="ru-RU" dirty="0" err="1" smtClean="0">
                <a:latin typeface="Calibri" pitchFamily="34" charset="0"/>
              </a:rPr>
              <a:t>мають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подальшого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використання</a:t>
            </a: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місцем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утворення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виявлення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яких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їхній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власник</a:t>
            </a:r>
            <a:r>
              <a:rPr lang="ru-RU" dirty="0" smtClean="0">
                <a:latin typeface="Calibri" pitchFamily="34" charset="0"/>
              </a:rPr>
              <a:t> повинен </a:t>
            </a:r>
            <a:r>
              <a:rPr lang="ru-RU" dirty="0" err="1" smtClean="0">
                <a:latin typeface="Calibri" pitchFamily="34" charset="0"/>
              </a:rPr>
              <a:t>позбутися</a:t>
            </a:r>
            <a:r>
              <a:rPr lang="ru-RU" dirty="0" smtClean="0">
                <a:latin typeface="Calibri" pitchFamily="34" charset="0"/>
              </a:rPr>
              <a:t> шляхом </a:t>
            </a:r>
            <a:r>
              <a:rPr lang="ru-RU" dirty="0" err="1" smtClean="0">
                <a:latin typeface="Calibri" pitchFamily="34" charset="0"/>
              </a:rPr>
              <a:t>утилізації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знищення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_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214818"/>
            <a:ext cx="3500462" cy="2305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2033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Класифікація</a:t>
            </a:r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відходів</a:t>
            </a:r>
            <a:r>
              <a:rPr lang="ru-RU" sz="3600" b="1" u="sng" dirty="0" smtClean="0">
                <a:latin typeface="Calibri" pitchFamily="34" charset="0"/>
              </a:rPr>
              <a:t/>
            </a:r>
            <a:br>
              <a:rPr lang="ru-RU" sz="3600" b="1" u="sng" dirty="0" smtClean="0">
                <a:latin typeface="Calibri" pitchFamily="34" charset="0"/>
              </a:rPr>
            </a:br>
            <a:endParaRPr lang="ru-RU" sz="36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6715172" cy="4357718"/>
          </a:xfrm>
        </p:spPr>
        <p:txBody>
          <a:bodyPr>
            <a:normAutofit fontScale="62500" lnSpcReduction="20000"/>
          </a:bodyPr>
          <a:lstStyle/>
          <a:p>
            <a:r>
              <a:rPr lang="ru-RU" sz="2600" i="1" dirty="0" smtClean="0"/>
              <a:t>- </a:t>
            </a:r>
            <a:r>
              <a:rPr lang="ru-RU" sz="2600" i="1" dirty="0" err="1" smtClean="0"/>
              <a:t>побутові</a:t>
            </a:r>
            <a:r>
              <a:rPr lang="ru-RU" sz="2600" dirty="0" smtClean="0"/>
              <a:t> (</a:t>
            </a:r>
            <a:r>
              <a:rPr lang="ru-RU" sz="2600" dirty="0" err="1" smtClean="0"/>
              <a:t>комунальні</a:t>
            </a:r>
            <a:r>
              <a:rPr lang="ru-RU" sz="2600" dirty="0" smtClean="0"/>
              <a:t>) - </a:t>
            </a:r>
            <a:r>
              <a:rPr lang="ru-RU" sz="2600" dirty="0" err="1" smtClean="0"/>
              <a:t>тверді</a:t>
            </a:r>
            <a:r>
              <a:rPr lang="ru-RU" sz="2600" dirty="0" smtClean="0"/>
              <a:t> та </a:t>
            </a:r>
            <a:r>
              <a:rPr lang="ru-RU" sz="2600" dirty="0" err="1" smtClean="0"/>
              <a:t>рідкі</a:t>
            </a:r>
            <a:r>
              <a:rPr lang="ru-RU" sz="2600" dirty="0" smtClean="0"/>
              <a:t> </a:t>
            </a:r>
            <a:r>
              <a:rPr lang="ru-RU" sz="2600" dirty="0" err="1" smtClean="0"/>
              <a:t>відходи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утворюються</a:t>
            </a:r>
            <a:r>
              <a:rPr lang="ru-RU" sz="2600" dirty="0" smtClean="0"/>
              <a:t> в </a:t>
            </a:r>
            <a:r>
              <a:rPr lang="ru-RU" sz="2600" dirty="0" err="1" smtClean="0"/>
              <a:t>результаті</a:t>
            </a:r>
            <a:r>
              <a:rPr lang="ru-RU" sz="2600" dirty="0" smtClean="0"/>
              <a:t> </a:t>
            </a:r>
            <a:r>
              <a:rPr lang="ru-RU" sz="2600" dirty="0" err="1" smtClean="0"/>
              <a:t>життєдіяльності</a:t>
            </a:r>
            <a:r>
              <a:rPr lang="ru-RU" sz="2600" dirty="0" smtClean="0"/>
              <a:t> людей та </a:t>
            </a:r>
            <a:r>
              <a:rPr lang="ru-RU" sz="2600" dirty="0" err="1" smtClean="0"/>
              <a:t>амортизації</a:t>
            </a:r>
            <a:r>
              <a:rPr lang="ru-RU" sz="2600" dirty="0" smtClean="0"/>
              <a:t> </a:t>
            </a:r>
            <a:r>
              <a:rPr lang="ru-RU" sz="2600" dirty="0" err="1" smtClean="0"/>
              <a:t>предметів</a:t>
            </a:r>
            <a:r>
              <a:rPr lang="ru-RU" sz="2600" dirty="0" smtClean="0"/>
              <a:t> </a:t>
            </a:r>
            <a:r>
              <a:rPr lang="ru-RU" sz="2600" dirty="0" err="1" smtClean="0"/>
              <a:t>побуту</a:t>
            </a:r>
            <a:r>
              <a:rPr lang="ru-RU" sz="2600" dirty="0" smtClean="0"/>
              <a:t>;</a:t>
            </a:r>
          </a:p>
          <a:p>
            <a:r>
              <a:rPr lang="ru-RU" sz="2600" i="1" dirty="0" smtClean="0"/>
              <a:t>- </a:t>
            </a:r>
            <a:r>
              <a:rPr lang="ru-RU" sz="2600" i="1" dirty="0" err="1" smtClean="0"/>
              <a:t>промислові</a:t>
            </a:r>
            <a:r>
              <a:rPr lang="ru-RU" sz="2600" i="1" dirty="0" smtClean="0"/>
              <a:t> - </a:t>
            </a:r>
            <a:r>
              <a:rPr lang="ru-RU" sz="2600" i="1" dirty="0" err="1" smtClean="0"/>
              <a:t>залишки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сировини</a:t>
            </a:r>
            <a:r>
              <a:rPr lang="ru-RU" sz="2600" i="1" dirty="0" smtClean="0"/>
              <a:t>,</a:t>
            </a:r>
            <a:r>
              <a:rPr lang="ru-RU" sz="2600" dirty="0" smtClean="0"/>
              <a:t> </a:t>
            </a:r>
            <a:r>
              <a:rPr lang="ru-RU" sz="2600" dirty="0" err="1" smtClean="0"/>
              <a:t>матеріалів</a:t>
            </a:r>
            <a:r>
              <a:rPr lang="ru-RU" sz="2600" dirty="0" smtClean="0"/>
              <a:t>, </a:t>
            </a:r>
            <a:r>
              <a:rPr lang="ru-RU" sz="2600" dirty="0" err="1" smtClean="0"/>
              <a:t>напівфабрикатів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утворилися</a:t>
            </a:r>
            <a:r>
              <a:rPr lang="ru-RU" sz="2600" dirty="0" smtClean="0"/>
              <a:t> при </a:t>
            </a:r>
            <a:r>
              <a:rPr lang="ru-RU" sz="2600" dirty="0" err="1" smtClean="0"/>
              <a:t>виробництві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</a:t>
            </a:r>
            <a:r>
              <a:rPr lang="ru-RU" sz="2600" dirty="0" err="1" smtClean="0"/>
              <a:t>втратили</a:t>
            </a:r>
            <a:r>
              <a:rPr lang="ru-RU" sz="2600" dirty="0" smtClean="0"/>
              <a:t> </a:t>
            </a:r>
            <a:r>
              <a:rPr lang="ru-RU" sz="2600" dirty="0" err="1" smtClean="0"/>
              <a:t>повністю</a:t>
            </a:r>
            <a:r>
              <a:rPr lang="ru-RU" sz="2600" dirty="0" smtClean="0"/>
              <a:t> </a:t>
            </a:r>
            <a:r>
              <a:rPr lang="ru-RU" sz="2600" dirty="0" err="1" smtClean="0"/>
              <a:t>чи</a:t>
            </a:r>
            <a:r>
              <a:rPr lang="ru-RU" sz="2600" dirty="0" smtClean="0"/>
              <a:t> </a:t>
            </a:r>
            <a:r>
              <a:rPr lang="ru-RU" sz="2600" dirty="0" err="1" smtClean="0"/>
              <a:t>частково</a:t>
            </a:r>
            <a:r>
              <a:rPr lang="ru-RU" sz="2600" dirty="0" smtClean="0"/>
              <a:t> </a:t>
            </a:r>
            <a:r>
              <a:rPr lang="ru-RU" sz="2600" dirty="0" err="1" smtClean="0"/>
              <a:t>початкові</a:t>
            </a:r>
            <a:r>
              <a:rPr lang="ru-RU" sz="2600" dirty="0" smtClean="0"/>
              <a:t> </a:t>
            </a:r>
            <a:r>
              <a:rPr lang="ru-RU" sz="2600" dirty="0" err="1" smtClean="0"/>
              <a:t>споживацькі</a:t>
            </a:r>
            <a:r>
              <a:rPr lang="ru-RU" sz="2600" dirty="0" smtClean="0"/>
              <a:t> </a:t>
            </a:r>
            <a:r>
              <a:rPr lang="ru-RU" sz="2600" dirty="0" err="1" smtClean="0"/>
              <a:t>властивості</a:t>
            </a:r>
            <a:r>
              <a:rPr lang="ru-RU" sz="2600" dirty="0" smtClean="0"/>
              <a:t>;</a:t>
            </a:r>
          </a:p>
          <a:p>
            <a:r>
              <a:rPr lang="ru-RU" sz="2600" i="1" dirty="0" smtClean="0"/>
              <a:t>- </a:t>
            </a:r>
            <a:r>
              <a:rPr lang="ru-RU" sz="2600" i="1" dirty="0" err="1" smtClean="0"/>
              <a:t>сільськогосподарські</a:t>
            </a:r>
            <a:r>
              <a:rPr lang="ru-RU" sz="2600" dirty="0" smtClean="0"/>
              <a:t> - </a:t>
            </a:r>
            <a:r>
              <a:rPr lang="ru-RU" sz="2600" dirty="0" err="1" smtClean="0"/>
              <a:t>відходи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утворилися</a:t>
            </a:r>
            <a:r>
              <a:rPr lang="ru-RU" sz="2600" dirty="0" smtClean="0"/>
              <a:t> </a:t>
            </a:r>
            <a:r>
              <a:rPr lang="ru-RU" sz="2600" dirty="0" err="1" smtClean="0"/>
              <a:t>внаслідок</a:t>
            </a:r>
            <a:r>
              <a:rPr lang="ru-RU" sz="2600" dirty="0" smtClean="0"/>
              <a:t> </a:t>
            </a:r>
            <a:r>
              <a:rPr lang="ru-RU" sz="2600" dirty="0" err="1" smtClean="0"/>
              <a:t>сільськогосподарського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виробництва</a:t>
            </a:r>
            <a:r>
              <a:rPr lang="ru-RU" sz="2600" dirty="0" smtClean="0"/>
              <a:t>;</a:t>
            </a:r>
          </a:p>
          <a:p>
            <a:r>
              <a:rPr lang="ru-RU" sz="2600" i="1" dirty="0" smtClean="0"/>
              <a:t>- </a:t>
            </a:r>
            <a:r>
              <a:rPr lang="ru-RU" sz="2600" i="1" dirty="0" err="1" smtClean="0"/>
              <a:t>будівельні</a:t>
            </a:r>
            <a:r>
              <a:rPr lang="ru-RU" sz="2600" dirty="0" smtClean="0"/>
              <a:t> - </a:t>
            </a:r>
            <a:r>
              <a:rPr lang="ru-RU" sz="2600" dirty="0" err="1" smtClean="0"/>
              <a:t>відходи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утворюються</a:t>
            </a:r>
            <a:r>
              <a:rPr lang="ru-RU" sz="2600" dirty="0" smtClean="0"/>
              <a:t> в </a:t>
            </a:r>
            <a:r>
              <a:rPr lang="ru-RU" sz="2600" dirty="0" err="1" smtClean="0"/>
              <a:t>процесі</a:t>
            </a:r>
            <a:r>
              <a:rPr lang="ru-RU" sz="2600" dirty="0" smtClean="0"/>
              <a:t> </a:t>
            </a:r>
            <a:r>
              <a:rPr lang="ru-RU" sz="2600" dirty="0" err="1" smtClean="0"/>
              <a:t>зведення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будівель</a:t>
            </a:r>
            <a:r>
              <a:rPr lang="ru-RU" sz="2600" dirty="0" smtClean="0"/>
              <a:t>, </a:t>
            </a:r>
            <a:r>
              <a:rPr lang="ru-RU" sz="2600" dirty="0" err="1" smtClean="0"/>
              <a:t>споруд</a:t>
            </a:r>
            <a:r>
              <a:rPr lang="ru-RU" sz="2600" dirty="0" smtClean="0"/>
              <a:t> (у тому </a:t>
            </a:r>
            <a:r>
              <a:rPr lang="ru-RU" sz="2600" dirty="0" err="1" smtClean="0"/>
              <a:t>числі</a:t>
            </a:r>
            <a:r>
              <a:rPr lang="ru-RU" sz="2600" dirty="0" smtClean="0"/>
              <a:t> </a:t>
            </a:r>
            <a:r>
              <a:rPr lang="ru-RU" sz="2600" dirty="0" err="1" smtClean="0"/>
              <a:t>доріг</a:t>
            </a:r>
            <a:r>
              <a:rPr lang="ru-RU" sz="2600" dirty="0" smtClean="0"/>
              <a:t> та </a:t>
            </a:r>
            <a:r>
              <a:rPr lang="ru-RU" sz="2600" dirty="0" err="1" smtClean="0"/>
              <a:t>інших</a:t>
            </a:r>
            <a:r>
              <a:rPr lang="ru-RU" sz="2600" dirty="0" smtClean="0"/>
              <a:t> </a:t>
            </a:r>
            <a:r>
              <a:rPr lang="ru-RU" sz="2600" dirty="0" err="1" smtClean="0"/>
              <a:t>комунікацій</a:t>
            </a:r>
            <a:r>
              <a:rPr lang="ru-RU" sz="2600" dirty="0" smtClean="0"/>
              <a:t>) </a:t>
            </a:r>
            <a:r>
              <a:rPr lang="ru-RU" sz="2600" dirty="0" err="1" smtClean="0"/>
              <a:t>та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виробництва</a:t>
            </a:r>
            <a:r>
              <a:rPr lang="ru-RU" sz="2600" dirty="0" smtClean="0"/>
              <a:t> </a:t>
            </a:r>
            <a:r>
              <a:rPr lang="ru-RU" sz="2600" dirty="0" err="1" smtClean="0"/>
              <a:t>будівельних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матеріалів</a:t>
            </a:r>
            <a:r>
              <a:rPr lang="ru-RU" sz="2600" dirty="0" smtClean="0"/>
              <a:t>;</a:t>
            </a:r>
          </a:p>
          <a:p>
            <a:r>
              <a:rPr lang="ru-RU" sz="2600" i="1" dirty="0" smtClean="0"/>
              <a:t>- </a:t>
            </a:r>
            <a:r>
              <a:rPr lang="ru-RU" sz="2600" i="1" dirty="0" err="1" smtClean="0"/>
              <a:t>споживання</a:t>
            </a:r>
            <a:r>
              <a:rPr lang="ru-RU" sz="2600" dirty="0" smtClean="0"/>
              <a:t> - </a:t>
            </a:r>
            <a:r>
              <a:rPr lang="ru-RU" sz="2600" dirty="0" err="1" smtClean="0"/>
              <a:t>вироби</a:t>
            </a:r>
            <a:r>
              <a:rPr lang="ru-RU" sz="2600" dirty="0" smtClean="0"/>
              <a:t> та </a:t>
            </a:r>
            <a:r>
              <a:rPr lang="ru-RU" sz="2600" dirty="0" err="1" smtClean="0"/>
              <a:t>машини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втратили</a:t>
            </a:r>
            <a:r>
              <a:rPr lang="ru-RU" sz="2600" dirty="0" smtClean="0"/>
              <a:t> </a:t>
            </a:r>
            <a:r>
              <a:rPr lang="ru-RU" sz="2600" dirty="0" err="1" smtClean="0"/>
              <a:t>свої</a:t>
            </a:r>
            <a:r>
              <a:rPr lang="ru-RU" sz="2600" dirty="0" smtClean="0"/>
              <a:t> </a:t>
            </a:r>
            <a:r>
              <a:rPr lang="ru-RU" sz="2600" dirty="0" err="1" smtClean="0"/>
              <a:t>споживацькі</a:t>
            </a:r>
            <a:r>
              <a:rPr lang="ru-RU" sz="2600" dirty="0" smtClean="0"/>
              <a:t> </a:t>
            </a:r>
            <a:r>
              <a:rPr lang="ru-RU" sz="2600" dirty="0" err="1" smtClean="0"/>
              <a:t>властивості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внаслідок</a:t>
            </a:r>
            <a:r>
              <a:rPr lang="ru-RU" sz="2600" dirty="0" smtClean="0"/>
              <a:t> </a:t>
            </a:r>
            <a:r>
              <a:rPr lang="ru-RU" sz="2600" dirty="0" err="1" smtClean="0"/>
              <a:t>фізичного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морального </a:t>
            </a:r>
            <a:r>
              <a:rPr lang="ru-RU" sz="2600" dirty="0" err="1" smtClean="0"/>
              <a:t>зношення</a:t>
            </a:r>
            <a:r>
              <a:rPr lang="ru-RU" sz="2600" dirty="0" smtClean="0"/>
              <a:t>;</a:t>
            </a:r>
          </a:p>
          <a:p>
            <a:r>
              <a:rPr lang="ru-RU" sz="2600" i="1" dirty="0" smtClean="0"/>
              <a:t>- </a:t>
            </a:r>
            <a:r>
              <a:rPr lang="ru-RU" sz="2600" i="1" dirty="0" err="1" smtClean="0"/>
              <a:t>радіоактивні</a:t>
            </a:r>
            <a:r>
              <a:rPr lang="ru-RU" sz="2600" dirty="0" smtClean="0"/>
              <a:t> - </a:t>
            </a:r>
            <a:r>
              <a:rPr lang="ru-RU" sz="2600" dirty="0" err="1" smtClean="0"/>
              <a:t>невикористані</a:t>
            </a:r>
            <a:r>
              <a:rPr lang="ru-RU" sz="2600" dirty="0" smtClean="0"/>
              <a:t> </a:t>
            </a:r>
            <a:r>
              <a:rPr lang="ru-RU" sz="2600" dirty="0" err="1" smtClean="0"/>
              <a:t>прямі</a:t>
            </a:r>
            <a:r>
              <a:rPr lang="ru-RU" sz="2600" dirty="0" smtClean="0"/>
              <a:t> та </a:t>
            </a:r>
            <a:r>
              <a:rPr lang="ru-RU" sz="2600" dirty="0" err="1" smtClean="0"/>
              <a:t>опосередковані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радіоактивні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речовини</a:t>
            </a:r>
            <a:r>
              <a:rPr lang="ru-RU" sz="2600" dirty="0" smtClean="0"/>
              <a:t> </a:t>
            </a:r>
            <a:r>
              <a:rPr lang="ru-RU" sz="2600" dirty="0" err="1" smtClean="0"/>
              <a:t>та</a:t>
            </a:r>
            <a:r>
              <a:rPr lang="ru-RU" sz="2600" dirty="0" smtClean="0"/>
              <a:t> </a:t>
            </a:r>
            <a:r>
              <a:rPr lang="ru-RU" sz="2600" dirty="0" err="1" smtClean="0"/>
              <a:t>матеріали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утворюються</a:t>
            </a:r>
            <a:r>
              <a:rPr lang="ru-RU" sz="2600" dirty="0" smtClean="0"/>
              <a:t> при </a:t>
            </a:r>
            <a:r>
              <a:rPr lang="ru-RU" sz="2600" dirty="0" err="1" smtClean="0"/>
              <a:t>роботі</a:t>
            </a:r>
            <a:r>
              <a:rPr lang="ru-RU" sz="2600" dirty="0" smtClean="0"/>
              <a:t> </a:t>
            </a:r>
            <a:r>
              <a:rPr lang="ru-RU" sz="2600" dirty="0" err="1" smtClean="0"/>
              <a:t>ядерних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реакторів</a:t>
            </a:r>
            <a:r>
              <a:rPr lang="ru-RU" sz="2600" dirty="0" smtClean="0"/>
              <a:t>, </a:t>
            </a:r>
            <a:r>
              <a:rPr lang="ru-RU" sz="2600" dirty="0" err="1" smtClean="0"/>
              <a:t>при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виробництві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застосуванні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радіоактивних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ізотопів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543824" cy="1060472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accent3"/>
                </a:solidFill>
                <a:latin typeface="Calibri" pitchFamily="34" charset="0"/>
              </a:rPr>
              <a:t>тверді</a:t>
            </a:r>
            <a:r>
              <a:rPr lang="ru-RU" sz="24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Calibri" pitchFamily="34" charset="0"/>
              </a:rPr>
              <a:t>побутові</a:t>
            </a:r>
            <a:r>
              <a:rPr lang="ru-RU" sz="24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Calibri" pitchFamily="34" charset="0"/>
              </a:rPr>
              <a:t>відходи</a:t>
            </a:r>
            <a:r>
              <a:rPr lang="ru-RU" sz="2400" b="1" dirty="0" smtClean="0">
                <a:solidFill>
                  <a:schemeClr val="accent3"/>
                </a:solidFill>
                <a:latin typeface="Calibri" pitchFamily="34" charset="0"/>
              </a:rPr>
              <a:t> -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непридатні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для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подальшого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використання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харчові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продукти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та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предмети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Calibri" pitchFamily="34" charset="0"/>
              </a:rPr>
              <a:t>побуту</a:t>
            </a:r>
            <a:r>
              <a:rPr lang="ru-RU" sz="2400" dirty="0" smtClean="0">
                <a:solidFill>
                  <a:schemeClr val="accent3"/>
                </a:solidFill>
                <a:latin typeface="Calibri" pitchFamily="34" charset="0"/>
              </a:rPr>
              <a:t>.</a:t>
            </a:r>
            <a:endParaRPr lang="ru-RU" sz="2400" dirty="0">
              <a:solidFill>
                <a:schemeClr val="accent3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21537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Склад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папір</a:t>
            </a:r>
            <a:r>
              <a:rPr lang="ru-RU" dirty="0" smtClean="0"/>
              <a:t>, картон - 20-40%;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відходи</a:t>
            </a:r>
            <a:r>
              <a:rPr lang="ru-RU" dirty="0" smtClean="0"/>
              <a:t> - 21-45%;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скло</a:t>
            </a:r>
            <a:r>
              <a:rPr lang="ru-RU" dirty="0" smtClean="0"/>
              <a:t> - 3-12%;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залізо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сплави</a:t>
            </a:r>
            <a:r>
              <a:rPr lang="ru-RU" dirty="0" smtClean="0"/>
              <a:t> - 10%;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пластмаси</a:t>
            </a:r>
            <a:r>
              <a:rPr lang="ru-RU" dirty="0" smtClean="0"/>
              <a:t> - 1,5-5%;</a:t>
            </a:r>
          </a:p>
          <a:p>
            <a:r>
              <a:rPr lang="ru-RU" dirty="0" smtClean="0"/>
              <a:t>- деревина - 1,5-5%;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гума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шкіра</a:t>
            </a:r>
            <a:r>
              <a:rPr lang="ru-RU" dirty="0" smtClean="0"/>
              <a:t> - 1-4%;</a:t>
            </a:r>
          </a:p>
          <a:p>
            <a:r>
              <a:rPr lang="ru-RU" dirty="0" smtClean="0"/>
              <a:t>- текстиль - 4-7%;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алюміній</a:t>
            </a:r>
            <a:r>
              <a:rPr lang="ru-RU" dirty="0" smtClean="0"/>
              <a:t> - 1%;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- 1-3%.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Побутові відходи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2011-06-0101-kanaliza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3286148" cy="2295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857364"/>
            <a:ext cx="2928958" cy="2432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50px-Waste_to_the_r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08" y="4429132"/>
            <a:ext cx="3175000" cy="218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214290"/>
            <a:ext cx="5072098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До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промислових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відходів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відносяться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відходи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сфер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виробництва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та сфер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споживання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.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Серед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них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найбільшу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небезпеку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для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довкілля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і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здоров’я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населення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становлять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неутилізовані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токсичні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промислові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alibri" pitchFamily="34" charset="0"/>
              </a:rPr>
              <a:t>відходи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</a:rPr>
              <a:t>.</a:t>
            </a:r>
            <a:endParaRPr lang="ru-RU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4" name="Рисунок 3" descr="161-162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857496"/>
            <a:ext cx="535785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4500594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Класифікація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твердих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промислових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відходів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галузями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промисловості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відходи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паливної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металургійної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хімічної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інших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галузей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конкретними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виробництвами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відходи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сіркокислотного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содового,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фосфорокислотного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інших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виробництв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агрегатним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станом (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тверді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рідкі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газоподібні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горінням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горючі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негорючі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методами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переробки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-за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можливостями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переробки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вторинні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матеріальні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ресурси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(ВМР),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переробляються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або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плануються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надалі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перероблятися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відходи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даному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етапі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розвитку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економіки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переробляти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недоцільно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Рисунок 4" descr="vpxu1q4e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42852"/>
            <a:ext cx="3905259" cy="29527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Класи</a:t>
            </a:r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небезпеки</a:t>
            </a:r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відходів</a:t>
            </a:r>
            <a:endParaRPr lang="ru-RU" sz="4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1685924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Всі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відходи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залежності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від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властивостей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поділяються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на 4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класи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небезпеки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I-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-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надзвичайно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небезпечні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II-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-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високо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небезпечні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III-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-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помірнонебезпечні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IV-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-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малонебезпечні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Рисунок 3" descr="ris2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357562"/>
            <a:ext cx="4857784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63184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Calibri" pitchFamily="34" charset="0"/>
              </a:rPr>
              <a:t>Промислові відходи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" name="Рисунок 3" descr="495_33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500174"/>
            <a:ext cx="307183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00646_936830_13137401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928670"/>
            <a:ext cx="2571768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1369930869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3000372"/>
            <a:ext cx="2714644" cy="17668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321235-b6d518351e0fa20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143380"/>
            <a:ext cx="3286148" cy="2171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309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Відходи виробництв</vt:lpstr>
      <vt:lpstr>Слайд 2</vt:lpstr>
      <vt:lpstr>Класифікація відходів </vt:lpstr>
      <vt:lpstr>тверді побутові відходи - непридатні для подальшого використання харчові продукти та предмети побуту.</vt:lpstr>
      <vt:lpstr>Побутові відходи</vt:lpstr>
      <vt:lpstr>Слайд 6</vt:lpstr>
      <vt:lpstr>Слайд 7</vt:lpstr>
      <vt:lpstr>Класи небезпеки відходів</vt:lpstr>
      <vt:lpstr>Промислові відходи</vt:lpstr>
      <vt:lpstr>Шляхи боротьби з відходами</vt:lpstr>
      <vt:lpstr>Слайд 11</vt:lpstr>
      <vt:lpstr>Спалювання відходів</vt:lpstr>
      <vt:lpstr>Слайд 13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Відходи виробництв</dc:title>
  <cp:lastModifiedBy>User</cp:lastModifiedBy>
  <cp:revision>11</cp:revision>
  <dcterms:modified xsi:type="dcterms:W3CDTF">2014-10-19T18:04:40Z</dcterms:modified>
</cp:coreProperties>
</file>