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32CE-F87F-4D35-83FC-EEE5279BF7BC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8222-60DA-4282-85F8-297D2E81FA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ABC1-D898-4B11-A793-F787992A7DFC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7C77-C42E-4CC0-9BA2-9DB6EC8694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BE5B-87B0-4B8F-9E80-F00580FC732E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4E83-9B60-4B64-A146-5D90818DB6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6626-5E3A-4C55-92A8-ADA42242253E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95D1-66BB-4A21-84C5-70512FC7B51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D915-8EEA-4C06-8E26-C305819B337C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ABC8-BE22-4103-BC3A-5AE9D3EA81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ABE5-94E1-40AB-B535-25DEF5682C15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2A2C-3DC8-4835-BD7A-FFA354858F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1F43-D083-410B-9B39-7F1BE39173CE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026-C847-4610-A995-98419191A1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697F-1F30-4571-BBFC-2D2C65709B44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E035-A733-4908-810F-D735A26AABF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F114-B6FE-4BF3-922E-5AB4EE20A8DE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06D8-9FD4-4B79-9078-E5746A93FE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64E-E0BF-4B1C-9FDF-43B54D37036A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DCCD-874A-4FCC-93FB-FA62BBF6E6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84E1-851A-4F61-91E2-4D596DB539A7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4225-8DC1-471C-9D60-A44DD2AC96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E8C7E-BD34-45F7-AB3A-32B4B3E3F6CC}" type="datetimeFigureOut">
              <a:rPr lang="fr-FR"/>
              <a:pPr>
                <a:defRPr/>
              </a:pPr>
              <a:t>28/09/2014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1B8AF-3818-4A83-BC9B-982BE07376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9408" y="2204864"/>
            <a:ext cx="41136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Бабий Яр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5374" y="5198618"/>
            <a:ext cx="3298626" cy="1659382"/>
          </a:xfrm>
          <a:solidFill>
            <a:srgbClr val="FF0000"/>
          </a:solidFill>
        </p:spPr>
        <p:txBody>
          <a:bodyPr/>
          <a:lstStyle/>
          <a:p>
            <a:r>
              <a:rPr lang="uk-UA" sz="2000" i="1" dirty="0" smtClean="0"/>
              <a:t>Виконала: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учениця </a:t>
            </a:r>
            <a:r>
              <a:rPr lang="uk-UA" sz="2000" dirty="0" smtClean="0">
                <a:latin typeface="Comic Sans MS" pitchFamily="66" charset="0"/>
              </a:rPr>
              <a:t>11-А </a:t>
            </a:r>
            <a:r>
              <a:rPr lang="uk-UA" sz="2000" dirty="0" smtClean="0"/>
              <a:t>класу</a:t>
            </a:r>
            <a:br>
              <a:rPr lang="uk-UA" sz="2000" dirty="0" smtClean="0"/>
            </a:br>
            <a:r>
              <a:rPr lang="uk-UA" sz="2000" b="1" dirty="0" smtClean="0"/>
              <a:t>Сиротенко Катерина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i="1" dirty="0" smtClean="0"/>
              <a:t>Вчитель: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Максимчук І. 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Масові страти продовжувалися до німецького відступу з Києва. 10 січня 1942 р. було розстріляно близько 100 матросів Дніпровського загону Пінської військової флотилії. Серед інших, у 1941—1943 р.-р. у Бабиному Яру було розстріляно 621 член ОУН-Мельника, серед яких українська поетеса Олена Теліга.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Крім того, Бабин Яр став місцем розстрілу п</a:t>
            </a: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‘яти циганських таборів.</a:t>
            </a: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різними підрахунками, у Бабиному Яру у 1941—1943 р.-р. було розстріляно від 70 000 до 200 000 осіб. Євреї - в</a:t>
            </a: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‘язні</a:t>
            </a: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яких німці примусили спалювати трупи у 1943 р., говорили пор 70-120 тис.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Крім того, на місці військового табору РСЧА (колишній, «дореволюційний» військовий табір) було відкрито так званий Сирецький концентраційний табір, у якому тримали комуністів, комсомольців, підпільників, військовополонених та інших неугодних. 18 лютого 1943 р. у ньому розстріляли трьох гравців футбольної команди «Динамо» — учасників «Матчу смерті»: Трусевича, Кузьменка і Клименка. Загалом у Сирецькому концтаборі загинуло не менше 25 000 осіб.</a:t>
            </a:r>
            <a:endParaRPr lang="uk-UA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6912768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71195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06084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Відступаючи від Києва і намагаючись приховати сліди злочинів, окупанти у серпні – вересні 1943 р. частково знищили табір, вирили та спалили на відкритих «печах» десятки тисяч трупів, кістки перемелювалися на привезених з Німеччини машинах, попіл був розвіяний по околицях Бабиного Яру. У ніч на 29 вересня 1943 р. у Бабиному Яру виникло повстання зайнятих на роботах біля печей 329 в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‘я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знів-смертників, з яких врятувалося 18 осіб, останні 311 були розстріляні. Врятовані в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‘язні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виступили свідками намагань німців приховати факт масового розстрілу.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Дякую за увагу</a:t>
            </a:r>
            <a:r>
              <a:rPr lang="uk-UA" dirty="0" smtClean="0">
                <a:solidFill>
                  <a:srgbClr val="FF0000"/>
                </a:solidFill>
                <a:sym typeface="Wingdings" pitchFamily="2" charset="2"/>
              </a:rPr>
              <a:t>!</a:t>
            </a:r>
            <a:r>
              <a:rPr lang="uk-UA" dirty="0" smtClean="0">
                <a:sym typeface="Wingdings" pitchFamily="2" charset="2"/>
              </a:rPr>
              <a:t/>
            </a:r>
            <a:br>
              <a:rPr lang="uk-UA" dirty="0" smtClean="0">
                <a:sym typeface="Wingdings" pitchFamily="2" charset="2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02433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500" b="1" i="1" dirty="0" smtClean="0">
                <a:solidFill>
                  <a:srgbClr val="FF0000"/>
                </a:solidFill>
              </a:rPr>
              <a:t>Бабин Яр</a:t>
            </a:r>
            <a:r>
              <a:rPr lang="uk-UA" sz="2500" dirty="0" smtClean="0"/>
              <a:t>-урочище у північно-західній частині Києва, між районами Лук</a:t>
            </a:r>
            <a:r>
              <a:rPr lang="uk-UA" sz="2500" dirty="0" smtClean="0">
                <a:cs typeface="Tahoma" pitchFamily="34" charset="0"/>
              </a:rPr>
              <a:t>‘янівка та Сирець.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 smtClean="0">
                <a:cs typeface="Tahoma" pitchFamily="34" charset="0"/>
              </a:rPr>
              <a:t>      </a:t>
            </a:r>
            <a:r>
              <a:rPr lang="uk-UA" sz="2500" b="1" i="1" dirty="0" smtClean="0">
                <a:solidFill>
                  <a:srgbClr val="FF0000"/>
                </a:solidFill>
                <a:cs typeface="Tahoma" pitchFamily="34" charset="0"/>
              </a:rPr>
              <a:t>Бабин Яр </a:t>
            </a:r>
            <a:r>
              <a:rPr lang="uk-UA" sz="2500" dirty="0" smtClean="0">
                <a:cs typeface="Tahoma" pitchFamily="34" charset="0"/>
              </a:rPr>
              <a:t>став всесвітньо відомім завдяки масовим розстрілам громадського населення, що проводились окупаційними військами у 1941 р.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 smtClean="0">
                <a:cs typeface="Tahoma" pitchFamily="34" charset="0"/>
              </a:rPr>
              <a:t>      До сучасної забудови тут знаходився один з найбільших у Києві ярів – довжина близько 2,5 км, глибина більше 50 м. По його дну протікав однойменний струмок, узятий зараз у колектор.</a:t>
            </a:r>
          </a:p>
          <a:p>
            <a:endParaRPr lang="ru-RU" dirty="0"/>
          </a:p>
        </p:txBody>
      </p:sp>
      <p:pic>
        <p:nvPicPr>
          <p:cNvPr id="6" name="Рисунок 5" descr="1047eV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03322"/>
            <a:ext cx="4680000" cy="302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 згадується під сучасною назвою у 1401 р., коли власниця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(«баба»)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шинку, що знаходився тут, продала ці землі домініканському монастирю. У XV — XVIII ст. також зустрічалися назви «Шалена Баба» і «Бісова Баба».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У 1869 р. поблизу Бабиного Яру був відкритий літній військовий табір — «Сирецький військовий табір». У 1895 р. на його території була відкрита так звана Дивізіонна церква, знищена після революції. На місці цієї церкви пізніше знаходились ворота Сирецького концентраційного табору.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У 1870 р. територія, що прилягала до Бабиного Яру з півдня, була використана під будівництво Лук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'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янівського громадського кладовища (існує ще Лук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'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янівське військове кладовище). У 1934—1940 р.-р. на ньому ховали розстріляних НКВС діячів української культури, священників, партійних діячів, та інших неугодних радянському режиму. Разом з лісом під Биковнею, це одне з найбільших поховань жертв НКВС у Києві. Кладовище закрили у 1962 р. Зараз територія кладовища — заповідна зона.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У 1891—1894 р.-р. біля Бабиного Яру було створено Нове єврейське кладовище (з ділянкою для караїмів). Воно було закрите у 1937 та знищене під час Другої Світової війни. Залишився тільки невеликий фрагмент кладовища та контора.</a:t>
            </a:r>
          </a:p>
          <a:p>
            <a:endParaRPr lang="ru-RU" dirty="0"/>
          </a:p>
        </p:txBody>
      </p:sp>
      <p:pic>
        <p:nvPicPr>
          <p:cNvPr id="6" name="Рисунок 5" descr="CAT5hfC1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60648"/>
            <a:ext cx="4762500" cy="1390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692696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Німці зайняли Київ 19 вересня 1941 р.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 smtClean="0">
                <a:effectLst/>
              </a:rPr>
              <a:t>      </a:t>
            </a:r>
            <a:r>
              <a:rPr lang="uk-UA" sz="2500" dirty="0" smtClean="0">
                <a:solidFill>
                  <a:schemeClr val="bg1"/>
                </a:solidFill>
                <a:effectLst/>
              </a:rPr>
              <a:t>24 вересня на Хрещатику силами НКВС були підірвані будинки, в яких розташувались представники окупаційної адміністрації. Вибухи та пожежі продовжувалися у наступні дні, було знищено близько 940 найбільших житлових та адміністративних споруд. У звіті представника імперського міністерства окупованих східних територій від 5 жовтня 1941 р. йшлося, що пожежа розповсюдилась на площу 2 тисячі кв. м, без даху залишилось десь 50 тис. осіб. Це було використано окупантами, як привід для знищення єврейського населення.</a:t>
            </a:r>
            <a:endParaRPr lang="uk-UA" sz="25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0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У неділю 26 вересня 1941 р. газета "Українське слово" вмістила велику статтю німецького військового кореспондента Віллі Елерса під назвою</a:t>
            </a:r>
            <a:r>
              <a:rPr lang="uk-UA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uk-UA" sz="2500" b="1" i="1" dirty="0" smtClean="0">
                <a:solidFill>
                  <a:srgbClr val="FF0000"/>
                </a:solidFill>
                <a:cs typeface="Aharoni" pitchFamily="2" charset="-79"/>
              </a:rPr>
              <a:t>"Київ зберіг своє українське обличчя".</a:t>
            </a:r>
            <a:r>
              <a:rPr lang="uk-UA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uk-UA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Серед вражень від Києва були й такі рядки: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500" b="1" i="1" dirty="0" smtClean="0">
                <a:solidFill>
                  <a:srgbClr val="FF0000"/>
                </a:solidFill>
                <a:cs typeface="Aharoni" pitchFamily="2" charset="-79"/>
              </a:rPr>
              <a:t>     "Взагалі всі багаті жиди повтікали й полишили сотні тисяч своїх одноплемінників. Вони ходять тепер як духи по вулицях і стараються вичитати на наших лицях, чи буде для них яке милосердя".</a:t>
            </a:r>
            <a:endParaRPr lang="ru-RU" sz="25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0" name="Рисунок 9" descr="00464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731520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71195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2000"/>
          </a:blip>
          <a:srcRect/>
          <a:stretch>
            <a:fillRect/>
          </a:stretch>
        </p:blipFill>
        <p:spPr>
          <a:xfrm>
            <a:off x="179512" y="1196752"/>
            <a:ext cx="4414837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499992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3608" y="548680"/>
            <a:ext cx="194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latin typeface="+mj-lt"/>
              </a:rPr>
              <a:t>Наказ</a:t>
            </a:r>
            <a:endParaRPr lang="ru-RU" sz="3200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0"/>
            <a:ext cx="3985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i="1" dirty="0" smtClean="0">
                <a:solidFill>
                  <a:srgbClr val="CC0000"/>
                </a:solidFill>
                <a:latin typeface="+mn-lt"/>
              </a:rPr>
              <a:t>Супровідний документ</a:t>
            </a:r>
            <a:endParaRPr lang="ru-RU" sz="35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98072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Того ж дня по місту було розклеєно оголошення: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"Наказується всім жидам міста Києва і околиць зібратися в понеділок дня 29 вересня 1941 року до год. 8 ранку при вул. Мельника – Доктерівській (коло кладовищ).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 повинні забрати з собою документи, гроші, білизну та інше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 не підпорядкується цьому розпорядженню буде розстріляний.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 займе жидівське мешкання або пограбує предмети з тих мешкань, буде розстріляний".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 і д п и с у  н е  б у л о.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0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i="1" dirty="0" smtClean="0">
                <a:effectLst/>
              </a:rPr>
              <a:t>Більшість з тих, хто прийшов, були жінки, діти та люди похилого віку. Крім євреїв були представники інших народів з інтернаціональних сімей.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i="1" dirty="0" smtClean="0">
                <a:effectLst/>
              </a:rPr>
              <a:t>      У кінці вулиці був обладнаний пропускний пункт, за яким знаходилась прихована канцелярія. По черзі за пропускний пункт заводили 30-40 осіб, де у них відбирали речі та примушували роздягатися. Потім поліцаї за допомогою дубівок заганяли людей у проходи у валу на краю яру глибиною 20-25 метрів. На протилежному боці знаходився кулеметник. Постріли приглушувалися музикою та шумом літака, котрий кружляв над яром. Після того, як рівчак заповнювався 2-3 шарами трупів, зверху їх присипали землею.</a:t>
            </a:r>
            <a:endParaRPr lang="uk-UA" sz="2000" i="1" dirty="0">
              <a:effectLst/>
            </a:endParaRPr>
          </a:p>
        </p:txBody>
      </p:sp>
      <p:pic>
        <p:nvPicPr>
          <p:cNvPr id="6" name="Рисунок 5" descr="6gcRIeyi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861048"/>
            <a:ext cx="4752528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8711952" y="6309320"/>
            <a:ext cx="43204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5313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effectLst/>
              </a:rPr>
              <a:t>За два дні 29-30 вересня 1941 р. зондеркоманда 4-А під командуванням СС-штандартенфюрера Пауля Блобеля (яка входила до складу айнзатцгрупи Ц під командуванням д-ра Отто Раша) за участі частин вермахту (6-ї армії), Київського куреня української допоміжної поліції під командуванням П. Захвалинського та 1200 козаків Буковинського куреня розстріляли у цьому яру 33 771 осіб — майже усе єврейське населення Києва. Подальші розстріли євреїв пройшли 1, 2, 8 та 11 жовтня 1941 р., за цей час було розстріляно близько 17 000 євреїв.</a:t>
            </a:r>
            <a:endParaRPr lang="ru-RU" dirty="0"/>
          </a:p>
        </p:txBody>
      </p:sp>
      <p:pic>
        <p:nvPicPr>
          <p:cNvPr id="14" name="Рисунок 13" descr="0468564C-A68D-4CAF-A785-FDC779472064_mw1024_n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5715000" cy="3952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70</TotalTime>
  <Words>1026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138</vt:lpstr>
      <vt:lpstr>Виконала: учениця 11-А класу Сиротенко Катерина Вчитель: Максимчук І. І.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Дякую за увагу! 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1111</cp:lastModifiedBy>
  <cp:revision>9</cp:revision>
  <dcterms:created xsi:type="dcterms:W3CDTF">2013-05-17T09:33:32Z</dcterms:created>
  <dcterms:modified xsi:type="dcterms:W3CDTF">2014-09-28T21:00:38Z</dcterms:modified>
</cp:coreProperties>
</file>