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8" r:id="rId3"/>
    <p:sldId id="259" r:id="rId4"/>
    <p:sldId id="267" r:id="rId5"/>
    <p:sldId id="260" r:id="rId6"/>
    <p:sldId id="266" r:id="rId7"/>
    <p:sldId id="265" r:id="rId8"/>
    <p:sldId id="269" r:id="rId9"/>
    <p:sldId id="268" r:id="rId10"/>
    <p:sldId id="271" r:id="rId11"/>
    <p:sldId id="270" r:id="rId12"/>
    <p:sldId id="277" r:id="rId13"/>
    <p:sldId id="272" r:id="rId14"/>
    <p:sldId id="273" r:id="rId15"/>
    <p:sldId id="278" r:id="rId16"/>
    <p:sldId id="274" r:id="rId17"/>
    <p:sldId id="275" r:id="rId18"/>
    <p:sldId id="279" r:id="rId19"/>
    <p:sldId id="26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4B9F0-F570-4C5C-98D3-9F47AC47448B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1382E-5888-42CC-B717-7CD9A9B567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163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A763C4-010E-47A9-A074-A5F141C824F0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B843CF-8CDE-46A2-B9B5-DDC2ABAB315D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63C4-010E-47A9-A074-A5F141C824F0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43CF-8CDE-46A2-B9B5-DDC2ABAB315D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63C4-010E-47A9-A074-A5F141C824F0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43CF-8CDE-46A2-B9B5-DDC2ABAB315D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63C4-010E-47A9-A074-A5F141C824F0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43CF-8CDE-46A2-B9B5-DDC2ABAB315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63C4-010E-47A9-A074-A5F141C824F0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43CF-8CDE-46A2-B9B5-DDC2ABAB315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63C4-010E-47A9-A074-A5F141C824F0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43CF-8CDE-46A2-B9B5-DDC2ABAB315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63C4-010E-47A9-A074-A5F141C824F0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43CF-8CDE-46A2-B9B5-DDC2ABAB315D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63C4-010E-47A9-A074-A5F141C824F0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43CF-8CDE-46A2-B9B5-DDC2ABAB315D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63C4-010E-47A9-A074-A5F141C824F0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43CF-8CDE-46A2-B9B5-DDC2ABAB31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63C4-010E-47A9-A074-A5F141C824F0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43CF-8CDE-46A2-B9B5-DDC2ABAB31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63C4-010E-47A9-A074-A5F141C824F0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43CF-8CDE-46A2-B9B5-DDC2ABAB31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5A763C4-010E-47A9-A074-A5F141C824F0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2B843CF-8CDE-46A2-B9B5-DDC2ABAB31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" TargetMode="External"/><Relationship Id="rId2" Type="http://schemas.openxmlformats.org/officeDocument/2006/relationships/hyperlink" Target="http://www.segodnya.ua/world/ukraintsy-v-csha-tse-vzhe-ne-american-dream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Українці в США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Підготувала Юрків Ольга</a:t>
            </a:r>
            <a:br>
              <a:rPr lang="uk-UA" dirty="0" smtClean="0"/>
            </a:br>
            <a:r>
              <a:rPr lang="uk-UA" dirty="0" smtClean="0"/>
              <a:t>7(11)-В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49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19872" y="2348880"/>
            <a:ext cx="5652120" cy="387781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 smtClean="0"/>
              <a:t>проектів</a:t>
            </a:r>
            <a:r>
              <a:rPr lang="ru-RU" dirty="0"/>
              <a:t>, </a:t>
            </a:r>
            <a:r>
              <a:rPr lang="ru-RU" dirty="0" err="1"/>
              <a:t>ініційованим</a:t>
            </a:r>
            <a:r>
              <a:rPr lang="ru-RU" dirty="0"/>
              <a:t> та </a:t>
            </a:r>
            <a:r>
              <a:rPr lang="ru-RU" dirty="0" err="1"/>
              <a:t>забезпеченим</a:t>
            </a:r>
            <a:r>
              <a:rPr lang="ru-RU" dirty="0"/>
              <a:t> </a:t>
            </a:r>
            <a:r>
              <a:rPr lang="ru-RU" dirty="0" err="1"/>
              <a:t>українською</a:t>
            </a:r>
            <a:r>
              <a:rPr lang="ru-RU" dirty="0"/>
              <a:t> </a:t>
            </a:r>
            <a:r>
              <a:rPr lang="ru-RU" dirty="0" err="1"/>
              <a:t>спільнотою</a:t>
            </a:r>
            <a:r>
              <a:rPr lang="ru-RU" dirty="0"/>
              <a:t> в </a:t>
            </a:r>
            <a:r>
              <a:rPr lang="ru-RU" dirty="0" smtClean="0"/>
              <a:t>США,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smtClean="0"/>
              <a:t>проект </a:t>
            </a:r>
            <a:r>
              <a:rPr lang="ru-RU" dirty="0" err="1"/>
              <a:t>дослідження</a:t>
            </a:r>
            <a:r>
              <a:rPr lang="ru-RU" dirty="0"/>
              <a:t> Голодомору 1932-1933 </a:t>
            </a:r>
            <a:r>
              <a:rPr lang="ru-RU" dirty="0" err="1"/>
              <a:t>років</a:t>
            </a:r>
            <a:r>
              <a:rPr lang="ru-RU" dirty="0"/>
              <a:t> на </a:t>
            </a:r>
            <a:r>
              <a:rPr lang="ru-RU" dirty="0" err="1"/>
              <a:t>Україні</a:t>
            </a:r>
            <a:r>
              <a:rPr lang="ru-RU" dirty="0"/>
              <a:t>. До 50-річчя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трагедії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народу, в </a:t>
            </a:r>
            <a:r>
              <a:rPr lang="ru-RU" dirty="0" err="1"/>
              <a:t>Конгресі</a:t>
            </a:r>
            <a:r>
              <a:rPr lang="ru-RU" dirty="0"/>
              <a:t> США </a:t>
            </a:r>
            <a:r>
              <a:rPr lang="ru-RU" dirty="0" err="1"/>
              <a:t>була</a:t>
            </a:r>
            <a:r>
              <a:rPr lang="ru-RU" dirty="0"/>
              <a:t> створена "</a:t>
            </a:r>
            <a:r>
              <a:rPr lang="ru-RU" dirty="0" err="1"/>
              <a:t>Комісія</a:t>
            </a:r>
            <a:r>
              <a:rPr lang="ru-RU" dirty="0"/>
              <a:t> з голоду в </a:t>
            </a:r>
            <a:r>
              <a:rPr lang="ru-RU" dirty="0" err="1"/>
              <a:t>Україні</a:t>
            </a:r>
            <a:r>
              <a:rPr lang="ru-RU" dirty="0"/>
              <a:t>», яка </a:t>
            </a:r>
            <a:r>
              <a:rPr lang="ru-RU" dirty="0" err="1"/>
              <a:t>зобов´язує</a:t>
            </a:r>
            <a:r>
              <a:rPr lang="ru-RU" dirty="0"/>
              <a:t> </a:t>
            </a:r>
            <a:r>
              <a:rPr lang="ru-RU" dirty="0" err="1"/>
              <a:t>вчених</a:t>
            </a:r>
            <a:r>
              <a:rPr lang="ru-RU" dirty="0"/>
              <a:t> </a:t>
            </a:r>
            <a:r>
              <a:rPr lang="ru-RU" dirty="0" err="1"/>
              <a:t>співробітників</a:t>
            </a:r>
            <a:r>
              <a:rPr lang="ru-RU" dirty="0"/>
              <a:t> Гарварду </a:t>
            </a:r>
            <a:r>
              <a:rPr lang="ru-RU" dirty="0" err="1"/>
              <a:t>дослідити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проблему та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висновки</a:t>
            </a:r>
            <a:r>
              <a:rPr lang="ru-RU" dirty="0"/>
              <a:t> </a:t>
            </a:r>
            <a:r>
              <a:rPr lang="ru-RU" dirty="0" err="1"/>
              <a:t>Конгресу</a:t>
            </a:r>
            <a:r>
              <a:rPr lang="ru-RU" dirty="0"/>
              <a:t>. </a:t>
            </a:r>
            <a:r>
              <a:rPr lang="ru-RU" dirty="0" smtClean="0"/>
              <a:t>Думка </a:t>
            </a:r>
            <a:r>
              <a:rPr lang="ru-RU" dirty="0" err="1" smtClean="0"/>
              <a:t>вчених</a:t>
            </a:r>
            <a:r>
              <a:rPr lang="ru-RU" dirty="0" smtClean="0"/>
              <a:t> </a:t>
            </a:r>
            <a:r>
              <a:rPr lang="ru-RU" dirty="0" err="1"/>
              <a:t>була</a:t>
            </a:r>
            <a:r>
              <a:rPr lang="ru-RU" dirty="0"/>
              <a:t> однозначною – голод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заздалегідь</a:t>
            </a:r>
            <a:r>
              <a:rPr lang="ru-RU" dirty="0"/>
              <a:t> </a:t>
            </a:r>
            <a:r>
              <a:rPr lang="ru-RU" dirty="0" err="1"/>
              <a:t>запланований</a:t>
            </a:r>
            <a:r>
              <a:rPr lang="ru-RU" dirty="0"/>
              <a:t> і є геноцидом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українців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Дослідження голодомору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285750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74029"/>
            <a:ext cx="2847975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7826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87824" y="2420888"/>
            <a:ext cx="5456928" cy="4104455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>
                <a:solidFill>
                  <a:srgbClr val="00B0F0"/>
                </a:solidFill>
              </a:rPr>
              <a:t>Український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Науковий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Інститут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Гарвардського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Університету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/>
              <a:t>заснований</a:t>
            </a:r>
            <a:r>
              <a:rPr lang="ru-RU" dirty="0" smtClean="0"/>
              <a:t> </a:t>
            </a:r>
            <a:r>
              <a:rPr lang="ru-RU" dirty="0"/>
              <a:t>в 1973 р. у </a:t>
            </a:r>
            <a:r>
              <a:rPr lang="ru-RU" dirty="0" err="1" smtClean="0"/>
              <a:t>Кембріджі</a:t>
            </a:r>
            <a:r>
              <a:rPr lang="ru-RU" dirty="0" smtClean="0"/>
              <a:t>, як </a:t>
            </a:r>
            <a:r>
              <a:rPr lang="ru-RU" dirty="0" err="1"/>
              <a:t>автономну</a:t>
            </a:r>
            <a:r>
              <a:rPr lang="ru-RU" dirty="0"/>
              <a:t> </a:t>
            </a:r>
            <a:r>
              <a:rPr lang="ru-RU" dirty="0" err="1"/>
              <a:t>установу</a:t>
            </a:r>
            <a:r>
              <a:rPr lang="ru-RU" dirty="0"/>
              <a:t>, </a:t>
            </a:r>
            <a:r>
              <a:rPr lang="ru-RU" dirty="0" smtClean="0"/>
              <a:t>разом з кафедрами </a:t>
            </a:r>
            <a:r>
              <a:rPr lang="ru-RU" dirty="0" err="1"/>
              <a:t>мови</a:t>
            </a:r>
            <a:r>
              <a:rPr lang="ru-RU" dirty="0"/>
              <a:t>, </a:t>
            </a:r>
            <a:r>
              <a:rPr lang="ru-RU" dirty="0" err="1"/>
              <a:t>літератури</a:t>
            </a:r>
            <a:r>
              <a:rPr lang="ru-RU" dirty="0"/>
              <a:t> та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ж </a:t>
            </a:r>
            <a:r>
              <a:rPr lang="ru-RU" dirty="0" err="1"/>
              <a:t>університеті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з </a:t>
            </a:r>
            <a:r>
              <a:rPr lang="ru-RU" dirty="0" err="1"/>
              <a:t>Українською</a:t>
            </a:r>
            <a:r>
              <a:rPr lang="ru-RU" dirty="0"/>
              <a:t> </a:t>
            </a:r>
            <a:r>
              <a:rPr lang="ru-RU" dirty="0" err="1"/>
              <a:t>Семінарією</a:t>
            </a:r>
            <a:r>
              <a:rPr lang="ru-RU" dirty="0"/>
              <a:t> в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Бібліотеки</a:t>
            </a:r>
            <a:r>
              <a:rPr lang="ru-RU" dirty="0"/>
              <a:t> </a:t>
            </a:r>
            <a:r>
              <a:rPr lang="ru-RU" dirty="0" err="1"/>
              <a:t>зазначеного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, яка на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стільки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книг, </a:t>
            </a:r>
            <a:r>
              <a:rPr lang="ru-RU" dirty="0" err="1"/>
              <a:t>скільки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жодна</a:t>
            </a:r>
            <a:r>
              <a:rPr lang="ru-RU" dirty="0"/>
              <a:t> з </a:t>
            </a:r>
            <a:r>
              <a:rPr lang="ru-RU" dirty="0" err="1"/>
              <a:t>бібліотек</a:t>
            </a:r>
            <a:r>
              <a:rPr lang="ru-RU" dirty="0"/>
              <a:t> в </a:t>
            </a:r>
            <a:r>
              <a:rPr lang="ru-RU" dirty="0" err="1"/>
              <a:t>західному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. Директором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Інституту</a:t>
            </a:r>
            <a:r>
              <a:rPr lang="ru-RU" dirty="0"/>
              <a:t> в 1973-1990 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вчений</a:t>
            </a:r>
            <a:r>
              <a:rPr lang="ru-RU" dirty="0"/>
              <a:t>, </a:t>
            </a:r>
            <a:r>
              <a:rPr lang="ru-RU" dirty="0" err="1"/>
              <a:t>сходонознавець</a:t>
            </a:r>
            <a:r>
              <a:rPr lang="ru-RU" dirty="0"/>
              <a:t> та </a:t>
            </a:r>
            <a:r>
              <a:rPr lang="ru-RU" dirty="0" err="1"/>
              <a:t>історик</a:t>
            </a:r>
            <a:r>
              <a:rPr lang="ru-RU" dirty="0"/>
              <a:t> </a:t>
            </a:r>
            <a:r>
              <a:rPr lang="ru-RU" dirty="0" err="1"/>
              <a:t>Омелян</a:t>
            </a:r>
            <a:r>
              <a:rPr lang="ru-RU" dirty="0"/>
              <a:t> </a:t>
            </a:r>
            <a:r>
              <a:rPr lang="ru-RU" dirty="0" err="1"/>
              <a:t>Пріцак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заступником, а </a:t>
            </a:r>
            <a:r>
              <a:rPr lang="ru-RU" dirty="0" err="1"/>
              <a:t>згодом</a:t>
            </a:r>
            <a:r>
              <a:rPr lang="ru-RU" dirty="0"/>
              <a:t> і директором – </a:t>
            </a:r>
            <a:r>
              <a:rPr lang="ru-RU" dirty="0" err="1"/>
              <a:t>історик</a:t>
            </a:r>
            <a:r>
              <a:rPr lang="ru-RU" dirty="0"/>
              <a:t> </a:t>
            </a:r>
            <a:r>
              <a:rPr lang="ru-RU" dirty="0" err="1"/>
              <a:t>Ігор</a:t>
            </a:r>
            <a:r>
              <a:rPr lang="ru-RU" dirty="0"/>
              <a:t> Шевченко.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двоє</a:t>
            </a:r>
            <a:r>
              <a:rPr lang="ru-RU" dirty="0"/>
              <a:t> </a:t>
            </a:r>
            <a:r>
              <a:rPr lang="ru-RU" dirty="0" err="1"/>
              <a:t>вчених</a:t>
            </a:r>
            <a:r>
              <a:rPr lang="ru-RU" dirty="0"/>
              <a:t> </a:t>
            </a:r>
            <a:r>
              <a:rPr lang="ru-RU" dirty="0" err="1"/>
              <a:t>заснували</a:t>
            </a:r>
            <a:r>
              <a:rPr lang="ru-RU" dirty="0"/>
              <a:t> журнал </a:t>
            </a:r>
            <a:r>
              <a:rPr lang="ru-RU" dirty="0" err="1"/>
              <a:t>англійською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 "</a:t>
            </a:r>
            <a:r>
              <a:rPr lang="ru-RU" dirty="0" err="1"/>
              <a:t>Гарвардські</a:t>
            </a:r>
            <a:r>
              <a:rPr lang="ru-RU" dirty="0"/>
              <a:t> </a:t>
            </a:r>
            <a:r>
              <a:rPr lang="ru-RU" dirty="0" err="1"/>
              <a:t>українознавчі</a:t>
            </a:r>
            <a:r>
              <a:rPr lang="ru-RU" dirty="0"/>
              <a:t> </a:t>
            </a:r>
            <a:r>
              <a:rPr lang="ru-RU" dirty="0" err="1" smtClean="0"/>
              <a:t>студії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6263" cy="792088"/>
          </a:xfrm>
        </p:spPr>
        <p:txBody>
          <a:bodyPr/>
          <a:lstStyle/>
          <a:p>
            <a:r>
              <a:rPr lang="uk-UA" dirty="0" smtClean="0"/>
              <a:t>Науковий Інститут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280831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4943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772816"/>
            <a:ext cx="7745505" cy="3916957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Власні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і </a:t>
            </a:r>
            <a:r>
              <a:rPr lang="ru-RU" dirty="0" err="1" smtClean="0"/>
              <a:t>навики</a:t>
            </a:r>
            <a:r>
              <a:rPr lang="ru-RU" dirty="0" smtClean="0"/>
              <a:t> </a:t>
            </a:r>
            <a:r>
              <a:rPr lang="ru-RU" dirty="0" err="1" smtClean="0"/>
              <a:t>українці</a:t>
            </a:r>
            <a:r>
              <a:rPr lang="ru-RU" dirty="0" smtClean="0"/>
              <a:t> в </a:t>
            </a:r>
            <a:r>
              <a:rPr lang="ru-RU" dirty="0" err="1" smtClean="0"/>
              <a:t>повному</a:t>
            </a:r>
            <a:r>
              <a:rPr lang="ru-RU" dirty="0" smtClean="0"/>
              <a:t> </a:t>
            </a:r>
            <a:r>
              <a:rPr lang="ru-RU" dirty="0" err="1" smtClean="0"/>
              <a:t>обсязі</a:t>
            </a:r>
            <a:r>
              <a:rPr lang="ru-RU" dirty="0" smtClean="0"/>
              <a:t> </a:t>
            </a:r>
            <a:r>
              <a:rPr lang="ru-RU" dirty="0" err="1" smtClean="0"/>
              <a:t>прагнули</a:t>
            </a:r>
            <a:r>
              <a:rPr lang="ru-RU" dirty="0" smtClean="0"/>
              <a:t> </a:t>
            </a:r>
            <a:r>
              <a:rPr lang="ru-RU" dirty="0" err="1" smtClean="0"/>
              <a:t>реалізувати</a:t>
            </a:r>
            <a:r>
              <a:rPr lang="ru-RU" dirty="0" smtClean="0"/>
              <a:t> в </a:t>
            </a:r>
            <a:r>
              <a:rPr lang="ru-RU" dirty="0" err="1" smtClean="0"/>
              <a:t>Америці</a:t>
            </a:r>
            <a:r>
              <a:rPr lang="ru-RU" dirty="0" smtClean="0"/>
              <a:t>. І </a:t>
            </a:r>
            <a:r>
              <a:rPr lang="ru-RU" dirty="0" err="1" smtClean="0"/>
              <a:t>багатьом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вдалося</a:t>
            </a:r>
            <a:r>
              <a:rPr lang="ru-RU" dirty="0" smtClean="0"/>
              <a:t>. У </a:t>
            </a:r>
            <a:r>
              <a:rPr lang="ru-RU" dirty="0" err="1"/>
              <a:t>кожній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науки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вчені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залишили</a:t>
            </a:r>
            <a:r>
              <a:rPr lang="ru-RU" dirty="0"/>
              <a:t> </a:t>
            </a:r>
            <a:r>
              <a:rPr lang="ru-RU" dirty="0" err="1"/>
              <a:t>важливий</a:t>
            </a:r>
            <a:r>
              <a:rPr lang="ru-RU" dirty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україно-американці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93096"/>
            <a:ext cx="3312368" cy="216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7838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4808857" cy="3877815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solidFill>
                  <a:srgbClr val="00B0F0"/>
                </a:solidFill>
              </a:rPr>
              <a:t>Ігор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Сікорський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/>
              <a:t>(1889-1972; </a:t>
            </a:r>
            <a:r>
              <a:rPr lang="ru-RU" dirty="0" err="1"/>
              <a:t>народився</a:t>
            </a:r>
            <a:r>
              <a:rPr lang="ru-RU" dirty="0"/>
              <a:t> в </a:t>
            </a:r>
            <a:r>
              <a:rPr lang="ru-RU" dirty="0" err="1"/>
              <a:t>Києві</a:t>
            </a:r>
            <a:r>
              <a:rPr lang="ru-RU" dirty="0"/>
              <a:t>) – </a:t>
            </a:r>
            <a:r>
              <a:rPr lang="ru-RU" dirty="0" err="1"/>
              <a:t>всесвітньовизнаний</a:t>
            </a:r>
            <a:r>
              <a:rPr lang="ru-RU" dirty="0"/>
              <a:t> «</a:t>
            </a:r>
            <a:r>
              <a:rPr lang="ru-RU" dirty="0" err="1"/>
              <a:t>батько</a:t>
            </a:r>
            <a:r>
              <a:rPr lang="ru-RU" dirty="0"/>
              <a:t>» </a:t>
            </a:r>
            <a:r>
              <a:rPr lang="ru-RU" dirty="0" err="1"/>
              <a:t>вертольотів</a:t>
            </a:r>
            <a:r>
              <a:rPr lang="ru-RU" dirty="0" smtClean="0"/>
              <a:t>.</a:t>
            </a:r>
            <a:r>
              <a:rPr lang="ru-RU" dirty="0"/>
              <a:t>  </a:t>
            </a:r>
            <a:r>
              <a:rPr lang="ru-RU" dirty="0" err="1"/>
              <a:t>Ідею</a:t>
            </a:r>
            <a:r>
              <a:rPr lang="ru-RU" dirty="0"/>
              <a:t> </a:t>
            </a:r>
            <a:r>
              <a:rPr lang="ru-RU" dirty="0" err="1" smtClean="0"/>
              <a:t>гелікоптера</a:t>
            </a:r>
            <a:r>
              <a:rPr lang="ru-RU" dirty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/>
              <a:t>навіяли</a:t>
            </a:r>
            <a:r>
              <a:rPr lang="ru-RU" dirty="0"/>
              <a:t> </a:t>
            </a:r>
            <a:r>
              <a:rPr lang="ru-RU" dirty="0" err="1"/>
              <a:t>малюнки</a:t>
            </a:r>
            <a:r>
              <a:rPr lang="ru-RU" dirty="0"/>
              <a:t> </a:t>
            </a:r>
            <a:r>
              <a:rPr lang="ru-RU" dirty="0" err="1"/>
              <a:t>повітряного</a:t>
            </a:r>
            <a:r>
              <a:rPr lang="ru-RU" dirty="0"/>
              <a:t> </a:t>
            </a:r>
            <a:r>
              <a:rPr lang="ru-RU" dirty="0" err="1"/>
              <a:t>ґвинта</a:t>
            </a:r>
            <a:r>
              <a:rPr lang="ru-RU" dirty="0"/>
              <a:t> </a:t>
            </a:r>
            <a:r>
              <a:rPr lang="ru-RU" dirty="0" smtClean="0"/>
              <a:t>Леонардо да </a:t>
            </a:r>
            <a:r>
              <a:rPr lang="ru-RU" dirty="0" err="1" smtClean="0"/>
              <a:t>Вінчі</a:t>
            </a:r>
            <a:r>
              <a:rPr lang="ru-RU" dirty="0" smtClean="0"/>
              <a:t>.</a:t>
            </a:r>
            <a:r>
              <a:rPr lang="ru-RU" dirty="0"/>
              <a:t> </a:t>
            </a:r>
            <a:r>
              <a:rPr lang="ru-RU" dirty="0" smtClean="0"/>
              <a:t>1918</a:t>
            </a:r>
            <a:r>
              <a:rPr lang="ru-RU" dirty="0"/>
              <a:t> року </a:t>
            </a:r>
            <a:r>
              <a:rPr lang="ru-RU" dirty="0" err="1"/>
              <a:t>емігрував</a:t>
            </a:r>
            <a:r>
              <a:rPr lang="ru-RU" dirty="0"/>
              <a:t> до </a:t>
            </a:r>
            <a:r>
              <a:rPr lang="ru-RU" dirty="0" smtClean="0"/>
              <a:t>США, </a:t>
            </a:r>
            <a:r>
              <a:rPr lang="ru-RU" dirty="0"/>
              <a:t>де </a:t>
            </a:r>
            <a:r>
              <a:rPr lang="ru-RU" dirty="0" smtClean="0"/>
              <a:t>1923</a:t>
            </a:r>
            <a:r>
              <a:rPr lang="ru-RU" dirty="0"/>
              <a:t> року </a:t>
            </a:r>
            <a:r>
              <a:rPr lang="ru-RU" dirty="0" err="1"/>
              <a:t>заснував</a:t>
            </a:r>
            <a:r>
              <a:rPr lang="ru-RU" dirty="0"/>
              <a:t> </a:t>
            </a:r>
            <a:r>
              <a:rPr lang="ru-RU" dirty="0" err="1"/>
              <a:t>компанію</a:t>
            </a:r>
            <a:r>
              <a:rPr lang="ru-RU" dirty="0"/>
              <a:t> </a:t>
            </a:r>
            <a:r>
              <a:rPr lang="en-US" i="1" dirty="0" err="1" smtClean="0"/>
              <a:t>Sicorski</a:t>
            </a:r>
            <a:r>
              <a:rPr lang="en-US" i="1" dirty="0" smtClean="0"/>
              <a:t> Air Engineering</a:t>
            </a:r>
            <a:r>
              <a:rPr lang="en-US" dirty="0" smtClean="0"/>
              <a:t>. </a:t>
            </a:r>
            <a:r>
              <a:rPr lang="ru-RU" dirty="0"/>
              <a:t>Автор </a:t>
            </a:r>
            <a:r>
              <a:rPr lang="ru-RU" dirty="0" err="1" smtClean="0"/>
              <a:t>літака-велетня</a:t>
            </a:r>
            <a:r>
              <a:rPr lang="ru-RU" dirty="0"/>
              <a:t>  </a:t>
            </a:r>
            <a:r>
              <a:rPr lang="ru-RU" dirty="0" smtClean="0"/>
              <a:t>«</a:t>
            </a:r>
            <a:r>
              <a:rPr lang="ru-RU" dirty="0" err="1" smtClean="0"/>
              <a:t>Ілля</a:t>
            </a:r>
            <a:r>
              <a:rPr lang="ru-RU" dirty="0" smtClean="0"/>
              <a:t> </a:t>
            </a:r>
            <a:r>
              <a:rPr lang="ru-RU" dirty="0" err="1" smtClean="0"/>
              <a:t>Муромець</a:t>
            </a:r>
            <a:r>
              <a:rPr lang="ru-RU" dirty="0" smtClean="0"/>
              <a:t>»</a:t>
            </a:r>
            <a:r>
              <a:rPr lang="ru-RU" dirty="0"/>
              <a:t> . </a:t>
            </a:r>
            <a:r>
              <a:rPr lang="ru-RU" dirty="0" smtClean="0"/>
              <a:t>Конструктор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/>
              <a:t>в </a:t>
            </a:r>
            <a:r>
              <a:rPr lang="ru-RU" dirty="0" smtClean="0"/>
              <a:t>США</a:t>
            </a:r>
            <a:r>
              <a:rPr lang="ru-RU" dirty="0"/>
              <a:t> </a:t>
            </a:r>
            <a:r>
              <a:rPr lang="ru-RU" dirty="0" err="1"/>
              <a:t>літака-амфібії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3868" y="332656"/>
            <a:ext cx="7756263" cy="1054250"/>
          </a:xfrm>
        </p:spPr>
        <p:txBody>
          <a:bodyPr/>
          <a:lstStyle/>
          <a:p>
            <a:r>
              <a:rPr lang="uk-UA" dirty="0" smtClean="0"/>
              <a:t>Відомі </a:t>
            </a:r>
            <a:r>
              <a:rPr lang="uk-UA" dirty="0" err="1" smtClean="0"/>
              <a:t>україно-американці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353" y="2276872"/>
            <a:ext cx="285750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6858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4376809" cy="3877815"/>
          </a:xfrm>
        </p:spPr>
        <p:txBody>
          <a:bodyPr/>
          <a:lstStyle/>
          <a:p>
            <a:r>
              <a:rPr lang="vi-VN" dirty="0">
                <a:solidFill>
                  <a:srgbClr val="00B0F0"/>
                </a:solidFill>
              </a:rPr>
              <a:t>Гайді-Марія (Гайдема́рі) Стефанишин-Пайпер</a:t>
            </a:r>
            <a:r>
              <a:rPr lang="vi-VN" dirty="0"/>
              <a:t> (народилася в 1963 р., дочка іммігрантів з Галичини) – перша українська жінка-космонавт НАСА, яка побувала у космосі в 2006 р.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23" y="404664"/>
            <a:ext cx="7756263" cy="1054250"/>
          </a:xfrm>
        </p:spPr>
        <p:txBody>
          <a:bodyPr/>
          <a:lstStyle/>
          <a:p>
            <a:r>
              <a:rPr lang="uk-UA" dirty="0"/>
              <a:t>Відомі </a:t>
            </a:r>
            <a:r>
              <a:rPr lang="uk-UA" dirty="0" err="1"/>
              <a:t>україно-американці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32856"/>
            <a:ext cx="3073524" cy="384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0219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635896" y="2420888"/>
            <a:ext cx="5312913" cy="3877815"/>
          </a:xfrm>
        </p:spPr>
        <p:txBody>
          <a:bodyPr>
            <a:normAutofit fontScale="92500" lnSpcReduction="10000"/>
          </a:bodyPr>
          <a:lstStyle/>
          <a:p>
            <a:r>
              <a:rPr lang="vi-VN" dirty="0" smtClean="0">
                <a:solidFill>
                  <a:srgbClr val="00B0F0"/>
                </a:solidFill>
              </a:rPr>
              <a:t>Квітка Цісик </a:t>
            </a:r>
            <a:r>
              <a:rPr lang="en-US" dirty="0" smtClean="0"/>
              <a:t>(</a:t>
            </a:r>
            <a:r>
              <a:rPr lang="vi-VN" dirty="0" smtClean="0"/>
              <a:t>1953—1998</a:t>
            </a:r>
            <a:r>
              <a:rPr lang="en-US" dirty="0" smtClean="0"/>
              <a:t>)</a:t>
            </a:r>
            <a:r>
              <a:rPr lang="vi-VN" dirty="0" smtClean="0"/>
              <a:t>— </a:t>
            </a:r>
            <a:r>
              <a:rPr lang="vi-VN" dirty="0"/>
              <a:t>американська співачка українського походження, популярна виконавиця рекламних джинґлів у США, оперна і блюзова співачка. Пісня «Ти світло мого життя» (англ. </a:t>
            </a:r>
            <a:r>
              <a:rPr lang="en-US" dirty="0"/>
              <a:t>You Light Up My Life), </a:t>
            </a:r>
            <a:r>
              <a:rPr lang="vi-VN" dirty="0"/>
              <a:t>яку вона виконала для однойменного фільму, отримала 1978 року «Оскар» та «Золотий глобус» у номінації за найкращу пісню. Виконавиця українських народних і популярних пісень.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uk-UA" dirty="0"/>
              <a:t>Відомі </a:t>
            </a:r>
            <a:r>
              <a:rPr lang="uk-UA" dirty="0" err="1"/>
              <a:t>україно-американці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2957314" cy="3865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2388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07904" y="2276872"/>
            <a:ext cx="5184576" cy="396044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>
                <a:solidFill>
                  <a:srgbClr val="00B0F0"/>
                </a:solidFill>
              </a:rPr>
              <a:t>Юрій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Шевельов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/>
              <a:t>(</a:t>
            </a:r>
            <a:r>
              <a:rPr lang="ru-RU" dirty="0" smtClean="0"/>
              <a:t>1908-2002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ru-RU" dirty="0" err="1" smtClean="0"/>
              <a:t>лінгвіст</a:t>
            </a:r>
            <a:r>
              <a:rPr lang="ru-RU" dirty="0"/>
              <a:t>, </a:t>
            </a:r>
            <a:r>
              <a:rPr lang="ru-RU" dirty="0" err="1"/>
              <a:t>літературознавець</a:t>
            </a:r>
            <a:r>
              <a:rPr lang="ru-RU" dirty="0"/>
              <a:t>, </a:t>
            </a:r>
            <a:r>
              <a:rPr lang="ru-RU" dirty="0" err="1"/>
              <a:t>громадський</a:t>
            </a:r>
            <a:r>
              <a:rPr lang="ru-RU" dirty="0"/>
              <a:t> </a:t>
            </a:r>
            <a:r>
              <a:rPr lang="ru-RU" dirty="0" err="1"/>
              <a:t>діяч</a:t>
            </a:r>
            <a:r>
              <a:rPr lang="ru-RU" dirty="0"/>
              <a:t>. </a:t>
            </a:r>
            <a:r>
              <a:rPr lang="ru-RU" dirty="0" err="1"/>
              <a:t>Професор</a:t>
            </a:r>
            <a:r>
              <a:rPr lang="ru-RU" dirty="0"/>
              <a:t> в </a:t>
            </a:r>
            <a:r>
              <a:rPr lang="ru-RU" dirty="0" err="1"/>
              <a:t>університетах</a:t>
            </a:r>
            <a:r>
              <a:rPr lang="ru-RU" dirty="0"/>
              <a:t> Гарварда, </a:t>
            </a:r>
            <a:r>
              <a:rPr lang="ru-RU" dirty="0" err="1" smtClean="0"/>
              <a:t>Колумбії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/>
              <a:t>Вільного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</a:t>
            </a:r>
            <a:r>
              <a:rPr lang="ru-RU" dirty="0" smtClean="0"/>
              <a:t>, </a:t>
            </a:r>
            <a:r>
              <a:rPr lang="ru-RU" dirty="0" err="1"/>
              <a:t>іноземний</a:t>
            </a:r>
            <a:r>
              <a:rPr lang="ru-RU" dirty="0"/>
              <a:t> член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 наук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  <a:r>
              <a:rPr lang="ru-RU" dirty="0"/>
              <a:t>Автор 17 </a:t>
            </a:r>
            <a:r>
              <a:rPr lang="ru-RU" dirty="0" smtClean="0"/>
              <a:t>книг</a:t>
            </a:r>
            <a:r>
              <a:rPr lang="en-US" dirty="0" smtClean="0"/>
              <a:t> </a:t>
            </a:r>
            <a:r>
              <a:rPr lang="uk-UA" dirty="0" smtClean="0"/>
              <a:t>та </a:t>
            </a:r>
            <a:r>
              <a:rPr lang="ru-RU" dirty="0" err="1" smtClean="0"/>
              <a:t>наукових</a:t>
            </a:r>
            <a:r>
              <a:rPr lang="ru-RU" dirty="0" smtClean="0"/>
              <a:t> </a:t>
            </a:r>
            <a:r>
              <a:rPr lang="ru-RU" dirty="0" err="1"/>
              <a:t>праць</a:t>
            </a:r>
            <a:r>
              <a:rPr lang="ru-RU" dirty="0" smtClean="0"/>
              <a:t>: </a:t>
            </a:r>
            <a:r>
              <a:rPr lang="ru-RU" dirty="0"/>
              <a:t>«</a:t>
            </a:r>
            <a:r>
              <a:rPr lang="ru-RU" dirty="0" err="1"/>
              <a:t>Історична</a:t>
            </a:r>
            <a:r>
              <a:rPr lang="ru-RU" dirty="0"/>
              <a:t> </a:t>
            </a:r>
            <a:r>
              <a:rPr lang="ru-RU" dirty="0" err="1"/>
              <a:t>фонологія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 smtClean="0"/>
              <a:t>», </a:t>
            </a:r>
            <a:r>
              <a:rPr lang="ru-RU" dirty="0"/>
              <a:t>«</a:t>
            </a:r>
            <a:r>
              <a:rPr lang="ru-RU" dirty="0" err="1"/>
              <a:t>Нарис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». </a:t>
            </a:r>
            <a:r>
              <a:rPr lang="ru-RU" dirty="0" err="1"/>
              <a:t>Активний</a:t>
            </a:r>
            <a:r>
              <a:rPr lang="ru-RU" dirty="0"/>
              <a:t> </a:t>
            </a:r>
            <a:r>
              <a:rPr lang="ru-RU" dirty="0" err="1"/>
              <a:t>учасник</a:t>
            </a:r>
            <a:r>
              <a:rPr lang="ru-RU" dirty="0"/>
              <a:t> в </a:t>
            </a:r>
            <a:r>
              <a:rPr lang="ru-RU" dirty="0" err="1"/>
              <a:t>науковому</a:t>
            </a:r>
            <a:r>
              <a:rPr lang="ru-RU" dirty="0"/>
              <a:t> та культурному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діаспори</a:t>
            </a:r>
            <a:r>
              <a:rPr lang="ru-RU" dirty="0"/>
              <a:t> – </a:t>
            </a:r>
            <a:r>
              <a:rPr lang="ru-RU" dirty="0" err="1"/>
              <a:t>віце</a:t>
            </a:r>
            <a:r>
              <a:rPr lang="ru-RU" dirty="0"/>
              <a:t>-президент </a:t>
            </a:r>
            <a:r>
              <a:rPr lang="ru-RU" dirty="0" err="1"/>
              <a:t>Асоціації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письменників</a:t>
            </a:r>
            <a:r>
              <a:rPr lang="ru-RU" dirty="0"/>
              <a:t> «</a:t>
            </a:r>
            <a:r>
              <a:rPr lang="ru-RU" dirty="0" err="1"/>
              <a:t>Мистецький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", </a:t>
            </a:r>
            <a:r>
              <a:rPr lang="ru-RU" dirty="0" err="1"/>
              <a:t>головний</a:t>
            </a:r>
            <a:r>
              <a:rPr lang="ru-RU" dirty="0"/>
              <a:t> редактор журналу "</a:t>
            </a:r>
            <a:r>
              <a:rPr lang="ru-RU" dirty="0" err="1"/>
              <a:t>Сучасність</a:t>
            </a:r>
            <a:r>
              <a:rPr lang="ru-RU" dirty="0" smtClean="0"/>
              <a:t>".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56263" cy="1054250"/>
          </a:xfrm>
        </p:spPr>
        <p:txBody>
          <a:bodyPr/>
          <a:lstStyle/>
          <a:p>
            <a:r>
              <a:rPr lang="uk-UA" dirty="0"/>
              <a:t>Відомі </a:t>
            </a:r>
            <a:r>
              <a:rPr lang="uk-UA" dirty="0" err="1"/>
              <a:t>україно-американці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2467137" cy="325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4630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B0F0"/>
                </a:solidFill>
              </a:rPr>
              <a:t>Яків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Гніздовський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/>
              <a:t>(1915-1985; </a:t>
            </a:r>
            <a:r>
              <a:rPr lang="ru-RU" dirty="0" err="1"/>
              <a:t>вихідець</a:t>
            </a:r>
            <a:r>
              <a:rPr lang="ru-RU" dirty="0"/>
              <a:t> з </a:t>
            </a:r>
            <a:r>
              <a:rPr lang="ru-RU" dirty="0" err="1"/>
              <a:t>Тернопіля</a:t>
            </a:r>
            <a:r>
              <a:rPr lang="ru-RU" dirty="0"/>
              <a:t>) – </a:t>
            </a:r>
            <a:r>
              <a:rPr lang="ru-RU" dirty="0" err="1"/>
              <a:t>відомий</a:t>
            </a:r>
            <a:r>
              <a:rPr lang="ru-RU" dirty="0"/>
              <a:t> художник, </a:t>
            </a:r>
            <a:r>
              <a:rPr lang="ru-RU" dirty="0" err="1"/>
              <a:t>графік</a:t>
            </a:r>
            <a:r>
              <a:rPr lang="ru-RU" dirty="0"/>
              <a:t>, </a:t>
            </a:r>
            <a:r>
              <a:rPr lang="ru-RU" dirty="0" err="1"/>
              <a:t>кераміст</a:t>
            </a:r>
            <a:r>
              <a:rPr lang="ru-RU" dirty="0"/>
              <a:t>, </a:t>
            </a:r>
            <a:r>
              <a:rPr lang="ru-RU" dirty="0" err="1"/>
              <a:t>мистецтвознавець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uk-UA" dirty="0"/>
              <a:t>Відомі </a:t>
            </a:r>
            <a:r>
              <a:rPr lang="uk-UA" dirty="0" err="1" smtClean="0"/>
              <a:t>україно-американці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61048"/>
            <a:ext cx="3528392" cy="245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4718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204864"/>
            <a:ext cx="5888977" cy="3877815"/>
          </a:xfrm>
        </p:spPr>
        <p:txBody>
          <a:bodyPr/>
          <a:lstStyle/>
          <a:p>
            <a:r>
              <a:rPr lang="ru-RU" dirty="0" err="1"/>
              <a:t>Українці</a:t>
            </a:r>
            <a:r>
              <a:rPr lang="ru-RU" dirty="0"/>
              <a:t> </a:t>
            </a:r>
            <a:r>
              <a:rPr lang="ru-RU" dirty="0" err="1"/>
              <a:t>вирушали</a:t>
            </a:r>
            <a:r>
              <a:rPr lang="ru-RU" dirty="0"/>
              <a:t> до США у </a:t>
            </a:r>
            <a:r>
              <a:rPr lang="ru-RU" dirty="0" err="1"/>
              <a:t>пошуках</a:t>
            </a:r>
            <a:r>
              <a:rPr lang="ru-RU" dirty="0"/>
              <a:t> </a:t>
            </a:r>
            <a:r>
              <a:rPr lang="ru-RU" dirty="0" err="1"/>
              <a:t>кращого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Причини </a:t>
            </a:r>
            <a:r>
              <a:rPr lang="ru-RU" dirty="0" err="1"/>
              <a:t>еміграцій</a:t>
            </a:r>
            <a:r>
              <a:rPr lang="ru-RU" dirty="0"/>
              <a:t> в кожного </a:t>
            </a:r>
            <a:r>
              <a:rPr lang="ru-RU" dirty="0" err="1"/>
              <a:t>свої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/>
              <a:t>діаспора</a:t>
            </a:r>
            <a:r>
              <a:rPr lang="ru-RU" dirty="0"/>
              <a:t> у </a:t>
            </a:r>
            <a:r>
              <a:rPr lang="ru-RU" dirty="0" err="1"/>
              <a:t>Сполучених</a:t>
            </a:r>
            <a:r>
              <a:rPr lang="ru-RU" dirty="0"/>
              <a:t> Штатах Америки </a:t>
            </a:r>
            <a:r>
              <a:rPr lang="ru-RU" dirty="0" err="1"/>
              <a:t>належить</a:t>
            </a:r>
            <a:r>
              <a:rPr lang="ru-RU" dirty="0"/>
              <a:t> до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меншини</a:t>
            </a:r>
            <a:r>
              <a:rPr lang="ru-RU" dirty="0"/>
              <a:t> з </a:t>
            </a:r>
            <a:r>
              <a:rPr lang="ru-RU" dirty="0" err="1"/>
              <a:t>високим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освіти</a:t>
            </a:r>
            <a:r>
              <a:rPr lang="ru-RU" dirty="0"/>
              <a:t> і </a:t>
            </a:r>
            <a:r>
              <a:rPr lang="ru-RU" dirty="0" err="1"/>
              <a:t>культури</a:t>
            </a:r>
            <a:r>
              <a:rPr lang="ru-RU" dirty="0"/>
              <a:t>. Тут </a:t>
            </a:r>
            <a:r>
              <a:rPr lang="ru-RU" dirty="0" err="1"/>
              <a:t>діють</a:t>
            </a:r>
            <a:r>
              <a:rPr lang="ru-RU" dirty="0"/>
              <a:t>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освітні</a:t>
            </a:r>
            <a:r>
              <a:rPr lang="ru-RU" dirty="0"/>
              <a:t>, </a:t>
            </a:r>
            <a:r>
              <a:rPr lang="ru-RU" dirty="0" err="1"/>
              <a:t>соціальні</a:t>
            </a:r>
            <a:r>
              <a:rPr lang="ru-RU" dirty="0"/>
              <a:t> та </a:t>
            </a:r>
            <a:r>
              <a:rPr lang="ru-RU" dirty="0" err="1"/>
              <a:t>наукові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Підсумок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60848"/>
            <a:ext cx="2162175" cy="1619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944" y="3933056"/>
            <a:ext cx="2971217" cy="1980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2015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www.segodnya.ua/world/ukraintsy-v-csha-tse-vzhe-ne-american-dream.html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uk.wikipedia.org/wiki</a:t>
            </a:r>
            <a:r>
              <a:rPr lang="en-US" dirty="0" smtClean="0"/>
              <a:t> </a:t>
            </a:r>
          </a:p>
          <a:p>
            <a:r>
              <a:rPr lang="uk-UA" dirty="0" smtClean="0"/>
              <a:t>Світ </a:t>
            </a:r>
            <a:r>
              <a:rPr lang="uk-UA" dirty="0" smtClean="0"/>
              <a:t>науки, Київ 2008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Використана література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3375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smtClean="0"/>
              <a:t>характеристика</a:t>
            </a:r>
          </a:p>
          <a:p>
            <a:r>
              <a:rPr lang="ru-RU" dirty="0" err="1"/>
              <a:t>Штати</a:t>
            </a:r>
            <a:r>
              <a:rPr lang="ru-RU" dirty="0"/>
              <a:t> з </a:t>
            </a:r>
            <a:r>
              <a:rPr lang="ru-RU" dirty="0" err="1"/>
              <a:t>найбільшою</a:t>
            </a:r>
            <a:r>
              <a:rPr lang="ru-RU" dirty="0"/>
              <a:t>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українську</a:t>
            </a:r>
            <a:r>
              <a:rPr lang="ru-RU" dirty="0"/>
              <a:t> </a:t>
            </a:r>
            <a:r>
              <a:rPr lang="ru-RU" dirty="0" err="1"/>
              <a:t>мову</a:t>
            </a:r>
            <a:r>
              <a:rPr lang="ru-RU" dirty="0"/>
              <a:t> у </a:t>
            </a:r>
            <a:r>
              <a:rPr lang="ru-RU" dirty="0" err="1" smtClean="0"/>
              <a:t>сім'ї</a:t>
            </a:r>
            <a:endParaRPr lang="ru-RU" dirty="0" smtClean="0"/>
          </a:p>
          <a:p>
            <a:r>
              <a:rPr lang="uk-UA" dirty="0" smtClean="0"/>
              <a:t>Перший український емігрант в Америці</a:t>
            </a:r>
          </a:p>
          <a:p>
            <a:r>
              <a:rPr lang="uk-UA" dirty="0" smtClean="0"/>
              <a:t>Початок </a:t>
            </a:r>
            <a:r>
              <a:rPr lang="uk-UA" dirty="0" err="1" smtClean="0"/>
              <a:t>еміграцій</a:t>
            </a:r>
            <a:endParaRPr lang="ru-RU" dirty="0"/>
          </a:p>
          <a:p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/>
              <a:t>організації</a:t>
            </a:r>
            <a:r>
              <a:rPr lang="ru-RU" dirty="0"/>
              <a:t> в </a:t>
            </a:r>
            <a:r>
              <a:rPr lang="ru-RU" dirty="0" smtClean="0"/>
              <a:t>США</a:t>
            </a:r>
            <a:r>
              <a:rPr lang="en-US" dirty="0" smtClean="0"/>
              <a:t> </a:t>
            </a:r>
          </a:p>
          <a:p>
            <a:r>
              <a:rPr lang="ru-RU" dirty="0" err="1" smtClean="0"/>
              <a:t>Відомі</a:t>
            </a:r>
            <a:r>
              <a:rPr lang="ru-RU" dirty="0" smtClean="0"/>
              <a:t> </a:t>
            </a:r>
            <a:r>
              <a:rPr lang="ru-RU" dirty="0" err="1"/>
              <a:t>україно-американці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2646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даний</a:t>
            </a:r>
            <a:r>
              <a:rPr lang="ru-RU" dirty="0" smtClean="0"/>
              <a:t> час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українців</a:t>
            </a:r>
            <a:r>
              <a:rPr lang="ru-RU" dirty="0"/>
              <a:t> та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становить </a:t>
            </a:r>
            <a:r>
              <a:rPr lang="ru-RU" dirty="0" err="1"/>
              <a:t>близько</a:t>
            </a:r>
            <a:r>
              <a:rPr lang="ru-RU" dirty="0"/>
              <a:t> 976,314 </a:t>
            </a:r>
            <a:r>
              <a:rPr lang="ru-RU" dirty="0" err="1" smtClean="0"/>
              <a:t>осіб</a:t>
            </a:r>
            <a:r>
              <a:rPr lang="ru-RU" dirty="0" smtClean="0"/>
              <a:t>. </a:t>
            </a:r>
            <a:r>
              <a:rPr lang="ru-RU" dirty="0" err="1"/>
              <a:t>Переважна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з них </a:t>
            </a:r>
            <a:r>
              <a:rPr lang="ru-RU" dirty="0" err="1"/>
              <a:t>народилася</a:t>
            </a:r>
            <a:r>
              <a:rPr lang="ru-RU" dirty="0"/>
              <a:t> уже в США, і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20%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безпосередні</a:t>
            </a:r>
            <a:r>
              <a:rPr lang="ru-RU" dirty="0"/>
              <a:t> </a:t>
            </a:r>
            <a:r>
              <a:rPr lang="ru-RU" dirty="0" err="1"/>
              <a:t>емігранти</a:t>
            </a:r>
            <a:r>
              <a:rPr lang="ru-RU" dirty="0"/>
              <a:t>. </a:t>
            </a:r>
            <a:r>
              <a:rPr lang="ru-RU" dirty="0" err="1"/>
              <a:t>Близько</a:t>
            </a:r>
            <a:r>
              <a:rPr lang="ru-RU" dirty="0"/>
              <a:t> </a:t>
            </a:r>
            <a:r>
              <a:rPr lang="ru-RU" dirty="0" err="1"/>
              <a:t>третини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володіє</a:t>
            </a:r>
            <a:r>
              <a:rPr lang="ru-RU" dirty="0"/>
              <a:t> </a:t>
            </a:r>
            <a:r>
              <a:rPr lang="ru-RU" dirty="0" err="1"/>
              <a:t>українською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 smtClean="0"/>
              <a:t>, </a:t>
            </a:r>
            <a:r>
              <a:rPr lang="ru-RU" dirty="0"/>
              <a:t>143 тис. (15%)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у </a:t>
            </a:r>
            <a:r>
              <a:rPr lang="ru-RU" dirty="0" err="1"/>
              <a:t>побуті</a:t>
            </a:r>
            <a:r>
              <a:rPr lang="ru-RU" dirty="0"/>
              <a:t>.</a:t>
            </a:r>
          </a:p>
          <a:p>
            <a:r>
              <a:rPr lang="ru-RU" dirty="0" err="1"/>
              <a:t>Українці</a:t>
            </a:r>
            <a:r>
              <a:rPr lang="ru-RU" dirty="0"/>
              <a:t> </a:t>
            </a:r>
            <a:r>
              <a:rPr lang="ru-RU" dirty="0" err="1"/>
              <a:t>мешкають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компактно,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</a:t>
            </a:r>
            <a:r>
              <a:rPr lang="ru-RU" dirty="0" err="1"/>
              <a:t>половини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припадає</a:t>
            </a:r>
            <a:r>
              <a:rPr lang="ru-RU" dirty="0"/>
              <a:t> на </a:t>
            </a:r>
            <a:r>
              <a:rPr lang="ru-RU" dirty="0" err="1"/>
              <a:t>північно-східні</a:t>
            </a:r>
            <a:r>
              <a:rPr lang="ru-RU" dirty="0"/>
              <a:t> </a:t>
            </a:r>
            <a:r>
              <a:rPr lang="ru-RU" dirty="0" err="1"/>
              <a:t>промислові</a:t>
            </a:r>
            <a:r>
              <a:rPr lang="ru-RU" dirty="0"/>
              <a:t> </a:t>
            </a:r>
            <a:r>
              <a:rPr lang="ru-RU" dirty="0" err="1"/>
              <a:t>штати</a:t>
            </a:r>
            <a:r>
              <a:rPr lang="ru-RU" dirty="0"/>
              <a:t> </a:t>
            </a:r>
            <a:r>
              <a:rPr lang="ru-RU" dirty="0" err="1"/>
              <a:t>Пенсильванія</a:t>
            </a:r>
            <a:r>
              <a:rPr lang="ru-RU" dirty="0"/>
              <a:t>, Нью-</a:t>
            </a:r>
            <a:r>
              <a:rPr lang="ru-RU" dirty="0" err="1"/>
              <a:t>Джерсі</a:t>
            </a:r>
            <a:r>
              <a:rPr lang="ru-RU" dirty="0"/>
              <a:t> та Нью-Йорк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smtClean="0"/>
              <a:t>характеристика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2972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3656729" cy="370093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  Нью-Йорк </a:t>
            </a:r>
            <a:r>
              <a:rPr lang="ru-RU" dirty="0"/>
              <a:t>(штат) — 22 462</a:t>
            </a:r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Каліфорнія</a:t>
            </a:r>
            <a:r>
              <a:rPr lang="ru-RU" dirty="0" smtClean="0"/>
              <a:t> </a:t>
            </a:r>
            <a:r>
              <a:rPr lang="ru-RU" dirty="0"/>
              <a:t>— 17 350</a:t>
            </a:r>
          </a:p>
          <a:p>
            <a:pPr marL="0" indent="0">
              <a:buNone/>
            </a:pPr>
            <a:r>
              <a:rPr lang="ru-RU" dirty="0" smtClean="0"/>
              <a:t>   Вашингтон </a:t>
            </a:r>
            <a:r>
              <a:rPr lang="ru-RU" dirty="0"/>
              <a:t>(штат) — 17 175</a:t>
            </a:r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Іллінойс</a:t>
            </a:r>
            <a:r>
              <a:rPr lang="ru-RU" dirty="0" smtClean="0"/>
              <a:t> </a:t>
            </a:r>
            <a:r>
              <a:rPr lang="ru-RU" dirty="0"/>
              <a:t>— 12 043</a:t>
            </a:r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Пенсільванія</a:t>
            </a:r>
            <a:r>
              <a:rPr lang="ru-RU" dirty="0" smtClean="0"/>
              <a:t> </a:t>
            </a:r>
            <a:r>
              <a:rPr lang="ru-RU" dirty="0"/>
              <a:t>— 10 188</a:t>
            </a:r>
          </a:p>
          <a:p>
            <a:pPr marL="0" indent="0">
              <a:buNone/>
            </a:pPr>
            <a:r>
              <a:rPr lang="ru-RU" dirty="0" smtClean="0"/>
              <a:t>   Нью-</a:t>
            </a:r>
            <a:r>
              <a:rPr lang="ru-RU" dirty="0" err="1" smtClean="0"/>
              <a:t>Джерсі</a:t>
            </a:r>
            <a:r>
              <a:rPr lang="ru-RU" dirty="0" smtClean="0"/>
              <a:t> </a:t>
            </a:r>
            <a:r>
              <a:rPr lang="ru-RU" dirty="0"/>
              <a:t>— 10 078</a:t>
            </a:r>
          </a:p>
          <a:p>
            <a:pPr marL="0" indent="0">
              <a:buNone/>
            </a:pPr>
            <a:r>
              <a:rPr lang="ru-RU" dirty="0" smtClean="0"/>
              <a:t>   Огайо </a:t>
            </a:r>
            <a:r>
              <a:rPr lang="ru-RU" dirty="0"/>
              <a:t>— 9 112</a:t>
            </a:r>
          </a:p>
          <a:p>
            <a:pPr marL="0" indent="0">
              <a:buNone/>
            </a:pPr>
            <a:r>
              <a:rPr lang="ru-RU" dirty="0" smtClean="0"/>
              <a:t>   Орегон </a:t>
            </a:r>
            <a:r>
              <a:rPr lang="ru-RU" dirty="0"/>
              <a:t>— 5 261</a:t>
            </a:r>
          </a:p>
          <a:p>
            <a:pPr marL="0" indent="0">
              <a:buNone/>
            </a:pPr>
            <a:r>
              <a:rPr lang="ru-RU" dirty="0" smtClean="0"/>
              <a:t>   Флорида </a:t>
            </a:r>
            <a:r>
              <a:rPr lang="ru-RU" dirty="0"/>
              <a:t>— 5 141</a:t>
            </a:r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Мічіган</a:t>
            </a:r>
            <a:r>
              <a:rPr lang="ru-RU" dirty="0" smtClean="0"/>
              <a:t> </a:t>
            </a:r>
            <a:r>
              <a:rPr lang="ru-RU" dirty="0"/>
              <a:t>— 4 523</a:t>
            </a:r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Коннектікут</a:t>
            </a:r>
            <a:r>
              <a:rPr lang="ru-RU" dirty="0" smtClean="0"/>
              <a:t> </a:t>
            </a:r>
            <a:r>
              <a:rPr lang="ru-RU" dirty="0"/>
              <a:t>— 3 </a:t>
            </a:r>
            <a:r>
              <a:rPr lang="ru-RU" dirty="0" smtClean="0"/>
              <a:t>190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260648"/>
            <a:ext cx="7416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Штати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з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найбільшою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кількістю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осіб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використовують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українську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мову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сім'ї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(200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–20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11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рр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2020" y="2204864"/>
            <a:ext cx="37084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Массачусетс </a:t>
            </a:r>
            <a:r>
              <a:rPr lang="ru-RU" sz="2000" dirty="0"/>
              <a:t>— 2 963</a:t>
            </a:r>
          </a:p>
          <a:p>
            <a:r>
              <a:rPr lang="ru-RU" sz="2000" dirty="0" err="1"/>
              <a:t>Джорджія</a:t>
            </a:r>
            <a:r>
              <a:rPr lang="ru-RU" sz="2000" dirty="0"/>
              <a:t> — 2 464</a:t>
            </a:r>
          </a:p>
          <a:p>
            <a:r>
              <a:rPr lang="ru-RU" sz="2000" dirty="0" err="1"/>
              <a:t>Північна</a:t>
            </a:r>
            <a:r>
              <a:rPr lang="ru-RU" sz="2000" dirty="0"/>
              <a:t> </a:t>
            </a:r>
            <a:r>
              <a:rPr lang="ru-RU" sz="2000" dirty="0" err="1"/>
              <a:t>Кароліна</a:t>
            </a:r>
            <a:r>
              <a:rPr lang="ru-RU" sz="2000" dirty="0"/>
              <a:t> — 1 996</a:t>
            </a:r>
          </a:p>
          <a:p>
            <a:r>
              <a:rPr lang="ru-RU" sz="2000" dirty="0" err="1"/>
              <a:t>Вісконсін</a:t>
            </a:r>
            <a:r>
              <a:rPr lang="ru-RU" sz="2000" dirty="0"/>
              <a:t> — 1 771</a:t>
            </a:r>
          </a:p>
          <a:p>
            <a:r>
              <a:rPr lang="ru-RU" sz="2000" dirty="0" err="1"/>
              <a:t>Меріленд</a:t>
            </a:r>
            <a:r>
              <a:rPr lang="ru-RU" sz="2000" dirty="0"/>
              <a:t> — 1 683</a:t>
            </a:r>
          </a:p>
          <a:p>
            <a:r>
              <a:rPr lang="ru-RU" sz="2000" dirty="0" err="1"/>
              <a:t>Міннесота</a:t>
            </a:r>
            <a:r>
              <a:rPr lang="ru-RU" sz="2000" dirty="0"/>
              <a:t> — 1 674</a:t>
            </a:r>
          </a:p>
          <a:p>
            <a:r>
              <a:rPr lang="ru-RU" sz="2000" dirty="0" err="1"/>
              <a:t>Південна</a:t>
            </a:r>
            <a:r>
              <a:rPr lang="ru-RU" sz="2000" dirty="0"/>
              <a:t> </a:t>
            </a:r>
            <a:r>
              <a:rPr lang="ru-RU" sz="2000" dirty="0" err="1"/>
              <a:t>Кароліна</a:t>
            </a:r>
            <a:r>
              <a:rPr lang="ru-RU" sz="2000" dirty="0"/>
              <a:t> — 1 126</a:t>
            </a:r>
          </a:p>
          <a:p>
            <a:r>
              <a:rPr lang="ru-RU" sz="2000" dirty="0"/>
              <a:t>Техас — 1 157</a:t>
            </a:r>
          </a:p>
          <a:p>
            <a:r>
              <a:rPr lang="ru-RU" sz="2000" dirty="0" err="1"/>
              <a:t>Вірджінія</a:t>
            </a:r>
            <a:r>
              <a:rPr lang="ru-RU" sz="2000" dirty="0"/>
              <a:t> — 1 056</a:t>
            </a:r>
          </a:p>
          <a:p>
            <a:r>
              <a:rPr lang="ru-RU" sz="2000" dirty="0"/>
              <a:t>Колорадо — 1 046</a:t>
            </a:r>
          </a:p>
          <a:p>
            <a:r>
              <a:rPr lang="ru-RU" sz="2000" dirty="0" err="1"/>
              <a:t>Теннессі</a:t>
            </a:r>
            <a:r>
              <a:rPr lang="ru-RU" sz="2000" dirty="0"/>
              <a:t> — 1 046</a:t>
            </a:r>
          </a:p>
        </p:txBody>
      </p:sp>
    </p:spTree>
    <p:extLst>
      <p:ext uri="{BB962C8B-B14F-4D97-AF65-F5344CB8AC3E}">
        <p14:creationId xmlns:p14="http://schemas.microsoft.com/office/powerpoint/2010/main" val="28662756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2132856"/>
            <a:ext cx="4952872" cy="387781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Перший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емігрант</a:t>
            </a:r>
            <a:r>
              <a:rPr lang="ru-RU" dirty="0"/>
              <a:t> в </a:t>
            </a:r>
            <a:r>
              <a:rPr lang="ru-RU" dirty="0" err="1"/>
              <a:t>Америці</a:t>
            </a:r>
            <a:r>
              <a:rPr lang="ru-RU" dirty="0"/>
              <a:t> </a:t>
            </a:r>
            <a:r>
              <a:rPr lang="ru-RU" dirty="0" err="1"/>
              <a:t>Іван</a:t>
            </a:r>
            <a:r>
              <a:rPr lang="ru-RU" dirty="0"/>
              <a:t> Богдан </a:t>
            </a:r>
            <a:r>
              <a:rPr lang="ru-RU" dirty="0" err="1"/>
              <a:t>приплив</a:t>
            </a:r>
            <a:r>
              <a:rPr lang="ru-RU" dirty="0"/>
              <a:t> з Джоном </a:t>
            </a:r>
            <a:r>
              <a:rPr lang="ru-RU" dirty="0" err="1" smtClean="0"/>
              <a:t>Смітом</a:t>
            </a:r>
            <a:r>
              <a:rPr lang="ru-RU" dirty="0" smtClean="0"/>
              <a:t> на </a:t>
            </a:r>
            <a:r>
              <a:rPr lang="ru-RU" dirty="0" err="1"/>
              <a:t>англійському</a:t>
            </a:r>
            <a:r>
              <a:rPr lang="ru-RU" dirty="0"/>
              <a:t> </a:t>
            </a:r>
            <a:r>
              <a:rPr lang="ru-RU" dirty="0" err="1"/>
              <a:t>кораблі</a:t>
            </a:r>
            <a:r>
              <a:rPr lang="ru-RU" dirty="0"/>
              <a:t> «</a:t>
            </a:r>
            <a:r>
              <a:rPr lang="ru-RU" dirty="0" err="1"/>
              <a:t>Марія</a:t>
            </a:r>
            <a:r>
              <a:rPr lang="ru-RU" dirty="0"/>
              <a:t> та Маргарита</a:t>
            </a:r>
            <a:r>
              <a:rPr lang="ru-RU" dirty="0" smtClean="0"/>
              <a:t>» </a:t>
            </a:r>
            <a:r>
              <a:rPr lang="ru-RU" dirty="0"/>
              <a:t>у </a:t>
            </a:r>
            <a:r>
              <a:rPr lang="ru-RU" dirty="0" err="1"/>
              <a:t>колонію</a:t>
            </a:r>
            <a:r>
              <a:rPr lang="ru-RU" dirty="0"/>
              <a:t> перших </a:t>
            </a:r>
            <a:r>
              <a:rPr lang="ru-RU" dirty="0" err="1"/>
              <a:t>поселенців</a:t>
            </a:r>
            <a:r>
              <a:rPr lang="ru-RU" dirty="0"/>
              <a:t> </a:t>
            </a:r>
            <a:r>
              <a:rPr lang="ru-RU" dirty="0" err="1"/>
              <a:t>Джеймстаун</a:t>
            </a:r>
            <a:r>
              <a:rPr lang="ru-RU" dirty="0"/>
              <a:t> у </a:t>
            </a:r>
            <a:r>
              <a:rPr lang="ru-RU" dirty="0" smtClean="0"/>
              <a:t>1608.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/>
              <a:t>факт </a:t>
            </a:r>
            <a:r>
              <a:rPr lang="ru-RU" dirty="0" err="1"/>
              <a:t>згадано</a:t>
            </a:r>
            <a:r>
              <a:rPr lang="ru-RU" dirty="0"/>
              <a:t> у </a:t>
            </a:r>
            <a:r>
              <a:rPr lang="ru-RU" dirty="0" err="1"/>
              <a:t>книжці</a:t>
            </a:r>
            <a:r>
              <a:rPr lang="ru-RU" dirty="0"/>
              <a:t> «</a:t>
            </a:r>
            <a:r>
              <a:rPr lang="ru-RU" dirty="0" err="1"/>
              <a:t>Достовірні</a:t>
            </a:r>
            <a:r>
              <a:rPr lang="ru-RU" dirty="0"/>
              <a:t> записки про </a:t>
            </a:r>
            <a:r>
              <a:rPr lang="ru-RU" dirty="0" err="1"/>
              <a:t>подорожі</a:t>
            </a:r>
            <a:r>
              <a:rPr lang="ru-RU" dirty="0"/>
              <a:t> й </a:t>
            </a:r>
            <a:r>
              <a:rPr lang="ru-RU" dirty="0" err="1"/>
              <a:t>пригоди</a:t>
            </a:r>
            <a:r>
              <a:rPr lang="ru-RU" dirty="0"/>
              <a:t> </a:t>
            </a:r>
            <a:r>
              <a:rPr lang="ru-RU" dirty="0" err="1"/>
              <a:t>капітана</a:t>
            </a:r>
            <a:r>
              <a:rPr lang="ru-RU" dirty="0"/>
              <a:t> Джона </a:t>
            </a:r>
            <a:r>
              <a:rPr lang="ru-RU" dirty="0" err="1"/>
              <a:t>Сміта</a:t>
            </a:r>
            <a:r>
              <a:rPr lang="ru-RU" dirty="0"/>
              <a:t> у </a:t>
            </a:r>
            <a:r>
              <a:rPr lang="ru-RU" dirty="0" err="1"/>
              <a:t>Європі</a:t>
            </a:r>
            <a:r>
              <a:rPr lang="ru-RU" dirty="0"/>
              <a:t>, </a:t>
            </a:r>
            <a:r>
              <a:rPr lang="ru-RU" dirty="0" err="1"/>
              <a:t>Африці</a:t>
            </a:r>
            <a:r>
              <a:rPr lang="ru-RU" dirty="0"/>
              <a:t> та </a:t>
            </a:r>
            <a:r>
              <a:rPr lang="ru-RU" dirty="0" err="1"/>
              <a:t>Америці</a:t>
            </a:r>
            <a:r>
              <a:rPr lang="ru-RU" dirty="0"/>
              <a:t>», том 2 (1630).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56263" cy="1054250"/>
          </a:xfrm>
        </p:spPr>
        <p:txBody>
          <a:bodyPr/>
          <a:lstStyle/>
          <a:p>
            <a:r>
              <a:rPr lang="ru-RU" dirty="0" smtClean="0"/>
              <a:t>Перший </a:t>
            </a:r>
            <a:r>
              <a:rPr lang="ru-RU" dirty="0" err="1" smtClean="0"/>
              <a:t>український</a:t>
            </a:r>
            <a:r>
              <a:rPr lang="ru-RU" dirty="0" smtClean="0"/>
              <a:t> </a:t>
            </a:r>
            <a:r>
              <a:rPr lang="ru-RU" dirty="0" err="1" smtClean="0"/>
              <a:t>емігрант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 smtClean="0"/>
              <a:t>Америці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28575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4347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04095"/>
            <a:ext cx="4320480" cy="43212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</a:t>
            </a:r>
            <a:r>
              <a:rPr lang="ru-RU" dirty="0" err="1" smtClean="0"/>
              <a:t>Великомасштабна</a:t>
            </a:r>
            <a:r>
              <a:rPr lang="ru-RU" dirty="0" smtClean="0"/>
              <a:t>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 smtClean="0"/>
              <a:t>еміграція</a:t>
            </a:r>
            <a:r>
              <a:rPr lang="ru-RU" dirty="0" smtClean="0"/>
              <a:t> </a:t>
            </a:r>
            <a:r>
              <a:rPr lang="ru-RU" dirty="0"/>
              <a:t>до Америки </a:t>
            </a:r>
            <a:r>
              <a:rPr lang="ru-RU" dirty="0" err="1" smtClean="0"/>
              <a:t>почалась</a:t>
            </a:r>
            <a:r>
              <a:rPr lang="ru-RU" dirty="0" smtClean="0"/>
              <a:t> </a:t>
            </a:r>
            <a:r>
              <a:rPr lang="ru-RU" dirty="0"/>
              <a:t>з 1880 року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/>
              <a:t>еміграція</a:t>
            </a:r>
            <a:r>
              <a:rPr lang="ru-RU" dirty="0"/>
              <a:t> до США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Закарпаття</a:t>
            </a:r>
            <a:r>
              <a:rPr lang="ru-RU" dirty="0"/>
              <a:t>, </a:t>
            </a:r>
            <a:r>
              <a:rPr lang="ru-RU" dirty="0" err="1"/>
              <a:t>Галичини</a:t>
            </a:r>
            <a:r>
              <a:rPr lang="ru-RU" dirty="0"/>
              <a:t> та </a:t>
            </a:r>
            <a:r>
              <a:rPr lang="ru-RU" dirty="0" err="1"/>
              <a:t>Буковини</a:t>
            </a:r>
            <a:r>
              <a:rPr lang="ru-RU" dirty="0"/>
              <a:t> </a:t>
            </a:r>
            <a:r>
              <a:rPr lang="ru-RU" dirty="0" err="1"/>
              <a:t>розпочалася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в </a:t>
            </a:r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чверті</a:t>
            </a:r>
            <a:r>
              <a:rPr lang="ru-RU" dirty="0"/>
              <a:t> </a:t>
            </a:r>
            <a:r>
              <a:rPr lang="en-US" dirty="0"/>
              <a:t>XIX </a:t>
            </a:r>
            <a:r>
              <a:rPr lang="ru-RU" dirty="0" err="1"/>
              <a:t>століття</a:t>
            </a:r>
            <a:r>
              <a:rPr lang="ru-RU" dirty="0"/>
              <a:t>, набравши </a:t>
            </a:r>
            <a:r>
              <a:rPr lang="ru-RU" dirty="0" err="1"/>
              <a:t>масового</a:t>
            </a:r>
            <a:r>
              <a:rPr lang="ru-RU" dirty="0"/>
              <a:t> характеру в </a:t>
            </a:r>
            <a:r>
              <a:rPr lang="ru-RU" dirty="0" err="1"/>
              <a:t>період</a:t>
            </a:r>
            <a:r>
              <a:rPr lang="ru-RU" dirty="0"/>
              <a:t> 1890-их </a:t>
            </a:r>
            <a:r>
              <a:rPr lang="ru-RU" dirty="0" err="1"/>
              <a:t>років</a:t>
            </a:r>
            <a:r>
              <a:rPr lang="ru-RU" dirty="0"/>
              <a:t> і до початку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 Вона </a:t>
            </a:r>
            <a:r>
              <a:rPr lang="ru-RU" dirty="0" err="1"/>
              <a:t>тривала</a:t>
            </a:r>
            <a:r>
              <a:rPr lang="ru-RU" dirty="0"/>
              <a:t> і в </a:t>
            </a:r>
            <a:r>
              <a:rPr lang="ru-RU" dirty="0" err="1"/>
              <a:t>міжвоєнний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і в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менших</a:t>
            </a:r>
            <a:r>
              <a:rPr lang="ru-RU" dirty="0"/>
              <a:t> масштабах.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до США </a:t>
            </a:r>
            <a:r>
              <a:rPr lang="ru-RU" dirty="0" err="1"/>
              <a:t>переїхало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100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біженців</a:t>
            </a:r>
            <a:r>
              <a:rPr lang="ru-RU" dirty="0"/>
              <a:t> з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Початок </a:t>
            </a:r>
            <a:r>
              <a:rPr lang="uk-UA" dirty="0" err="1"/>
              <a:t>е</a:t>
            </a:r>
            <a:r>
              <a:rPr lang="uk-UA" dirty="0" err="1" smtClean="0"/>
              <a:t>міграцій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32856"/>
            <a:ext cx="2065412" cy="1969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529" y="4437112"/>
            <a:ext cx="2785492" cy="1805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6787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/>
          <a:lstStyle/>
          <a:p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в </a:t>
            </a:r>
            <a:r>
              <a:rPr lang="ru-RU" dirty="0" smtClean="0"/>
              <a:t>США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7112"/>
            <a:ext cx="1584176" cy="18557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132856"/>
            <a:ext cx="2664296" cy="203132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00B0F0"/>
                </a:solidFill>
              </a:rPr>
              <a:t>Український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Народний</a:t>
            </a:r>
            <a:r>
              <a:rPr lang="ru-RU" b="1" dirty="0">
                <a:solidFill>
                  <a:srgbClr val="00B0F0"/>
                </a:solidFill>
              </a:rPr>
              <a:t> Союз (</a:t>
            </a:r>
            <a:r>
              <a:rPr lang="ru-RU" b="1" dirty="0" smtClean="0">
                <a:solidFill>
                  <a:srgbClr val="00B0F0"/>
                </a:solidFill>
              </a:rPr>
              <a:t>УНС) </a:t>
            </a:r>
            <a:r>
              <a:rPr lang="en-US" dirty="0" smtClean="0"/>
              <a:t>— </a:t>
            </a:r>
            <a:r>
              <a:rPr lang="ru-RU" dirty="0" err="1"/>
              <a:t>найстарша</a:t>
            </a:r>
            <a:r>
              <a:rPr lang="ru-RU" dirty="0"/>
              <a:t> й </a:t>
            </a:r>
            <a:r>
              <a:rPr lang="ru-RU" dirty="0" err="1"/>
              <a:t>найбільша</a:t>
            </a:r>
            <a:r>
              <a:rPr lang="ru-RU" dirty="0"/>
              <a:t> </a:t>
            </a:r>
            <a:r>
              <a:rPr lang="ru-RU" dirty="0" err="1"/>
              <a:t>братсько-забезпеченева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США з </a:t>
            </a:r>
            <a:r>
              <a:rPr lang="ru-RU" dirty="0" err="1"/>
              <a:t>поширенням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й на Канаду.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2986" y="2163391"/>
            <a:ext cx="2880320" cy="258532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Союз </a:t>
            </a:r>
            <a:r>
              <a:rPr lang="ru-RU" b="1" dirty="0" err="1">
                <a:solidFill>
                  <a:srgbClr val="00B0F0"/>
                </a:solidFill>
              </a:rPr>
              <a:t>Українських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Студентських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Товариств</a:t>
            </a:r>
            <a:r>
              <a:rPr lang="ru-RU" b="1" dirty="0">
                <a:solidFill>
                  <a:srgbClr val="00B0F0"/>
                </a:solidFill>
              </a:rPr>
              <a:t> Америки (СУСТА) </a:t>
            </a:r>
            <a:r>
              <a:rPr lang="ru-RU" dirty="0"/>
              <a:t>— заснована </a:t>
            </a:r>
            <a:r>
              <a:rPr lang="ru-RU" dirty="0" smtClean="0"/>
              <a:t>в </a:t>
            </a:r>
            <a:r>
              <a:rPr lang="ru-RU" dirty="0"/>
              <a:t>Нью-Йорку центральна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студентства</a:t>
            </a:r>
            <a:r>
              <a:rPr lang="ru-RU" dirty="0"/>
              <a:t> в США, яка </a:t>
            </a:r>
            <a:r>
              <a:rPr lang="ru-RU" dirty="0" err="1"/>
              <a:t>об'єднує</a:t>
            </a:r>
            <a:r>
              <a:rPr lang="ru-RU" dirty="0"/>
              <a:t> </a:t>
            </a:r>
            <a:r>
              <a:rPr lang="ru-RU" dirty="0" err="1"/>
              <a:t>студентські</a:t>
            </a:r>
            <a:r>
              <a:rPr lang="ru-RU" dirty="0"/>
              <a:t> </a:t>
            </a:r>
            <a:r>
              <a:rPr lang="ru-RU" dirty="0" err="1"/>
              <a:t>громади</a:t>
            </a:r>
            <a:r>
              <a:rPr lang="ru-RU" dirty="0"/>
              <a:t> при </a:t>
            </a:r>
            <a:r>
              <a:rPr lang="ru-RU" dirty="0" err="1"/>
              <a:t>університетах</a:t>
            </a:r>
            <a:r>
              <a:rPr lang="ru-RU" dirty="0"/>
              <a:t> і </a:t>
            </a:r>
            <a:r>
              <a:rPr lang="ru-RU" dirty="0" err="1" smtClean="0"/>
              <a:t>коледжах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941168"/>
            <a:ext cx="1714500" cy="1714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19192" y="2132855"/>
            <a:ext cx="2376264" cy="203132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00B0F0"/>
                </a:solidFill>
              </a:rPr>
              <a:t>Товариство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української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мови</a:t>
            </a:r>
            <a:r>
              <a:rPr lang="ru-RU" b="1" dirty="0">
                <a:solidFill>
                  <a:srgbClr val="00B0F0"/>
                </a:solidFill>
              </a:rPr>
              <a:t> США </a:t>
            </a:r>
            <a:r>
              <a:rPr lang="ru-RU" dirty="0"/>
              <a:t>— </a:t>
            </a:r>
            <a:r>
              <a:rPr lang="ru-RU" dirty="0" err="1"/>
              <a:t>громадська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діаспори</a:t>
            </a:r>
            <a:r>
              <a:rPr lang="ru-RU" dirty="0"/>
              <a:t> у США, яка </a:t>
            </a:r>
            <a:r>
              <a:rPr lang="ru-RU" dirty="0" err="1"/>
              <a:t>була</a:t>
            </a:r>
            <a:r>
              <a:rPr lang="ru-RU" dirty="0"/>
              <a:t> створена у 1989 р.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3209" y="4347344"/>
            <a:ext cx="2736304" cy="23083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00B0F0"/>
                </a:solidFill>
              </a:rPr>
              <a:t>Товариство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Українських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Інженерів</a:t>
            </a:r>
            <a:r>
              <a:rPr lang="ru-RU" b="1" dirty="0">
                <a:solidFill>
                  <a:srgbClr val="00B0F0"/>
                </a:solidFill>
              </a:rPr>
              <a:t> Америки (ТУІА) </a:t>
            </a:r>
            <a:r>
              <a:rPr lang="ru-RU" dirty="0"/>
              <a:t>— </a:t>
            </a:r>
            <a:r>
              <a:rPr lang="ru-RU" dirty="0" err="1"/>
              <a:t>засноване</a:t>
            </a:r>
            <a:r>
              <a:rPr lang="ru-RU" dirty="0"/>
              <a:t> </a:t>
            </a:r>
            <a:r>
              <a:rPr lang="ru-RU" dirty="0" smtClean="0"/>
              <a:t>1949</a:t>
            </a:r>
            <a:r>
              <a:rPr lang="en-US" dirty="0" smtClean="0"/>
              <a:t>.</a:t>
            </a:r>
            <a:r>
              <a:rPr lang="uk-UA" dirty="0" smtClean="0"/>
              <a:t> Це </a:t>
            </a:r>
            <a:r>
              <a:rPr lang="ru-RU" dirty="0" smtClean="0"/>
              <a:t>900 </a:t>
            </a:r>
            <a:r>
              <a:rPr lang="ru-RU" dirty="0"/>
              <a:t>чл., </a:t>
            </a:r>
            <a:r>
              <a:rPr lang="ru-RU" dirty="0" err="1"/>
              <a:t>об'єднаних</a:t>
            </a:r>
            <a:r>
              <a:rPr lang="ru-RU" dirty="0"/>
              <a:t> у 12 </a:t>
            </a:r>
            <a:r>
              <a:rPr lang="ru-RU" dirty="0" err="1"/>
              <a:t>відділах</a:t>
            </a:r>
            <a:r>
              <a:rPr lang="ru-RU" dirty="0"/>
              <a:t> по </a:t>
            </a:r>
            <a:r>
              <a:rPr lang="ru-RU" dirty="0" err="1" smtClean="0"/>
              <a:t>найбільших</a:t>
            </a:r>
            <a:r>
              <a:rPr lang="ru-RU" dirty="0" smtClean="0"/>
              <a:t> штатах </a:t>
            </a:r>
            <a:r>
              <a:rPr lang="ru-RU" dirty="0"/>
              <a:t>США.</a:t>
            </a:r>
          </a:p>
          <a:p>
            <a:r>
              <a:rPr lang="ru-RU" dirty="0"/>
              <a:t>Гол. управа в </a:t>
            </a:r>
            <a:r>
              <a:rPr lang="ru-RU" dirty="0" smtClean="0"/>
              <a:t>Нью-Йорку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28659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200471"/>
            <a:ext cx="5960985" cy="3877815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B0F0"/>
                </a:solidFill>
              </a:rPr>
              <a:t>Український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Конгресовий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Комітет</a:t>
            </a:r>
            <a:r>
              <a:rPr lang="ru-RU" dirty="0">
                <a:solidFill>
                  <a:srgbClr val="00B0F0"/>
                </a:solidFill>
              </a:rPr>
              <a:t> Америки </a:t>
            </a:r>
            <a:r>
              <a:rPr lang="ru-RU" dirty="0" err="1" smtClean="0"/>
              <a:t>заснований</a:t>
            </a:r>
            <a:r>
              <a:rPr lang="ru-RU" dirty="0" smtClean="0"/>
              <a:t> </a:t>
            </a:r>
            <a:r>
              <a:rPr lang="ru-RU" dirty="0"/>
              <a:t>в 1940 р.,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 smtClean="0"/>
              <a:t>нараховується</a:t>
            </a:r>
            <a:r>
              <a:rPr lang="ru-RU" dirty="0" smtClean="0"/>
              <a:t> </a:t>
            </a:r>
            <a:r>
              <a:rPr lang="ru-RU" dirty="0"/>
              <a:t>70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автономну</a:t>
            </a:r>
            <a:r>
              <a:rPr lang="ru-RU" dirty="0"/>
              <a:t> </a:t>
            </a:r>
            <a:r>
              <a:rPr lang="ru-RU" dirty="0" err="1"/>
              <a:t>Шкільну</a:t>
            </a:r>
            <a:r>
              <a:rPr lang="ru-RU" dirty="0"/>
              <a:t> Раду, яка </a:t>
            </a:r>
            <a:r>
              <a:rPr lang="ru-RU" dirty="0" err="1"/>
              <a:t>координує</a:t>
            </a:r>
            <a:r>
              <a:rPr lang="ru-RU" dirty="0"/>
              <a:t> роботу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суботніх</a:t>
            </a:r>
            <a:r>
              <a:rPr lang="ru-RU" dirty="0"/>
              <a:t> </a:t>
            </a:r>
            <a:r>
              <a:rPr lang="ru-RU" dirty="0" err="1"/>
              <a:t>шкіл</a:t>
            </a:r>
            <a:r>
              <a:rPr lang="ru-RU" dirty="0"/>
              <a:t>: </a:t>
            </a:r>
            <a:r>
              <a:rPr lang="ru-RU" dirty="0" err="1"/>
              <a:t>видає</a:t>
            </a:r>
            <a:r>
              <a:rPr lang="ru-RU" dirty="0"/>
              <a:t> книги </a:t>
            </a:r>
            <a:r>
              <a:rPr lang="ru-RU" dirty="0" err="1"/>
              <a:t>українською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, </a:t>
            </a:r>
            <a:r>
              <a:rPr lang="ru-RU" dirty="0" err="1"/>
              <a:t>займається</a:t>
            </a:r>
            <a:r>
              <a:rPr lang="ru-RU" dirty="0"/>
              <a:t> </a:t>
            </a:r>
            <a:r>
              <a:rPr lang="ru-RU" dirty="0" err="1"/>
              <a:t>підготовкою</a:t>
            </a:r>
            <a:r>
              <a:rPr lang="ru-RU" dirty="0"/>
              <a:t> </a:t>
            </a:r>
            <a:r>
              <a:rPr lang="ru-RU" dirty="0" err="1"/>
              <a:t>вчителів</a:t>
            </a:r>
            <a:r>
              <a:rPr lang="ru-RU" dirty="0"/>
              <a:t>, </a:t>
            </a:r>
            <a:r>
              <a:rPr lang="ru-RU" dirty="0" err="1"/>
              <a:t>складає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. Великим </a:t>
            </a:r>
            <a:r>
              <a:rPr lang="ru-RU" dirty="0" err="1"/>
              <a:t>досягненням</a:t>
            </a:r>
            <a:r>
              <a:rPr lang="ru-RU" dirty="0"/>
              <a:t> УККА стало 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пам’ятника</a:t>
            </a:r>
            <a:r>
              <a:rPr lang="ru-RU" dirty="0"/>
              <a:t> Тарасу </a:t>
            </a:r>
            <a:r>
              <a:rPr lang="ru-RU" dirty="0" err="1"/>
              <a:t>Шевченку</a:t>
            </a:r>
            <a:r>
              <a:rPr lang="ru-RU" dirty="0"/>
              <a:t> в </a:t>
            </a:r>
            <a:r>
              <a:rPr lang="ru-RU" dirty="0" err="1"/>
              <a:t>Вашингтоні</a:t>
            </a:r>
            <a:r>
              <a:rPr lang="ru-RU" dirty="0"/>
              <a:t> в 1964 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16098"/>
            <a:ext cx="7756263" cy="1054250"/>
          </a:xfrm>
        </p:spPr>
        <p:txBody>
          <a:bodyPr/>
          <a:lstStyle/>
          <a:p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в США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71" y="2132856"/>
            <a:ext cx="244827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8567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049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       </a:t>
            </a:r>
            <a:endParaRPr lang="ru-RU" dirty="0"/>
          </a:p>
          <a:p>
            <a:r>
              <a:rPr lang="ru-RU" dirty="0" err="1"/>
              <a:t>Наймасштабнішою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визнати</a:t>
            </a:r>
            <a:r>
              <a:rPr lang="ru-RU" dirty="0"/>
              <a:t> </a:t>
            </a:r>
            <a:r>
              <a:rPr lang="ru-RU" dirty="0" err="1" smtClean="0"/>
              <a:t>діаспорну</a:t>
            </a:r>
            <a:r>
              <a:rPr lang="ru-RU" dirty="0" smtClean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>
                <a:solidFill>
                  <a:srgbClr val="00B0F0"/>
                </a:solidFill>
              </a:rPr>
              <a:t>Товариства</a:t>
            </a:r>
            <a:r>
              <a:rPr lang="ru-RU" dirty="0"/>
              <a:t> у США з </a:t>
            </a:r>
            <a:r>
              <a:rPr lang="ru-RU" dirty="0" err="1"/>
              <a:t>головним</a:t>
            </a:r>
            <a:r>
              <a:rPr lang="ru-RU" dirty="0"/>
              <a:t> центром у Нью Йорку, де у </a:t>
            </a:r>
            <a:r>
              <a:rPr lang="ru-RU" dirty="0" err="1"/>
              <a:t>власному</a:t>
            </a:r>
            <a:r>
              <a:rPr lang="ru-RU" dirty="0"/>
              <a:t> </a:t>
            </a:r>
            <a:r>
              <a:rPr lang="ru-RU" dirty="0" err="1"/>
              <a:t>будинку</a:t>
            </a:r>
            <a:r>
              <a:rPr lang="ru-RU" dirty="0"/>
              <a:t> </a:t>
            </a:r>
            <a:r>
              <a:rPr lang="ru-RU" dirty="0" err="1"/>
              <a:t>розміщені</a:t>
            </a:r>
            <a:r>
              <a:rPr lang="ru-RU" dirty="0"/>
              <a:t> </a:t>
            </a:r>
            <a:r>
              <a:rPr lang="ru-RU" dirty="0" err="1"/>
              <a:t>канцелярія</a:t>
            </a:r>
            <a:r>
              <a:rPr lang="ru-RU" dirty="0"/>
              <a:t>, </a:t>
            </a:r>
            <a:r>
              <a:rPr lang="ru-RU" dirty="0" err="1"/>
              <a:t>бібліотека</a:t>
            </a:r>
            <a:r>
              <a:rPr lang="ru-RU" dirty="0"/>
              <a:t>, </a:t>
            </a:r>
            <a:r>
              <a:rPr lang="ru-RU" dirty="0" err="1"/>
              <a:t>архіви</a:t>
            </a:r>
            <a:r>
              <a:rPr lang="ru-RU" dirty="0"/>
              <a:t> і </a:t>
            </a:r>
            <a:r>
              <a:rPr lang="ru-RU" dirty="0" err="1"/>
              <a:t>конференційна</a:t>
            </a:r>
            <a:r>
              <a:rPr lang="ru-RU" dirty="0"/>
              <a:t> база </a:t>
            </a:r>
            <a:r>
              <a:rPr lang="ru-RU" dirty="0" err="1"/>
              <a:t>Товариства</a:t>
            </a:r>
            <a:r>
              <a:rPr lang="ru-RU" dirty="0" smtClean="0"/>
              <a:t>.  </a:t>
            </a:r>
            <a:r>
              <a:rPr lang="ru-RU" dirty="0" err="1"/>
              <a:t>Значним</a:t>
            </a:r>
            <a:r>
              <a:rPr lang="ru-RU" dirty="0"/>
              <a:t> є </a:t>
            </a:r>
            <a:r>
              <a:rPr lang="ru-RU" dirty="0" err="1"/>
              <a:t>доробок</a:t>
            </a:r>
            <a:r>
              <a:rPr lang="ru-RU" dirty="0"/>
              <a:t> у рамках «</a:t>
            </a:r>
            <a:r>
              <a:rPr lang="ru-RU" dirty="0" err="1"/>
              <a:t>Бібліотека</a:t>
            </a:r>
            <a:r>
              <a:rPr lang="ru-RU" dirty="0"/>
              <a:t> </a:t>
            </a:r>
            <a:r>
              <a:rPr lang="ru-RU" dirty="0" err="1"/>
              <a:t>українознавства</a:t>
            </a:r>
            <a:r>
              <a:rPr lang="ru-RU" dirty="0"/>
              <a:t>», </a:t>
            </a:r>
            <a:r>
              <a:rPr lang="ru-RU" dirty="0" err="1"/>
              <a:t>здобули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популярність</a:t>
            </a:r>
            <a:r>
              <a:rPr lang="ru-RU" dirty="0"/>
              <a:t> десятки </a:t>
            </a:r>
            <a:r>
              <a:rPr lang="ru-RU" dirty="0" err="1"/>
              <a:t>томів</a:t>
            </a:r>
            <a:r>
              <a:rPr lang="ru-RU" dirty="0"/>
              <a:t> «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Архіву</a:t>
            </a:r>
            <a:r>
              <a:rPr lang="ru-RU" dirty="0"/>
              <a:t>» з </a:t>
            </a:r>
            <a:r>
              <a:rPr lang="ru-RU" dirty="0" err="1"/>
              <a:t>краєзнавчо-мемуарними</a:t>
            </a:r>
            <a:r>
              <a:rPr lang="ru-RU" dirty="0"/>
              <a:t> </a:t>
            </a:r>
            <a:r>
              <a:rPr lang="ru-RU" dirty="0" err="1"/>
              <a:t>матеріалами</a:t>
            </a:r>
            <a:r>
              <a:rPr lang="ru-RU" dirty="0"/>
              <a:t> про </a:t>
            </a:r>
            <a:r>
              <a:rPr lang="ru-RU" dirty="0" err="1"/>
              <a:t>західноукраїнські</a:t>
            </a:r>
            <a:r>
              <a:rPr lang="ru-RU" dirty="0"/>
              <a:t> </a:t>
            </a:r>
            <a:r>
              <a:rPr lang="ru-RU" dirty="0" err="1"/>
              <a:t>регіони</a:t>
            </a:r>
            <a:r>
              <a:rPr lang="ru-RU" dirty="0"/>
              <a:t>. </a:t>
            </a:r>
            <a:r>
              <a:rPr lang="ru-RU" dirty="0" err="1"/>
              <a:t>Самовіддано</a:t>
            </a:r>
            <a:r>
              <a:rPr lang="ru-RU" dirty="0"/>
              <a:t> </a:t>
            </a:r>
            <a:r>
              <a:rPr lang="ru-RU" dirty="0" err="1"/>
              <a:t>працювали</a:t>
            </a:r>
            <a:r>
              <a:rPr lang="ru-RU" dirty="0"/>
              <a:t> в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, </a:t>
            </a:r>
            <a:r>
              <a:rPr lang="ru-RU" dirty="0" err="1"/>
              <a:t>Микола</a:t>
            </a:r>
            <a:r>
              <a:rPr lang="ru-RU" dirty="0"/>
              <a:t> </a:t>
            </a:r>
            <a:r>
              <a:rPr lang="ru-RU" dirty="0" err="1"/>
              <a:t>Чубатий</a:t>
            </a:r>
            <a:r>
              <a:rPr lang="ru-RU" dirty="0"/>
              <a:t>, Роман </a:t>
            </a:r>
            <a:r>
              <a:rPr lang="ru-RU" dirty="0" err="1"/>
              <a:t>Смаль-Стоцький</a:t>
            </a:r>
            <a:r>
              <a:rPr lang="ru-RU" dirty="0"/>
              <a:t>, </a:t>
            </a:r>
            <a:r>
              <a:rPr lang="ru-RU" dirty="0" err="1"/>
              <a:t>Матвій</a:t>
            </a:r>
            <a:r>
              <a:rPr lang="ru-RU" dirty="0"/>
              <a:t> </a:t>
            </a:r>
            <a:r>
              <a:rPr lang="ru-RU" dirty="0" err="1"/>
              <a:t>Стахів</a:t>
            </a:r>
            <a:r>
              <a:rPr lang="ru-RU" dirty="0"/>
              <a:t>, </a:t>
            </a:r>
            <a:r>
              <a:rPr lang="ru-RU" dirty="0" err="1"/>
              <a:t>Григор</a:t>
            </a:r>
            <a:r>
              <a:rPr lang="ru-RU" dirty="0"/>
              <a:t> </a:t>
            </a:r>
            <a:r>
              <a:rPr lang="ru-RU" dirty="0" err="1"/>
              <a:t>Лужницький</a:t>
            </a:r>
            <a:r>
              <a:rPr lang="ru-RU" dirty="0"/>
              <a:t>, Василь Лев, Осип </a:t>
            </a:r>
            <a:r>
              <a:rPr lang="ru-RU" dirty="0" err="1"/>
              <a:t>Андрушків</a:t>
            </a:r>
            <a:r>
              <a:rPr lang="ru-RU" dirty="0"/>
              <a:t>, Роман </a:t>
            </a:r>
            <a:r>
              <a:rPr lang="ru-RU" dirty="0" err="1"/>
              <a:t>Осінчук</a:t>
            </a:r>
            <a:r>
              <a:rPr lang="ru-RU" dirty="0" smtClean="0"/>
              <a:t>, </a:t>
            </a:r>
            <a:r>
              <a:rPr lang="ru-RU" dirty="0" err="1"/>
              <a:t>Леонід</a:t>
            </a:r>
            <a:r>
              <a:rPr lang="ru-RU" dirty="0"/>
              <a:t> </a:t>
            </a:r>
            <a:r>
              <a:rPr lang="ru-RU" dirty="0" err="1"/>
              <a:t>Рудницький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. </a:t>
            </a:r>
            <a:r>
              <a:rPr lang="ru-RU" dirty="0" err="1"/>
              <a:t>Важливим</a:t>
            </a:r>
            <a:r>
              <a:rPr lang="ru-RU" dirty="0"/>
              <a:t> </a:t>
            </a:r>
            <a:r>
              <a:rPr lang="ru-RU" dirty="0" err="1" smtClean="0"/>
              <a:t>дослідно-видавничим</a:t>
            </a:r>
            <a:r>
              <a:rPr lang="ru-RU" dirty="0" smtClean="0"/>
              <a:t> </a:t>
            </a:r>
            <a:r>
              <a:rPr lang="ru-RU" dirty="0"/>
              <a:t>проектом </a:t>
            </a:r>
            <a:r>
              <a:rPr lang="ru-RU" dirty="0" err="1" smtClean="0"/>
              <a:t>Товариства</a:t>
            </a:r>
            <a:r>
              <a:rPr lang="ru-RU" dirty="0" smtClean="0"/>
              <a:t> </a:t>
            </a:r>
            <a:r>
              <a:rPr lang="ru-RU" dirty="0"/>
              <a:t>є «</a:t>
            </a:r>
            <a:r>
              <a:rPr lang="ru-RU" dirty="0" err="1"/>
              <a:t>Енциклопедія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Діяспори</a:t>
            </a:r>
            <a:r>
              <a:rPr lang="ru-RU" dirty="0" smtClean="0"/>
              <a:t>». </a:t>
            </a:r>
            <a:r>
              <a:rPr lang="ru-RU" dirty="0"/>
              <a:t>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чільних</a:t>
            </a:r>
            <a:r>
              <a:rPr lang="ru-RU" dirty="0"/>
              <a:t> </a:t>
            </a:r>
            <a:r>
              <a:rPr lang="ru-RU" dirty="0" err="1"/>
              <a:t>конференційних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є </a:t>
            </a:r>
            <a:r>
              <a:rPr lang="ru-RU" dirty="0" err="1"/>
              <a:t>щорічні</a:t>
            </a:r>
            <a:r>
              <a:rPr lang="ru-RU" dirty="0"/>
              <a:t> </a:t>
            </a:r>
            <a:r>
              <a:rPr lang="ru-RU" dirty="0" err="1"/>
              <a:t>Шевченкознавчі</a:t>
            </a:r>
            <a:r>
              <a:rPr lang="ru-RU" dirty="0"/>
              <a:t> </a:t>
            </a:r>
            <a:r>
              <a:rPr lang="ru-RU" dirty="0" err="1"/>
              <a:t>конференції</a:t>
            </a:r>
            <a:r>
              <a:rPr lang="ru-RU" dirty="0"/>
              <a:t>, </a:t>
            </a:r>
            <a:r>
              <a:rPr lang="ru-RU" dirty="0" err="1"/>
              <a:t>яких</a:t>
            </a:r>
            <a:r>
              <a:rPr lang="ru-RU" dirty="0"/>
              <a:t> проведено </a:t>
            </a:r>
            <a:r>
              <a:rPr lang="ru-RU" dirty="0" err="1"/>
              <a:t>вже</a:t>
            </a:r>
            <a:r>
              <a:rPr lang="ru-RU" dirty="0"/>
              <a:t> 23!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/>
          <a:lstStyle/>
          <a:p>
            <a:r>
              <a:rPr lang="uk-UA" dirty="0" smtClean="0"/>
              <a:t>Наукове товариство </a:t>
            </a:r>
            <a:br>
              <a:rPr lang="uk-UA" dirty="0" smtClean="0"/>
            </a:br>
            <a:r>
              <a:rPr lang="uk-UA" dirty="0" smtClean="0"/>
              <a:t>ім. Шевченка у США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9545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256</TotalTime>
  <Words>1134</Words>
  <Application>Microsoft Office PowerPoint</Application>
  <PresentationFormat>Экран (4:3)</PresentationFormat>
  <Paragraphs>78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Твердый переплет</vt:lpstr>
      <vt:lpstr>Українці в США</vt:lpstr>
      <vt:lpstr>План</vt:lpstr>
      <vt:lpstr>Загальна характеристика</vt:lpstr>
      <vt:lpstr>Презентация PowerPoint</vt:lpstr>
      <vt:lpstr>Перший український емігрант в Америці </vt:lpstr>
      <vt:lpstr>Початок еміграцій</vt:lpstr>
      <vt:lpstr>Українські організації в США</vt:lpstr>
      <vt:lpstr>Українські організації в США</vt:lpstr>
      <vt:lpstr>Наукове товариство  ім. Шевченка у США</vt:lpstr>
      <vt:lpstr>Дослідження голодомору</vt:lpstr>
      <vt:lpstr>Науковий Інститут</vt:lpstr>
      <vt:lpstr>Відомі україно-американці</vt:lpstr>
      <vt:lpstr>Відомі україно-американці</vt:lpstr>
      <vt:lpstr>Відомі україно-американці</vt:lpstr>
      <vt:lpstr>Відомі україно-американці</vt:lpstr>
      <vt:lpstr>Відомі україно-американці</vt:lpstr>
      <vt:lpstr>Відомі україно-американці</vt:lpstr>
      <vt:lpstr>Підсумок </vt:lpstr>
      <vt:lpstr>Використана література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Українці в США</dc:title>
  <dc:creator>Оля</dc:creator>
  <cp:lastModifiedBy>Оля</cp:lastModifiedBy>
  <cp:revision>49</cp:revision>
  <dcterms:created xsi:type="dcterms:W3CDTF">2013-11-15T17:47:20Z</dcterms:created>
  <dcterms:modified xsi:type="dcterms:W3CDTF">2013-11-21T19:14:36Z</dcterms:modified>
</cp:coreProperties>
</file>