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00"/>
    <a:srgbClr val="7A0000"/>
    <a:srgbClr val="E5E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67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3549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04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207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385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855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74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469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07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431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126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6FB67-F40A-444B-9D28-0DBFD962BCB5}" type="datetimeFigureOut">
              <a:rPr lang="uk-UA" smtClean="0"/>
              <a:t>27.01.2014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A4800-C509-4C73-8ACC-6470E48DAC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415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204864"/>
            <a:ext cx="5184576" cy="2448272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6000" dirty="0" smtClean="0"/>
              <a:t>Тайна вечеря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172434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8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Стан і </a:t>
            </a:r>
            <a:r>
              <a:rPr lang="ru-RU" sz="4800" dirty="0" err="1">
                <a:solidFill>
                  <a:srgbClr val="C00000"/>
                </a:solidFill>
              </a:rPr>
              <a:t>виконання</a:t>
            </a:r>
            <a:r>
              <a:rPr lang="ru-RU" sz="4800" dirty="0">
                <a:solidFill>
                  <a:srgbClr val="C00000"/>
                </a:solidFill>
              </a:rPr>
              <a:t> </a:t>
            </a:r>
            <a:r>
              <a:rPr lang="ru-RU" sz="4800" dirty="0" err="1">
                <a:solidFill>
                  <a:srgbClr val="C00000"/>
                </a:solidFill>
              </a:rPr>
              <a:t>картини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Перед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тим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, як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почати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роботу над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розписом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, Леонардо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ретельно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довго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неї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готувався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обдумуючи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кожну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позу і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кожен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жест,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роблячи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безліч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попередніх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начерків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Написання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цього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твору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зацікавило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Леонардо, перш за все,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можливістю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розкрити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перед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глядацькою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аудиторією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глибоку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психологічну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драму,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показати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різноманітність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людських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характерів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їх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внутрішній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світ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душевні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bg1">
                    <a:lumMod val="95000"/>
                  </a:schemeClr>
                </a:solidFill>
              </a:rPr>
              <a:t>переживання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3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FFFE00"/>
                </a:solidFill>
              </a:rPr>
              <a:t>Таємна Вечеря</a:t>
            </a:r>
            <a:endParaRPr lang="uk-UA" sz="6600" b="1" dirty="0">
              <a:solidFill>
                <a:srgbClr val="FFFE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628800"/>
            <a:ext cx="9724474" cy="5147025"/>
          </a:xfrm>
        </p:spPr>
      </p:pic>
    </p:spTree>
    <p:extLst>
      <p:ext uri="{BB962C8B-B14F-4D97-AF65-F5344CB8AC3E}">
        <p14:creationId xmlns:p14="http://schemas.microsoft.com/office/powerpoint/2010/main" val="5316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6000" dirty="0" smtClean="0"/>
              <a:t>Леонардо </a:t>
            </a:r>
            <a:r>
              <a:rPr lang="uk-UA" sz="6000" dirty="0" err="1" smtClean="0"/>
              <a:t>да</a:t>
            </a:r>
            <a:r>
              <a:rPr lang="uk-UA" sz="6000" dirty="0" smtClean="0"/>
              <a:t> Вінчі</a:t>
            </a:r>
            <a:endParaRPr lang="uk-UA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872998" cy="464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39952" y="1700808"/>
            <a:ext cx="4680520" cy="40626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  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Серед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титанів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Відродження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одне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перших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місць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 праву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належить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Леонардо да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Вінчі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Сила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розуму</a:t>
            </a:r>
            <a:r>
              <a:rPr lang="ru-RU" sz="2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чудові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технічні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винаходи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велике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реалістичне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мистецтво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усе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валило в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здивування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вже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людей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Ренесансу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схильних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сприймати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Леонардо як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живе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втілення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того </a:t>
            </a:r>
            <a:r>
              <a:rPr lang="ru-RU" sz="2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ідеалу</a:t>
            </a:r>
            <a:r>
              <a:rPr lang="ru-RU" sz="2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всебічно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розвитої</a:t>
            </a:r>
            <a:r>
              <a:rPr lang="ru-RU" sz="2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особистості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про </a:t>
            </a:r>
            <a:r>
              <a:rPr lang="ru-RU" sz="2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який</a:t>
            </a:r>
            <a:r>
              <a:rPr lang="ru-RU" sz="2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мріяли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кращі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мислителів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письменників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XV- XVI </a:t>
            </a:r>
            <a:r>
              <a:rPr lang="ru-RU" sz="2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століть</a:t>
            </a:r>
            <a:r>
              <a:rPr lang="ru-RU" sz="2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sz="2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5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36096" y="-15114"/>
            <a:ext cx="3707904" cy="1143000"/>
          </a:xfrm>
        </p:spPr>
        <p:txBody>
          <a:bodyPr>
            <a:normAutofit/>
          </a:bodyPr>
          <a:lstStyle/>
          <a:p>
            <a:r>
              <a:rPr lang="uk-UA" sz="4800" b="1" dirty="0" err="1" smtClean="0"/>
              <a:t>Мона</a:t>
            </a:r>
            <a:r>
              <a:rPr lang="uk-UA" sz="4800" b="1" dirty="0" smtClean="0"/>
              <a:t> Ліза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33271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2550" y="2276872"/>
            <a:ext cx="3381450" cy="114300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</a:rPr>
              <a:t>Пані з горностаєм</a:t>
            </a:r>
            <a:endParaRPr lang="uk-U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005064"/>
            <a:ext cx="3381450" cy="1143000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</a:rPr>
              <a:t>Прекрасна </a:t>
            </a:r>
            <a:r>
              <a:rPr lang="uk-UA" sz="4800" b="1" dirty="0" err="1" smtClean="0">
                <a:solidFill>
                  <a:schemeClr val="bg1"/>
                </a:solidFill>
              </a:rPr>
              <a:t>Фероньєра</a:t>
            </a:r>
            <a:endParaRPr lang="uk-U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4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FFFE00"/>
                </a:solidFill>
              </a:rPr>
              <a:t>Таємна Вечеря</a:t>
            </a:r>
            <a:endParaRPr lang="uk-UA" sz="6600" b="1" dirty="0">
              <a:solidFill>
                <a:srgbClr val="FFFE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628800"/>
            <a:ext cx="9724474" cy="5147025"/>
          </a:xfrm>
        </p:spPr>
      </p:pic>
    </p:spTree>
    <p:extLst>
      <p:ext uri="{BB962C8B-B14F-4D97-AF65-F5344CB8AC3E}">
        <p14:creationId xmlns:p14="http://schemas.microsoft.com/office/powerpoint/2010/main" val="5449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8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Та</a:t>
            </a:r>
            <a:r>
              <a:rPr lang="uk-UA" sz="4800" b="1" dirty="0" smtClean="0">
                <a:solidFill>
                  <a:srgbClr val="C00000"/>
                </a:solidFill>
              </a:rPr>
              <a:t>ємна вечеря</a:t>
            </a:r>
            <a:endParaRPr lang="uk-UA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Одним з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найбільш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знаменитих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творів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Леонардо да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Вінчі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безперечно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, є </a:t>
            </a:r>
            <a:r>
              <a:rPr lang="ru-RU" sz="2800" b="1" dirty="0">
                <a:solidFill>
                  <a:srgbClr val="C00000"/>
                </a:solidFill>
              </a:rPr>
              <a:t>«</a:t>
            </a:r>
            <a:r>
              <a:rPr lang="ru-RU" sz="2800" b="1" dirty="0" err="1">
                <a:solidFill>
                  <a:srgbClr val="C00000"/>
                </a:solidFill>
              </a:rPr>
              <a:t>Таємна</a:t>
            </a:r>
            <a:r>
              <a:rPr lang="ru-RU" sz="2800" b="1" dirty="0">
                <a:solidFill>
                  <a:srgbClr val="C00000"/>
                </a:solidFill>
              </a:rPr>
              <a:t> Вечеря»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- фреска,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виконана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період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з 1495 - 1497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рр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.. на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одній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зі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стін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міланського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монастиря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Санта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Марія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делла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Граціє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. На жаль,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сьогодні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ця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розпис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далека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від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первісного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виду через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численні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реставрацій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техніка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письма,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поєднувала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собі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масло і темперу,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виявилася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здатна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витримати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регулярні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підтоплення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будівлі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, і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перші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ознаки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псування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твори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проявилися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ще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в початку 16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століття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7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</a:rPr>
              <a:t>Поняття</a:t>
            </a:r>
            <a:endParaRPr lang="uk-UA" sz="6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b="1" dirty="0"/>
              <a:t>Темпера</a:t>
            </a:r>
            <a:r>
              <a:rPr lang="ru-RU" dirty="0"/>
              <a:t> (</a:t>
            </a:r>
            <a:r>
              <a:rPr lang="ru-RU" dirty="0" err="1"/>
              <a:t>італ</a:t>
            </a:r>
            <a:r>
              <a:rPr lang="ru-RU" dirty="0"/>
              <a:t>. </a:t>
            </a:r>
            <a:r>
              <a:rPr lang="en-US" i="1" dirty="0"/>
              <a:t>tempera</a:t>
            </a:r>
            <a:r>
              <a:rPr lang="en-US" dirty="0"/>
              <a:t>, </a:t>
            </a:r>
            <a:r>
              <a:rPr lang="ru-RU" dirty="0" err="1"/>
              <a:t>від</a:t>
            </a:r>
            <a:r>
              <a:rPr lang="ru-RU" dirty="0"/>
              <a:t> </a:t>
            </a:r>
            <a:r>
              <a:rPr lang="en-US" i="1" dirty="0" err="1"/>
              <a:t>temperare</a:t>
            </a:r>
            <a:r>
              <a:rPr lang="en-US" dirty="0"/>
              <a:t>- </a:t>
            </a:r>
            <a:r>
              <a:rPr lang="ru-RU" dirty="0" err="1"/>
              <a:t>змішувати</a:t>
            </a:r>
            <a:r>
              <a:rPr lang="ru-RU" dirty="0"/>
              <a:t> </a:t>
            </a:r>
            <a:r>
              <a:rPr lang="ru-RU" dirty="0" err="1"/>
              <a:t>фарби</a:t>
            </a:r>
            <a:r>
              <a:rPr lang="ru-RU" dirty="0"/>
              <a:t>) — </a:t>
            </a:r>
            <a:r>
              <a:rPr lang="ru-RU" dirty="0" err="1"/>
              <a:t>фарби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готуються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сухих </a:t>
            </a:r>
            <a:r>
              <a:rPr lang="ru-RU" dirty="0" err="1"/>
              <a:t>порошкових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</a:t>
            </a:r>
            <a:r>
              <a:rPr lang="ru-RU" dirty="0" err="1"/>
              <a:t>пігментів</a:t>
            </a:r>
            <a:r>
              <a:rPr lang="ru-RU" dirty="0"/>
              <a:t> і (</a:t>
            </a:r>
            <a:r>
              <a:rPr lang="ru-RU" dirty="0" err="1"/>
              <a:t>або</a:t>
            </a:r>
            <a:r>
              <a:rPr lang="ru-RU" dirty="0"/>
              <a:t>)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синтетичних</a:t>
            </a:r>
            <a:r>
              <a:rPr lang="ru-RU" dirty="0"/>
              <a:t> </a:t>
            </a:r>
            <a:r>
              <a:rPr lang="ru-RU" dirty="0" err="1"/>
              <a:t>аналогів</a:t>
            </a:r>
            <a:r>
              <a:rPr lang="ru-RU" dirty="0"/>
              <a:t>. </a:t>
            </a:r>
            <a:r>
              <a:rPr lang="ru-RU" dirty="0" err="1"/>
              <a:t>Сполучною</a:t>
            </a:r>
            <a:r>
              <a:rPr lang="ru-RU" dirty="0"/>
              <a:t> </a:t>
            </a:r>
            <a:r>
              <a:rPr lang="ru-RU" dirty="0" err="1"/>
              <a:t>речовиною</a:t>
            </a:r>
            <a:r>
              <a:rPr lang="ru-RU" dirty="0"/>
              <a:t> </a:t>
            </a:r>
            <a:r>
              <a:rPr lang="ru-RU" dirty="0" err="1"/>
              <a:t>темперних</a:t>
            </a:r>
            <a:r>
              <a:rPr lang="ru-RU" dirty="0"/>
              <a:t> </a:t>
            </a:r>
            <a:r>
              <a:rPr lang="ru-RU" dirty="0" err="1"/>
              <a:t>фарб</a:t>
            </a:r>
            <a:r>
              <a:rPr lang="ru-RU" dirty="0"/>
              <a:t> </a:t>
            </a:r>
            <a:r>
              <a:rPr lang="ru-RU" dirty="0" err="1"/>
              <a:t>слугують</a:t>
            </a:r>
            <a:r>
              <a:rPr lang="ru-RU" dirty="0"/>
              <a:t> </a:t>
            </a:r>
            <a:r>
              <a:rPr lang="ru-RU" dirty="0" err="1"/>
              <a:t>емульсії</a:t>
            </a:r>
            <a:r>
              <a:rPr lang="ru-RU" dirty="0"/>
              <a:t> — </a:t>
            </a:r>
            <a:r>
              <a:rPr lang="ru-RU" dirty="0" err="1"/>
              <a:t>натуральні</a:t>
            </a:r>
            <a:r>
              <a:rPr lang="ru-RU" dirty="0"/>
              <a:t> (</a:t>
            </a:r>
            <a:r>
              <a:rPr lang="ru-RU" dirty="0" err="1"/>
              <a:t>розведений</a:t>
            </a:r>
            <a:r>
              <a:rPr lang="ru-RU" dirty="0"/>
              <a:t> водою </a:t>
            </a:r>
            <a:r>
              <a:rPr lang="ru-RU" dirty="0" err="1"/>
              <a:t>жовток</a:t>
            </a:r>
            <a:r>
              <a:rPr lang="ru-RU" dirty="0"/>
              <a:t> </a:t>
            </a:r>
            <a:r>
              <a:rPr lang="ru-RU" dirty="0" err="1"/>
              <a:t>цільного</a:t>
            </a:r>
            <a:r>
              <a:rPr lang="ru-RU" dirty="0"/>
              <a:t> </a:t>
            </a:r>
            <a:r>
              <a:rPr lang="ru-RU" dirty="0" err="1"/>
              <a:t>курячого</a:t>
            </a:r>
            <a:r>
              <a:rPr lang="ru-RU" dirty="0"/>
              <a:t> </a:t>
            </a:r>
            <a:r>
              <a:rPr lang="ru-RU" dirty="0" err="1"/>
              <a:t>яйця</a:t>
            </a:r>
            <a:r>
              <a:rPr lang="ru-RU" dirty="0"/>
              <a:t>, </a:t>
            </a:r>
            <a:r>
              <a:rPr lang="ru-RU" dirty="0" err="1"/>
              <a:t>сік</a:t>
            </a:r>
            <a:r>
              <a:rPr lang="ru-RU" dirty="0"/>
              <a:t> і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штучні</a:t>
            </a:r>
            <a:r>
              <a:rPr lang="ru-RU" dirty="0"/>
              <a:t> (</a:t>
            </a:r>
            <a:r>
              <a:rPr lang="ru-RU" dirty="0" err="1"/>
              <a:t>полімери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).</a:t>
            </a:r>
          </a:p>
          <a:p>
            <a:r>
              <a:rPr lang="ru-RU" b="1" dirty="0" err="1"/>
              <a:t>Темперні</a:t>
            </a:r>
            <a:r>
              <a:rPr lang="ru-RU" b="1" dirty="0"/>
              <a:t> </a:t>
            </a:r>
            <a:r>
              <a:rPr lang="ru-RU" b="1" dirty="0" err="1"/>
              <a:t>фарби</a:t>
            </a:r>
            <a:r>
              <a:rPr lang="ru-RU" b="1" dirty="0"/>
              <a:t> — </a:t>
            </a:r>
            <a:r>
              <a:rPr lang="ru-RU" b="1" dirty="0" err="1"/>
              <a:t>одні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найдавніших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4" name="Выноска с четырьмя стрелками 3">
            <a:hlinkClick r:id="rId3" action="ppaction://hlinksldjump"/>
          </p:cNvPr>
          <p:cNvSpPr/>
          <p:nvPr/>
        </p:nvSpPr>
        <p:spPr>
          <a:xfrm>
            <a:off x="395536" y="476672"/>
            <a:ext cx="864096" cy="864096"/>
          </a:xfrm>
          <a:prstGeom prst="quadArrowCallo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5718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622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168</Words>
  <Application>Microsoft Office PowerPoint</Application>
  <PresentationFormat>Экран (4:3)</PresentationFormat>
  <Paragraphs>15</Paragraphs>
  <Slides>11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Тайна вечеря</vt:lpstr>
      <vt:lpstr>Леонардо да Вінчі</vt:lpstr>
      <vt:lpstr>Мона Ліза</vt:lpstr>
      <vt:lpstr>Пані з горностаєм</vt:lpstr>
      <vt:lpstr>Прекрасна Фероньєра</vt:lpstr>
      <vt:lpstr>Таємна Вечеря</vt:lpstr>
      <vt:lpstr>Таємна вечеря</vt:lpstr>
      <vt:lpstr>Поняття</vt:lpstr>
      <vt:lpstr>Презентация PowerPoint</vt:lpstr>
      <vt:lpstr>Стан і виконання картини</vt:lpstr>
      <vt:lpstr>Таємна Вечеря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2014-01-27T18:30:58Z</dcterms:created>
  <dcterms:modified xsi:type="dcterms:W3CDTF">2014-01-28T05:59:00Z</dcterms:modified>
</cp:coreProperties>
</file>