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6" r:id="rId12"/>
    <p:sldId id="270" r:id="rId13"/>
    <p:sldId id="271" r:id="rId14"/>
    <p:sldId id="272" r:id="rId15"/>
    <p:sldId id="265" r:id="rId16"/>
    <p:sldId id="273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07F1E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39" autoAdjust="0"/>
  </p:normalViewPr>
  <p:slideViewPr>
    <p:cSldViewPr>
      <p:cViewPr varScale="1">
        <p:scale>
          <a:sx n="90" d="100"/>
          <a:sy n="9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B4E0BD-6AA4-49A3-AFA7-3ECA2EBD99F1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EA3A7-37A8-48E9-85AA-FB5CCC868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C39FD-684A-4AFF-8E91-E97CFCE006D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D38C9-8EBD-417D-BEF7-38522AA1E1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C8D70-F9D0-43EC-B563-5D49DB97901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900D2-81A1-44DD-B9CE-E3B098DEA62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C687EA-9375-462A-9D0B-4AC93FB9968A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5AD4FA-494B-48B1-A65C-FB9045669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ED50-BC3A-47E2-98F2-8A879E545BF8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B13A-579E-4272-BF81-91070BF7B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1D51-29B9-49D8-B28A-1E8C86EA7D26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DC08-6463-4CAF-B36E-A3D531778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89DB06-0BD2-418A-968A-6533F8821F82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E46952-3E22-4D66-8BE6-626168858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9034-C5F8-42C0-B129-8221B454BBD7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ECD9-449C-4EBC-843A-63CB4055E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8B02-97BD-4F3F-B7B4-184ED2AF80EE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BC35-67FD-4BF7-AEFF-DB501BB4C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4BA5-D7A8-454B-90CB-02607E768362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E84B-0BBA-46AC-8FF7-608409C5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6C44E-D960-408C-9653-4298D00EC8E4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2BDB-53BC-49F0-B393-2A19A5B36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78E0-9850-4634-B945-F25017C144B6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9FF2-72AA-4782-8DCE-8303CA55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BD78-7669-4C6A-995B-6416757BD9F8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0EADD0-CE54-4E49-B191-403973D01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9787-F7DC-4677-8AF8-59D8F3846730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FC7954-2131-4BBC-A601-34838FFD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CC0FCB-F006-449B-B499-4A19A5F93929}" type="datetimeFigureOut">
              <a:rPr lang="ru-RU"/>
              <a:pPr>
                <a:defRPr/>
              </a:pPr>
              <a:t>30.12.2013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DEF29C-1EB6-41A0-93EE-6CCEBDF3B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69" r:id="rId5"/>
    <p:sldLayoutId id="2147483777" r:id="rId6"/>
    <p:sldLayoutId id="2147483770" r:id="rId7"/>
    <p:sldLayoutId id="2147483778" r:id="rId8"/>
    <p:sldLayoutId id="2147483779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0" y="5357813"/>
            <a:ext cx="3714750" cy="1873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/>
              <a:t>Підготувала</a:t>
            </a:r>
            <a:r>
              <a:rPr lang="ru-RU" sz="2800" dirty="0"/>
              <a:t>:                                                                                                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учениця</a:t>
            </a:r>
            <a:r>
              <a:rPr lang="ru-RU" sz="2800" dirty="0" smtClean="0"/>
              <a:t> 11-Б </a:t>
            </a:r>
            <a:r>
              <a:rPr lang="ru-RU" sz="2800" dirty="0" err="1" smtClean="0"/>
              <a:t>класу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Іщенко</a:t>
            </a:r>
            <a:r>
              <a:rPr lang="ru-RU" sz="2800" dirty="0" smtClean="0"/>
              <a:t> </a:t>
            </a:r>
            <a:r>
              <a:rPr lang="ru-RU" sz="2800" dirty="0" err="1"/>
              <a:t>Інна</a:t>
            </a:r>
            <a:endParaRPr lang="ru-RU" sz="28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-142875"/>
            <a:ext cx="8305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Проект на тему:</a:t>
            </a:r>
            <a:br>
              <a:rPr lang="uk-UA" dirty="0" smtClean="0"/>
            </a:br>
            <a:r>
              <a:rPr lang="en-US" dirty="0" smtClean="0"/>
              <a:t>“</a:t>
            </a:r>
            <a:r>
              <a:rPr lang="ru-RU" dirty="0" err="1" smtClean="0"/>
              <a:t>Планети</a:t>
            </a:r>
            <a:r>
              <a:rPr lang="ru-RU" dirty="0" smtClean="0"/>
              <a:t> земно</a:t>
            </a:r>
            <a:r>
              <a:rPr lang="uk-UA" dirty="0" smtClean="0"/>
              <a:t>ї групи</a:t>
            </a:r>
            <a:r>
              <a:rPr lang="en-US" dirty="0" smtClean="0"/>
              <a:t>”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planet-11060_6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5038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memphis17.narod.ru/Images/earth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1428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э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857250"/>
            <a:ext cx="68834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-357188"/>
            <a:ext cx="8229600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Рельєф і внутрішня будова Венери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000750" y="1643063"/>
            <a:ext cx="1649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Тверда мантія</a:t>
            </a: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072188" y="22860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Тверда кора</a:t>
            </a: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429375" y="1143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Ядро</a:t>
            </a:r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" y="464343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uk-UA" sz="2000" dirty="0" smtClean="0">
                <a:cs typeface="Times New Roman" pitchFamily="18" charset="0"/>
              </a:rPr>
              <a:t>Значна частина поверхні геологічно молода. 90% поверхні планети покрито застиглою лавою . </a:t>
            </a:r>
            <a:endParaRPr lang="ru-RU" sz="2000" dirty="0" smtClean="0">
              <a:cs typeface="Times New Roman" pitchFamily="18" charset="0"/>
            </a:endParaRPr>
          </a:p>
          <a:p>
            <a:pPr eaLnBrk="0" hangingPunct="0"/>
            <a:r>
              <a:rPr lang="ru-RU" sz="2000" dirty="0" smtClean="0">
                <a:cs typeface="Times New Roman" pitchFamily="18" charset="0"/>
              </a:rPr>
              <a:t>На </a:t>
            </a:r>
            <a:r>
              <a:rPr lang="ru-RU" sz="2000" dirty="0" err="1" smtClean="0">
                <a:cs typeface="Times New Roman" pitchFamily="18" charset="0"/>
              </a:rPr>
              <a:t>Венері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є</a:t>
            </a:r>
            <a:r>
              <a:rPr lang="ru-RU" sz="2000" dirty="0" smtClean="0">
                <a:cs typeface="Times New Roman" pitchFamily="18" charset="0"/>
              </a:rPr>
              <a:t> 3 </a:t>
            </a:r>
            <a:r>
              <a:rPr lang="ru-RU" sz="2000" dirty="0" err="1" smtClean="0">
                <a:cs typeface="Times New Roman" pitchFamily="18" charset="0"/>
              </a:rPr>
              <a:t>оболонки</a:t>
            </a:r>
            <a:r>
              <a:rPr lang="ru-RU" sz="2000" dirty="0" smtClean="0">
                <a:cs typeface="Times New Roman" pitchFamily="18" charset="0"/>
              </a:rPr>
              <a:t> . Перша - кора </a:t>
            </a:r>
            <a:r>
              <a:rPr lang="ru-RU" sz="2000" dirty="0" err="1">
                <a:cs typeface="Times New Roman" pitchFamily="18" charset="0"/>
              </a:rPr>
              <a:t>товщиною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приблизно</a:t>
            </a:r>
            <a:r>
              <a:rPr lang="ru-RU" sz="2000" dirty="0">
                <a:cs typeface="Times New Roman" pitchFamily="18" charset="0"/>
              </a:rPr>
              <a:t> 16 км . </a:t>
            </a:r>
            <a:r>
              <a:rPr lang="ru-RU" sz="2000" dirty="0" err="1" smtClean="0">
                <a:cs typeface="Times New Roman" pitchFamily="18" charset="0"/>
              </a:rPr>
              <a:t>Далі</a:t>
            </a:r>
            <a:r>
              <a:rPr lang="ru-RU" sz="2000" dirty="0" smtClean="0">
                <a:cs typeface="Times New Roman" pitchFamily="18" charset="0"/>
              </a:rPr>
              <a:t> - </a:t>
            </a:r>
            <a:r>
              <a:rPr lang="ru-RU" sz="2000" dirty="0" err="1">
                <a:cs typeface="Times New Roman" pitchFamily="18" charset="0"/>
              </a:rPr>
              <a:t>м</a:t>
            </a:r>
            <a:r>
              <a:rPr lang="ru-RU" sz="2000" dirty="0" err="1" smtClean="0">
                <a:cs typeface="Times New Roman" pitchFamily="18" charset="0"/>
              </a:rPr>
              <a:t>антія</a:t>
            </a:r>
            <a:r>
              <a:rPr lang="ru-RU" sz="2000" dirty="0" smtClean="0">
                <a:cs typeface="Times New Roman" pitchFamily="18" charset="0"/>
              </a:rPr>
              <a:t> ,</a:t>
            </a:r>
            <a:r>
              <a:rPr lang="ru-RU" sz="2000" dirty="0" err="1" smtClean="0">
                <a:cs typeface="Times New Roman" pitchFamily="18" charset="0"/>
              </a:rPr>
              <a:t>що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простягається</a:t>
            </a:r>
            <a:r>
              <a:rPr lang="ru-RU" sz="2000" dirty="0">
                <a:cs typeface="Times New Roman" pitchFamily="18" charset="0"/>
              </a:rPr>
              <a:t> на </a:t>
            </a:r>
            <a:r>
              <a:rPr lang="ru-RU" sz="2000" dirty="0" err="1">
                <a:cs typeface="Times New Roman" pitchFamily="18" charset="0"/>
              </a:rPr>
              <a:t>глибину</a:t>
            </a:r>
            <a:r>
              <a:rPr lang="ru-RU" sz="2000" dirty="0">
                <a:cs typeface="Times New Roman" pitchFamily="18" charset="0"/>
              </a:rPr>
              <a:t> порядку 3300 км до кордону </a:t>
            </a:r>
            <a:r>
              <a:rPr lang="ru-RU" sz="2000" dirty="0" err="1">
                <a:cs typeface="Times New Roman" pitchFamily="18" charset="0"/>
              </a:rPr>
              <a:t>з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залізним</a:t>
            </a:r>
            <a:r>
              <a:rPr lang="ru-RU" sz="2000" dirty="0">
                <a:cs typeface="Times New Roman" pitchFamily="18" charset="0"/>
              </a:rPr>
              <a:t> ядром , </a:t>
            </a:r>
            <a:r>
              <a:rPr lang="ru-RU" sz="2000" dirty="0" err="1">
                <a:cs typeface="Times New Roman" pitchFamily="18" charset="0"/>
              </a:rPr>
              <a:t>маса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якого</a:t>
            </a:r>
            <a:r>
              <a:rPr lang="ru-RU" sz="2000" dirty="0">
                <a:cs typeface="Times New Roman" pitchFamily="18" charset="0"/>
              </a:rPr>
              <a:t> становить </a:t>
            </a:r>
            <a:r>
              <a:rPr lang="ru-RU" sz="2000" dirty="0" err="1">
                <a:cs typeface="Times New Roman" pitchFamily="18" charset="0"/>
              </a:rPr>
              <a:t>близько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чверті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всієї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маси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планети</a:t>
            </a:r>
            <a:r>
              <a:rPr lang="ru-RU" sz="2000" dirty="0">
                <a:cs typeface="Times New Roman" pitchFamily="18" charset="0"/>
              </a:rPr>
              <a:t>. </a:t>
            </a:r>
            <a:endParaRPr lang="ru-RU" sz="2000" dirty="0"/>
          </a:p>
        </p:txBody>
      </p:sp>
      <p:pic>
        <p:nvPicPr>
          <p:cNvPr id="18440" name="Рисунок 16" descr="hv4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7" descr="clipart_scifi_spaceships_00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2325" y="6438900"/>
            <a:ext cx="5781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94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7" descr="telescop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5721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-5715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Дослідження планети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-214313" y="642938"/>
            <a:ext cx="5643563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100" smtClean="0"/>
              <a:t>     У 1610 р. Галілео Галілей за допомогою телескопічних спостережень вивчав зміну фаз у Венери. Перші відомості про поверхню планети було отримано з Землі в 30-х роках XX ст. за допомогою радіотелескопів. Але саме запуск штучних спутників, дозволили вивчати Венеру з ближчих відстаней.</a:t>
            </a:r>
          </a:p>
        </p:txBody>
      </p:sp>
      <p:pic>
        <p:nvPicPr>
          <p:cNvPr id="5" name="Рисунок 4" descr="venus-express2-gros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357563"/>
            <a:ext cx="3568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sanfomaliti_2117839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785813"/>
            <a:ext cx="33242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357688" y="3286125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Починаючи з 1965 р. на Венеру було надіслано серію космічних станцій «Венера», які «крок за кроком» наближалися до поверхні планети.</a:t>
            </a:r>
            <a:r>
              <a:rPr lang="ru-RU" sz="2000" u="sng"/>
              <a:t> 1975</a:t>
            </a:r>
            <a:r>
              <a:rPr lang="ru-RU" sz="2000"/>
              <a:t> рік став новим етапом у наукових космічних дослідженнях. Уперше з планети було передано телевізійні зображення. 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oNJ8cvV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428625" y="1000125"/>
            <a:ext cx="3673475" cy="38576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1828800" cy="1143000"/>
          </a:xfrm>
        </p:spPr>
        <p:txBody>
          <a:bodyPr/>
          <a:lstStyle/>
          <a:p>
            <a:pPr>
              <a:defRPr/>
            </a:pPr>
            <a:r>
              <a:rPr lang="uk-UA" sz="4800" dirty="0" smtClean="0">
                <a:solidFill>
                  <a:srgbClr val="E07F1E"/>
                </a:solidFill>
              </a:rPr>
              <a:t>Марс</a:t>
            </a:r>
            <a:endParaRPr lang="ru-RU" sz="4800" dirty="0">
              <a:solidFill>
                <a:srgbClr val="E07F1E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7687" y="1071562"/>
            <a:ext cx="4786314" cy="5143519"/>
          </a:xfrm>
        </p:spPr>
        <p:txBody>
          <a:bodyPr/>
          <a:lstStyle/>
          <a:p>
            <a:r>
              <a:rPr lang="uk-UA" sz="2200" dirty="0" smtClean="0">
                <a:solidFill>
                  <a:srgbClr val="E07F1E"/>
                </a:solidFill>
              </a:rPr>
              <a:t>Марс</a:t>
            </a:r>
            <a:r>
              <a:rPr lang="uk-UA" sz="2200" dirty="0" smtClean="0"/>
              <a:t> </a:t>
            </a:r>
            <a:r>
              <a:rPr lang="uk-UA" sz="2200" dirty="0" smtClean="0">
                <a:solidFill>
                  <a:srgbClr val="FFFF99"/>
                </a:solidFill>
              </a:rPr>
              <a:t>- четверта за віддаленістю від Сонця і сьома по розмірах планета Сонячної системи; маса планети складає 10,7 % від маси Землі. У Марса є два природних супутника - Фобос і </a:t>
            </a:r>
            <a:r>
              <a:rPr lang="uk-UA" sz="2200" dirty="0" err="1" smtClean="0">
                <a:solidFill>
                  <a:srgbClr val="FFFF99"/>
                </a:solidFill>
              </a:rPr>
              <a:t>Деймос</a:t>
            </a:r>
            <a:r>
              <a:rPr lang="uk-UA" sz="2200" dirty="0" smtClean="0">
                <a:solidFill>
                  <a:srgbClr val="FFFF99"/>
                </a:solidFill>
              </a:rPr>
              <a:t>. Середня відстань від Марса до Сонця складає 228 </a:t>
            </a:r>
            <a:r>
              <a:rPr lang="uk-UA" sz="2200" dirty="0" err="1" smtClean="0">
                <a:solidFill>
                  <a:srgbClr val="FFFF99"/>
                </a:solidFill>
              </a:rPr>
              <a:t>млн</a:t>
            </a:r>
            <a:r>
              <a:rPr lang="uk-UA" sz="2200" dirty="0" smtClean="0">
                <a:solidFill>
                  <a:srgbClr val="FFFF99"/>
                </a:solidFill>
              </a:rPr>
              <a:t> км, період обертання навколо Сонця дорівнює 687 </a:t>
            </a:r>
            <a:r>
              <a:rPr lang="uk-UA" sz="2200" dirty="0" smtClean="0">
                <a:solidFill>
                  <a:srgbClr val="FFFF99"/>
                </a:solidFill>
              </a:rPr>
              <a:t>земних д</a:t>
            </a:r>
            <a:r>
              <a:rPr lang="uk-UA" sz="2200" dirty="0" smtClean="0">
                <a:solidFill>
                  <a:srgbClr val="FFFF99"/>
                </a:solidFill>
              </a:rPr>
              <a:t>іб</a:t>
            </a:r>
            <a:r>
              <a:rPr lang="uk-UA" sz="2200" dirty="0" smtClean="0">
                <a:solidFill>
                  <a:srgbClr val="FFFF99"/>
                </a:solidFill>
              </a:rPr>
              <a:t> . </a:t>
            </a:r>
            <a:r>
              <a:rPr lang="uk-UA" sz="2200" dirty="0" smtClean="0">
                <a:solidFill>
                  <a:srgbClr val="FFFF99"/>
                </a:solidFill>
              </a:rPr>
              <a:t>Рік на Марсі триває 687 земних днів. Швидкість руху Марса приблизно 24 км/с, причому планета обертається в тому ж напрямку, що і Земля - проти годинникової стрілки.</a:t>
            </a:r>
            <a:endParaRPr lang="ru-RU" sz="2200" dirty="0" smtClean="0">
              <a:solidFill>
                <a:srgbClr val="FFFF99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9" descr="http://z-sv.ru/wp-content/uploads/2012/10/Mars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072313" y="0"/>
            <a:ext cx="20716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upload.wikimedia.org/wikipedia/commons/thumb/e/e8/Phobos_deimos_diff.jpg/200px-Phobos_deimos_di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857750"/>
            <a:ext cx="27146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214438" y="6488113"/>
            <a:ext cx="862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Фобос</a:t>
            </a:r>
            <a:endParaRPr lang="ru-RU"/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571750" y="64881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Деймос</a:t>
            </a:r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ionopoly.com/uploads/posts/2012-12/1354453697_atmosfera_marsa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313" y="2214563"/>
            <a:ext cx="4572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142875"/>
            <a:ext cx="7686675" cy="866775"/>
          </a:xfrm>
        </p:spPr>
        <p:txBody>
          <a:bodyPr/>
          <a:lstStyle/>
          <a:p>
            <a:pPr>
              <a:defRPr/>
            </a:pPr>
            <a:r>
              <a:rPr lang="uk-UA" b="1" dirty="0" smtClean="0"/>
              <a:t>Атмосфера і 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313"/>
            <a:ext cx="9001125" cy="1833562"/>
          </a:xfrm>
        </p:spPr>
        <p:txBody>
          <a:bodyPr/>
          <a:lstStyle/>
          <a:p>
            <a:r>
              <a:rPr lang="uk-UA" sz="2200" smtClean="0"/>
              <a:t>За даними НАСА, атмосфера Марса складається на 95,32 % з вуглекислого газу; також в ній міститься 2,7 % азоту , 1,6 % аргону. Атмосфера дуже розріджена.</a:t>
            </a:r>
            <a:endParaRPr lang="ru-RU" sz="2200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357813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/>
              <a:t>Температура на планеті коливається від -153 ° C на полюсі взимку і до більш +20 ° C  на екваторі опівдні. Середня температура становить -50 ° C .</a:t>
            </a:r>
            <a:r>
              <a:rPr lang="ru-RU" sz="2400"/>
              <a:t> Клімат носить сезонний характер</a:t>
            </a:r>
            <a:r>
              <a:rPr lang="uk-UA" sz="2400"/>
              <a:t>. Клімат Північної півкулі відрізняється від клімату Південної півкулі . </a:t>
            </a:r>
            <a:endParaRPr lang="ru-RU" sz="22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25" y="2857500"/>
            <a:ext cx="39290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Гравітація на Марсі майже в 3 рази менше  земної. Тобто, прогулюючись по цій планеті, ви могли б здійснювати стрибки в три рази вище, ніж на Землі.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2257425" cy="1143000"/>
          </a:xfrm>
        </p:spPr>
        <p:txBody>
          <a:bodyPr/>
          <a:lstStyle/>
          <a:p>
            <a:pPr>
              <a:defRPr/>
            </a:pPr>
            <a:r>
              <a:rPr lang="uk-UA" b="1" dirty="0" smtClean="0"/>
              <a:t>Рельєф</a:t>
            </a:r>
            <a:endParaRPr lang="ru-RU" dirty="0"/>
          </a:p>
        </p:txBody>
      </p:sp>
      <p:pic>
        <p:nvPicPr>
          <p:cNvPr id="7" name="Picture 7" descr="http://img7.imageshack.us/img7/2673/2vikingfrostcolor.jpg"/>
          <p:cNvPicPr>
            <a:picLocks noChangeAspect="1" noChangeArrowheads="1"/>
          </p:cNvPicPr>
          <p:nvPr/>
        </p:nvPicPr>
        <p:blipFill>
          <a:blip r:embed="rId2"/>
          <a:srcRect l="9303" b="6966"/>
          <a:stretch>
            <a:fillRect/>
          </a:stretch>
        </p:blipFill>
        <p:spPr bwMode="auto">
          <a:xfrm>
            <a:off x="357188" y="2143125"/>
            <a:ext cx="39624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5072063"/>
            <a:ext cx="42148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Космічні апарати, що побували на Марсі, підтвердили наявність води у вигляді великих запасів під поверхнею і у вигляді льоду на поверхні.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00563" y="2000250"/>
            <a:ext cx="4643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Марс  являє собою величезну червону пустелю. Глибокі каньйони Марса прориті вітрами. На поверхні підносяться вулкани і простягаються ударні кратери. Загалом на Марсі знайдено більше 70 згаслих вулканів.</a:t>
            </a:r>
          </a:p>
        </p:txBody>
      </p:sp>
      <p:pic>
        <p:nvPicPr>
          <p:cNvPr id="10" name="Picture 2" descr="http://unnatural.ru/wp-content/uploads/2012/05/Mars_Ice_Cr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005263"/>
            <a:ext cx="390048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MAR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www.cpace.ru/images/stories/dg_originals/13F385524747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604"/>
            <a:ext cx="4467188" cy="1366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" grpId="0" autoUpdateAnimBg="0"/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9" descr="Mars_20120412_anim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-357188"/>
            <a:ext cx="8229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Дослідження Марса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29063" y="928688"/>
            <a:ext cx="4859337" cy="3278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200" dirty="0" smtClean="0"/>
              <a:t>Дослідження Марса почалося давно , ще 3,5 тисячі років тому , в Давньому Єгипті. У 1659 році </a:t>
            </a:r>
            <a:r>
              <a:rPr lang="uk-UA" sz="2200" dirty="0" err="1" smtClean="0"/>
              <a:t>Франческо</a:t>
            </a:r>
            <a:r>
              <a:rPr lang="uk-UA" sz="2200" dirty="0" smtClean="0"/>
              <a:t> Фонтана , розглядаючи Марс в телескоп , зробив перший малюнок планети.</a:t>
            </a:r>
            <a:r>
              <a:rPr lang="uk-UA" sz="2400" dirty="0" smtClean="0"/>
              <a:t> Саме вченими кінця XIX - середині XX століття  були закладені основи </a:t>
            </a:r>
            <a:r>
              <a:rPr lang="uk-UA" sz="2400" dirty="0" err="1" smtClean="0"/>
              <a:t>ареографіі</a:t>
            </a:r>
            <a:r>
              <a:rPr lang="uk-UA" sz="2400" dirty="0" smtClean="0"/>
              <a:t> і складені перші докладні карти поверхні Марса 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endParaRPr lang="ru-RU" sz="2200" dirty="0" smtClean="0"/>
          </a:p>
        </p:txBody>
      </p:sp>
      <p:pic>
        <p:nvPicPr>
          <p:cNvPr id="7" name="Рисунок 6" descr="2dcaea2b1a2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928688"/>
            <a:ext cx="34702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14313" y="3857625"/>
            <a:ext cx="4143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>
                <a:cs typeface="Times New Roman" pitchFamily="18" charset="0"/>
              </a:rPr>
              <a:t>В </a:t>
            </a:r>
            <a:r>
              <a:rPr lang="ru-RU" sz="2200"/>
              <a:t>середині XIX століття </a:t>
            </a:r>
            <a:r>
              <a:rPr lang="ru-RU" sz="2200">
                <a:cs typeface="Times New Roman" pitchFamily="18" charset="0"/>
              </a:rPr>
              <a:t>наштовхнули дослідників на думку , що світлі плями на Марсі є сушею , а темні , відповідно - водою , далі був зроблений висновок про гіпотетичний наявності тієї чи іншої форми життя на планеті.</a:t>
            </a:r>
            <a:endParaRPr lang="ru-RU" sz="2200"/>
          </a:p>
        </p:txBody>
      </p:sp>
      <p:pic>
        <p:nvPicPr>
          <p:cNvPr id="9" name="Picture 6" descr="Kann v doline Marinera na Marse 300x205 Мар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500563"/>
            <a:ext cx="43243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mtClean="0"/>
              <a:t>Висновок</a:t>
            </a:r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57158" y="2285992"/>
            <a:ext cx="8786842" cy="5286388"/>
          </a:xfrm>
        </p:spPr>
        <p:txBody>
          <a:bodyPr/>
          <a:lstStyle/>
          <a:p>
            <a:r>
              <a:rPr lang="uk-UA" dirty="0" smtClean="0"/>
              <a:t>Отже, планети земної групи  відрізняються від планет-гігантів меншими розмірами і, відповідно, меншою масою. Ці планети рухаються у середині пояса малих планет. Планети близькі за такими фізичними характеристиками, як густина, розміри, хімічний склад, але при цьому кожна планета має свої особливості.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24581" name="Picture 5" descr="http://static2.wikia.nocookie.net/__cb20130929020840/deadspace/ru/images/1/1b/M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570" y="0"/>
            <a:ext cx="1785430" cy="1770022"/>
          </a:xfrm>
          <a:prstGeom prst="rect">
            <a:avLst/>
          </a:prstGeom>
          <a:noFill/>
        </p:spPr>
      </p:pic>
      <p:pic>
        <p:nvPicPr>
          <p:cNvPr id="24583" name="Picture 7" descr="http://ponomareva.com/risunki/mercu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64"/>
            <a:ext cx="1571636" cy="1571636"/>
          </a:xfrm>
          <a:prstGeom prst="rect">
            <a:avLst/>
          </a:prstGeom>
          <a:noFill/>
        </p:spPr>
      </p:pic>
      <p:pic>
        <p:nvPicPr>
          <p:cNvPr id="24585" name="Picture 9" descr="http://sos.noaa.gov/ftp_mirror/astronomy/venus/original/media/thumbnail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5250" y="5129250"/>
            <a:ext cx="1728750" cy="1728750"/>
          </a:xfrm>
          <a:prstGeom prst="rect">
            <a:avLst/>
          </a:prstGeom>
          <a:noFill/>
        </p:spPr>
      </p:pic>
      <p:pic>
        <p:nvPicPr>
          <p:cNvPr id="7" name="Рисунок 6" descr="09142f8741fd87d354d10f20474a11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5500702"/>
            <a:ext cx="2405066" cy="962026"/>
          </a:xfrm>
          <a:prstGeom prst="rect">
            <a:avLst/>
          </a:prstGeom>
        </p:spPr>
      </p:pic>
      <p:pic>
        <p:nvPicPr>
          <p:cNvPr id="8" name="Рисунок 7" descr="гифки-слияние-галактик-удалённое-51750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642918"/>
            <a:ext cx="2476484" cy="139178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Список використаних джерел: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3" name="Объект 5"/>
          <p:cNvSpPr>
            <a:spLocks noGrp="1"/>
          </p:cNvSpPr>
          <p:nvPr>
            <p:ph sz="quarter" idx="1"/>
          </p:nvPr>
        </p:nvSpPr>
        <p:spPr>
          <a:xfrm>
            <a:off x="3203575" y="1352550"/>
            <a:ext cx="5832475" cy="5505450"/>
          </a:xfrm>
        </p:spPr>
        <p:txBody>
          <a:bodyPr/>
          <a:lstStyle/>
          <a:p>
            <a:pPr marL="381000" indent="-381000"/>
            <a:r>
              <a:rPr lang="uk-UA" sz="2000" smtClean="0"/>
              <a:t>Гребеніков Є. А., Рябов Ю. А. Пошуки і відкриття планет. - М.: Наука, 1975. - 216 ст. - 65 000 прим.</a:t>
            </a:r>
          </a:p>
          <a:p>
            <a:pPr marL="381000" indent="-381000"/>
            <a:r>
              <a:rPr lang="uk-UA" sz="2000" smtClean="0"/>
              <a:t>Ксанфомаліті Л. В. Невідомий Меркурій / / Світ науки. - 2008. - № 2.</a:t>
            </a:r>
          </a:p>
          <a:p>
            <a:pPr marL="381000" indent="-381000"/>
            <a:r>
              <a:rPr lang="uk-UA" sz="2000" smtClean="0"/>
              <a:t>Інтернет ресурси</a:t>
            </a:r>
            <a:endParaRPr lang="ru-RU" sz="2000" smtClean="0"/>
          </a:p>
          <a:p>
            <a:pPr marL="381000" indent="-381000"/>
            <a:r>
              <a:rPr lang="ru-RU" sz="2000" smtClean="0"/>
              <a:t>http</a:t>
            </a:r>
            <a:r>
              <a:rPr lang="uk-UA" sz="2000" smtClean="0"/>
              <a:t>://</a:t>
            </a:r>
            <a:r>
              <a:rPr lang="ru-RU" sz="2000" smtClean="0"/>
              <a:t>www</a:t>
            </a:r>
            <a:r>
              <a:rPr lang="uk-UA" sz="2000" smtClean="0"/>
              <a:t>.</a:t>
            </a:r>
            <a:r>
              <a:rPr lang="ru-RU" sz="2000" smtClean="0"/>
              <a:t>npblog</a:t>
            </a:r>
            <a:r>
              <a:rPr lang="uk-UA" sz="2000" smtClean="0"/>
              <a:t>.</a:t>
            </a:r>
            <a:r>
              <a:rPr lang="ru-RU" sz="2000" smtClean="0"/>
              <a:t>com</a:t>
            </a:r>
            <a:r>
              <a:rPr lang="uk-UA" sz="2000" smtClean="0"/>
              <a:t>.</a:t>
            </a:r>
            <a:r>
              <a:rPr lang="ru-RU" sz="2000" smtClean="0"/>
              <a:t>ua</a:t>
            </a:r>
            <a:r>
              <a:rPr lang="uk-UA" sz="2000" smtClean="0"/>
              <a:t>/</a:t>
            </a:r>
            <a:r>
              <a:rPr lang="ru-RU" sz="2000" smtClean="0"/>
              <a:t>index</a:t>
            </a:r>
            <a:r>
              <a:rPr lang="uk-UA" sz="2000" smtClean="0"/>
              <a:t>.</a:t>
            </a:r>
            <a:r>
              <a:rPr lang="ru-RU" sz="2000" smtClean="0"/>
              <a:t>php</a:t>
            </a:r>
            <a:r>
              <a:rPr lang="uk-UA" sz="2000" smtClean="0"/>
              <a:t>/</a:t>
            </a:r>
            <a:r>
              <a:rPr lang="ru-RU" sz="2000" smtClean="0"/>
              <a:t>astronomiya</a:t>
            </a:r>
            <a:r>
              <a:rPr lang="uk-UA" sz="2000" smtClean="0"/>
              <a:t>/</a:t>
            </a:r>
            <a:r>
              <a:rPr lang="ru-RU" sz="2000" smtClean="0"/>
              <a:t>planeta</a:t>
            </a:r>
            <a:r>
              <a:rPr lang="uk-UA" sz="2000" smtClean="0"/>
              <a:t>-</a:t>
            </a:r>
            <a:r>
              <a:rPr lang="ru-RU" sz="2000" smtClean="0"/>
              <a:t>merkurij</a:t>
            </a:r>
            <a:r>
              <a:rPr lang="uk-UA" sz="2000" smtClean="0"/>
              <a:t>-</a:t>
            </a:r>
            <a:r>
              <a:rPr lang="ru-RU" sz="2000" smtClean="0"/>
              <a:t>povna</a:t>
            </a:r>
            <a:r>
              <a:rPr lang="uk-UA" sz="2000" smtClean="0"/>
              <a:t>-</a:t>
            </a:r>
            <a:r>
              <a:rPr lang="ru-RU" sz="2000" smtClean="0"/>
              <a:t>sjurpriziv</a:t>
            </a:r>
            <a:r>
              <a:rPr lang="uk-UA" sz="2000" smtClean="0"/>
              <a:t>.</a:t>
            </a:r>
            <a:r>
              <a:rPr lang="ru-RU" sz="2000" smtClean="0"/>
              <a:t>html</a:t>
            </a:r>
          </a:p>
          <a:p>
            <a:pPr marL="381000" indent="-381000"/>
            <a:r>
              <a:rPr lang="ru-RU" sz="2000" smtClean="0"/>
              <a:t>http</a:t>
            </a:r>
            <a:r>
              <a:rPr lang="uk-UA" sz="2000" smtClean="0"/>
              <a:t>://</a:t>
            </a:r>
            <a:r>
              <a:rPr lang="ru-RU" sz="2000" smtClean="0"/>
              <a:t>uk</a:t>
            </a:r>
            <a:r>
              <a:rPr lang="uk-UA" sz="2000" smtClean="0"/>
              <a:t>.</a:t>
            </a:r>
            <a:r>
              <a:rPr lang="ru-RU" sz="2000" smtClean="0"/>
              <a:t>wikipedia</a:t>
            </a:r>
            <a:r>
              <a:rPr lang="uk-UA" sz="2000" smtClean="0"/>
              <a:t>.</a:t>
            </a:r>
            <a:r>
              <a:rPr lang="ru-RU" sz="2000" smtClean="0"/>
              <a:t>org</a:t>
            </a:r>
            <a:r>
              <a:rPr lang="uk-UA" sz="2000" smtClean="0"/>
              <a:t>/</a:t>
            </a:r>
            <a:r>
              <a:rPr lang="ru-RU" sz="2000" smtClean="0"/>
              <a:t>wiki</a:t>
            </a:r>
            <a:r>
              <a:rPr lang="uk-UA" sz="2000" smtClean="0"/>
              <a:t>/Меркурій</a:t>
            </a:r>
          </a:p>
          <a:p>
            <a:pPr marL="381000" indent="-381000"/>
            <a:r>
              <a:rPr lang="uk-UA" sz="2000" smtClean="0"/>
              <a:t>Інтернет ресурс </a:t>
            </a:r>
            <a:endParaRPr lang="ru-RU" sz="2000" smtClean="0"/>
          </a:p>
          <a:p>
            <a:pPr marL="381000" indent="-381000"/>
            <a:r>
              <a:rPr lang="ru-RU" sz="2000" smtClean="0"/>
              <a:t>http</a:t>
            </a:r>
            <a:r>
              <a:rPr lang="uk-UA" sz="2000" smtClean="0"/>
              <a:t>://</a:t>
            </a:r>
            <a:r>
              <a:rPr lang="ru-RU" sz="2000" smtClean="0"/>
              <a:t>uk</a:t>
            </a:r>
            <a:r>
              <a:rPr lang="uk-UA" sz="2000" smtClean="0"/>
              <a:t>.</a:t>
            </a:r>
            <a:r>
              <a:rPr lang="ru-RU" sz="2000" smtClean="0"/>
              <a:t>wikipedia</a:t>
            </a:r>
            <a:r>
              <a:rPr lang="uk-UA" sz="2000" smtClean="0"/>
              <a:t>.</a:t>
            </a:r>
            <a:r>
              <a:rPr lang="ru-RU" sz="2000" smtClean="0"/>
              <a:t>org</a:t>
            </a:r>
            <a:r>
              <a:rPr lang="uk-UA" sz="2000" smtClean="0"/>
              <a:t>/</a:t>
            </a:r>
            <a:r>
              <a:rPr lang="ru-RU" sz="2000" smtClean="0"/>
              <a:t>wiki</a:t>
            </a:r>
            <a:r>
              <a:rPr lang="uk-UA" sz="2000" smtClean="0"/>
              <a:t>/Венера </a:t>
            </a:r>
          </a:p>
          <a:p>
            <a:pPr marL="381000" indent="-381000"/>
            <a:r>
              <a:rPr lang="uk-UA" sz="2000" smtClean="0"/>
              <a:t> Бронштен В. А. Планета Марс. - М.: Наука, 1977.</a:t>
            </a:r>
          </a:p>
          <a:p>
            <a:pPr marL="381000" indent="-381000"/>
            <a:r>
              <a:rPr lang="uk-UA" sz="2000" smtClean="0"/>
              <a:t>  Інтернет ресурс </a:t>
            </a:r>
          </a:p>
          <a:p>
            <a:pPr marL="381000" indent="-381000"/>
            <a:r>
              <a:rPr lang="uk-UA" sz="2000" smtClean="0"/>
              <a:t>      </a:t>
            </a:r>
            <a:r>
              <a:rPr lang="ru-RU" sz="2000" smtClean="0"/>
              <a:t>http</a:t>
            </a:r>
            <a:r>
              <a:rPr lang="uk-UA" sz="2000" smtClean="0"/>
              <a:t>://</a:t>
            </a:r>
            <a:r>
              <a:rPr lang="ru-RU" sz="2000" smtClean="0"/>
              <a:t>ru</a:t>
            </a:r>
            <a:r>
              <a:rPr lang="uk-UA" sz="2000" smtClean="0"/>
              <a:t>.</a:t>
            </a:r>
            <a:r>
              <a:rPr lang="ru-RU" sz="2000" smtClean="0"/>
              <a:t>wikipedia</a:t>
            </a:r>
            <a:r>
              <a:rPr lang="uk-UA" sz="2000" smtClean="0"/>
              <a:t>.</a:t>
            </a:r>
            <a:r>
              <a:rPr lang="ru-RU" sz="2000" smtClean="0"/>
              <a:t>org</a:t>
            </a:r>
            <a:r>
              <a:rPr lang="uk-UA" sz="2000" smtClean="0"/>
              <a:t>/</a:t>
            </a:r>
            <a:r>
              <a:rPr lang="ru-RU" sz="2000" smtClean="0"/>
              <a:t>wiki</a:t>
            </a:r>
            <a:r>
              <a:rPr lang="uk-UA" sz="2000" smtClean="0"/>
              <a:t>/Марс</a:t>
            </a:r>
            <a:endParaRPr lang="ru-RU" sz="20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9080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План 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sz="quarter" idx="1"/>
          </p:nvPr>
        </p:nvSpPr>
        <p:spPr>
          <a:xfrm>
            <a:off x="179388" y="993775"/>
            <a:ext cx="8796337" cy="5864225"/>
          </a:xfrm>
        </p:spPr>
        <p:txBody>
          <a:bodyPr/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charset="0"/>
              </a:rPr>
              <a:t>Вступ</a:t>
            </a:r>
            <a:endParaRPr lang="uk-UA" sz="1400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Розділ І          </a:t>
            </a: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Меркурій</a:t>
            </a:r>
          </a:p>
          <a:p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1.1. Походження Меркурія                                     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   1.2. </a:t>
            </a:r>
            <a:r>
              <a:rPr lang="ru-RU" sz="1400" dirty="0" err="1" smtClean="0">
                <a:solidFill>
                  <a:schemeClr val="bg1"/>
                </a:solidFill>
                <a:latin typeface="Arial" charset="0"/>
              </a:rPr>
              <a:t>Поверхня</a:t>
            </a: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 найменшої планети Сонячної системи. Кратери                                                                             </a:t>
            </a: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1.3. </a:t>
            </a: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Геологія і внутрішня будова                                                                                                                                                     </a:t>
            </a: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1.4. </a:t>
            </a: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Магнітне </a:t>
            </a:r>
            <a:r>
              <a:rPr lang="uk-UA" sz="1400" smtClean="0">
                <a:solidFill>
                  <a:schemeClr val="bg1"/>
                </a:solidFill>
                <a:latin typeface="Arial" charset="0"/>
              </a:rPr>
              <a:t>поле                                                                                                                                                          </a:t>
            </a:r>
            <a:r>
              <a:rPr lang="uk-UA" sz="1400" smtClean="0">
                <a:solidFill>
                  <a:schemeClr val="bg1"/>
                </a:solidFill>
                <a:latin typeface="Arial" charset="0"/>
              </a:rPr>
              <a:t>1.5. </a:t>
            </a: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Дослідження планети                                                                                             </a:t>
            </a:r>
            <a:endParaRPr lang="uk-UA" sz="1400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Розділ ІІ                                                                </a:t>
            </a: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Венера</a:t>
            </a:r>
          </a:p>
          <a:p>
            <a:pPr>
              <a:buFont typeface="Wingdings 2" pitchFamily="18" charset="2"/>
              <a:buNone/>
            </a:pP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      2.1.  Атмосфера планети                                                                                                                                         2.2. Рельєф і внутрішня будова                                                                                                                                             2.3. Дослідження Венери</a:t>
            </a:r>
            <a:endParaRPr lang="uk-UA" sz="1400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Розділ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ІІ                                                                                 </a:t>
            </a: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  Марс</a:t>
            </a:r>
          </a:p>
          <a:p>
            <a:pPr>
              <a:buFont typeface="Wingdings 2" pitchFamily="18" charset="2"/>
              <a:buNone/>
            </a:pPr>
            <a:r>
              <a:rPr lang="uk-UA" sz="1400" dirty="0" smtClean="0">
                <a:solidFill>
                  <a:schemeClr val="bg1"/>
                </a:solidFill>
                <a:latin typeface="Arial" charset="0"/>
              </a:rPr>
              <a:t>     3.1. Орбітальні та фізичні характеристики                                                                                                                                         3.2. Атмосфера і клімат «червоної планети»                                                                                            3.3. Рельєф планети                                                                                                                                                                3.4. Дослідження Марса.</a:t>
            </a:r>
            <a:endParaRPr lang="uk-UA" sz="1400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Висновок</a:t>
            </a:r>
          </a:p>
          <a:p>
            <a:r>
              <a:rPr lang="uk-UA" sz="1400" b="1" dirty="0" smtClean="0">
                <a:solidFill>
                  <a:schemeClr val="bg1"/>
                </a:solidFill>
                <a:latin typeface="Arial" charset="0"/>
              </a:rPr>
              <a:t>Список використаних джерел</a:t>
            </a:r>
            <a:endParaRPr lang="ru-RU" sz="14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4" name="Рисунок 3" descr="64299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295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Вступ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268" name="Объект 8"/>
          <p:cNvSpPr>
            <a:spLocks noGrp="1"/>
          </p:cNvSpPr>
          <p:nvPr>
            <p:ph sz="quarter" idx="4294967295"/>
          </p:nvPr>
        </p:nvSpPr>
        <p:spPr>
          <a:xfrm>
            <a:off x="142844" y="1571612"/>
            <a:ext cx="8501122" cy="5113336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Серед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численних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небесних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світил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вивчаються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сучасною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астрономією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особливе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займають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uk-UA" sz="2000" dirty="0" smtClean="0">
                <a:solidFill>
                  <a:schemeClr val="bg1"/>
                </a:solidFill>
              </a:rPr>
              <a:t>Актуальність теми мого проекту полягає в тому, що за допомогою набутих знань про дану групу планет, в майбутньому відбудеться застосування інформації про дані планети Сонячної системи на уроках із астрономії та розширення знань про планети нашої Галактики.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uk-UA" sz="2000" dirty="0" smtClean="0">
                <a:solidFill>
                  <a:schemeClr val="bg1"/>
                </a:solidFill>
              </a:rPr>
              <a:t>Нині дослідження планет земної групи має комплексний характер і привертає увагу не лише астрономів, а й спеціалістів інших профілів: геологів, геофізиків, топографів, </a:t>
            </a:r>
            <a:r>
              <a:rPr lang="uk-UA" sz="2000" dirty="0" err="1" smtClean="0">
                <a:solidFill>
                  <a:schemeClr val="bg1"/>
                </a:solidFill>
              </a:rPr>
              <a:t>радіо-інженерів</a:t>
            </a:r>
            <a:r>
              <a:rPr lang="uk-UA" sz="2000" dirty="0" smtClean="0">
                <a:solidFill>
                  <a:schemeClr val="bg1"/>
                </a:solidFill>
              </a:rPr>
              <a:t> та ін. 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У відповідності з метою були сформульовані завдання проекту: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Описати орбітальні характеристики планет.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Розглянути особливості атмосфери та клімату кожної з даних планет.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Порівняти зовнішні та внутрішні будови Меркурія, Венери та Марса.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Охарактеризувати  дослідження планет земної групи.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гифки-вселенная-планеты-песочница-5133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0"/>
            <a:ext cx="2920999" cy="164306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reat-galaxy.ru/img/db/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Содержимое 5"/>
          <p:cNvSpPr>
            <a:spLocks noGrp="1"/>
          </p:cNvSpPr>
          <p:nvPr>
            <p:ph sz="quarter" idx="2"/>
          </p:nvPr>
        </p:nvSpPr>
        <p:spPr>
          <a:xfrm>
            <a:off x="4071938" y="642938"/>
            <a:ext cx="5286375" cy="14287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Меркурій</a:t>
            </a:r>
            <a:r>
              <a:rPr lang="ru-RU" smtClean="0"/>
              <a:t> — найближча до Сонця велика планета        Сонячної системи.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0"/>
            <a:ext cx="3286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err="1" smtClean="0">
                <a:solidFill>
                  <a:srgbClr val="FFC000"/>
                </a:solidFill>
              </a:rPr>
              <a:t>Меркурій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13317" name="Прямоугольник 8"/>
          <p:cNvSpPr>
            <a:spLocks noChangeArrowheads="1"/>
          </p:cNvSpPr>
          <p:nvPr/>
        </p:nvSpPr>
        <p:spPr bwMode="auto">
          <a:xfrm>
            <a:off x="4286250" y="1928813"/>
            <a:ext cx="4714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супутників</a:t>
            </a:r>
            <a:r>
              <a:rPr lang="ru-RU" sz="2800" dirty="0"/>
              <a:t> у                  </a:t>
            </a:r>
          </a:p>
          <a:p>
            <a:r>
              <a:rPr lang="ru-RU" sz="2800" dirty="0"/>
              <a:t>  </a:t>
            </a:r>
            <a:r>
              <a:rPr lang="ru-RU" sz="2800" dirty="0" err="1"/>
              <a:t>планети</a:t>
            </a:r>
            <a:r>
              <a:rPr lang="ru-RU" sz="2800" dirty="0"/>
              <a:t> не </a:t>
            </a:r>
            <a:r>
              <a:rPr lang="ru-RU" sz="2800" dirty="0" err="1"/>
              <a:t>виявлено</a:t>
            </a:r>
            <a:r>
              <a:rPr lang="ru-RU" sz="2800" dirty="0"/>
              <a:t>.</a:t>
            </a:r>
          </a:p>
          <a:p>
            <a:r>
              <a:rPr lang="ru-RU" sz="2800" dirty="0"/>
              <a:t>    </a:t>
            </a:r>
            <a:r>
              <a:rPr lang="ru-RU" sz="2800" dirty="0" err="1"/>
              <a:t>Меркурій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найменшою</a:t>
            </a:r>
            <a:r>
              <a:rPr lang="ru-RU" sz="2800" dirty="0"/>
              <a:t>          </a:t>
            </a:r>
          </a:p>
          <a:p>
            <a:r>
              <a:rPr lang="ru-RU" sz="2800" dirty="0"/>
              <a:t>     планетою </a:t>
            </a:r>
            <a:r>
              <a:rPr lang="ru-RU" sz="2800" dirty="0" err="1"/>
              <a:t>Сонячної</a:t>
            </a:r>
            <a:r>
              <a:rPr lang="ru-RU" sz="2800" dirty="0"/>
              <a:t>  </a:t>
            </a:r>
          </a:p>
          <a:p>
            <a:r>
              <a:rPr lang="ru-RU" sz="2800" dirty="0"/>
              <a:t>      </a:t>
            </a:r>
            <a:r>
              <a:rPr lang="ru-RU" sz="2800" dirty="0" err="1"/>
              <a:t>системи</a:t>
            </a:r>
            <a:r>
              <a:rPr lang="ru-RU" sz="2800" dirty="0"/>
              <a:t>.  </a:t>
            </a:r>
            <a:r>
              <a:rPr lang="ru-RU" sz="2800" dirty="0" err="1"/>
              <a:t>Площа</a:t>
            </a:r>
            <a:r>
              <a:rPr lang="ru-RU" sz="2800" dirty="0"/>
              <a:t>  </a:t>
            </a:r>
          </a:p>
          <a:p>
            <a:r>
              <a:rPr lang="ru-RU" sz="2800" dirty="0"/>
              <a:t>     </a:t>
            </a:r>
            <a:r>
              <a:rPr lang="ru-RU" sz="2800" dirty="0" err="1"/>
              <a:t>поверхні</a:t>
            </a:r>
            <a:r>
              <a:rPr lang="ru-RU" sz="2800" dirty="0"/>
              <a:t> </a:t>
            </a:r>
            <a:r>
              <a:rPr lang="ru-RU" sz="2800" dirty="0" err="1"/>
              <a:t>Меркурія</a:t>
            </a:r>
            <a:r>
              <a:rPr lang="ru-RU" sz="2800" dirty="0"/>
              <a:t> в 6,8  </a:t>
            </a:r>
          </a:p>
          <a:p>
            <a:r>
              <a:rPr lang="ru-RU" sz="2800" dirty="0"/>
              <a:t>   </a:t>
            </a:r>
            <a:r>
              <a:rPr lang="ru-RU" sz="2800" dirty="0" err="1"/>
              <a:t>разів</a:t>
            </a:r>
            <a:r>
              <a:rPr lang="ru-RU" sz="2800" dirty="0"/>
              <a:t>, а </a:t>
            </a:r>
            <a:r>
              <a:rPr lang="ru-RU" sz="2800" dirty="0" err="1"/>
              <a:t>об'єм</a:t>
            </a:r>
            <a:r>
              <a:rPr lang="ru-RU" sz="2800" dirty="0"/>
              <a:t> — у 17,8  </a:t>
            </a:r>
          </a:p>
          <a:p>
            <a:r>
              <a:rPr lang="ru-RU" sz="2800" dirty="0"/>
              <a:t> </a:t>
            </a:r>
            <a:r>
              <a:rPr lang="ru-RU" sz="2800" dirty="0" err="1"/>
              <a:t>разів</a:t>
            </a:r>
            <a:r>
              <a:rPr lang="ru-RU" sz="2800" dirty="0"/>
              <a:t> </a:t>
            </a:r>
            <a:r>
              <a:rPr lang="ru-RU" sz="2800" dirty="0" err="1"/>
              <a:t>менший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у </a:t>
            </a:r>
            <a:r>
              <a:rPr lang="ru-RU" sz="2800" dirty="0" err="1"/>
              <a:t>Землі</a:t>
            </a:r>
            <a:r>
              <a:rPr lang="ru-RU" sz="2800" dirty="0"/>
              <a:t>.   </a:t>
            </a:r>
          </a:p>
          <a:p>
            <a:r>
              <a:rPr lang="ru-RU" sz="2800" dirty="0"/>
              <a:t> </a:t>
            </a:r>
            <a:r>
              <a:rPr lang="uk-UA" sz="2800" dirty="0"/>
              <a:t>М</a:t>
            </a:r>
            <a:r>
              <a:rPr lang="ru-RU" sz="2800" dirty="0"/>
              <a:t>аса </a:t>
            </a:r>
            <a:r>
              <a:rPr lang="ru-RU" sz="2800" dirty="0" err="1"/>
              <a:t>Меркурія</a:t>
            </a:r>
            <a:r>
              <a:rPr lang="ru-RU" sz="2800" dirty="0"/>
              <a:t> </a:t>
            </a:r>
            <a:r>
              <a:rPr lang="ru-RU" sz="2800" dirty="0" err="1"/>
              <a:t>дорівнює</a:t>
            </a:r>
            <a:r>
              <a:rPr lang="ru-RU" sz="2800" dirty="0"/>
              <a:t> 3,31·10</a:t>
            </a:r>
            <a:r>
              <a:rPr lang="ru-RU" sz="2800" baseline="30000" dirty="0"/>
              <a:t>23</a:t>
            </a:r>
            <a:r>
              <a:rPr lang="ru-RU" sz="2800" dirty="0"/>
              <a:t> кг.</a:t>
            </a:r>
          </a:p>
        </p:txBody>
      </p:sp>
      <p:pic>
        <p:nvPicPr>
          <p:cNvPr id="12294" name="Рисунок 5" descr="galassia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5799138"/>
            <a:ext cx="200025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7" grpId="0"/>
      <p:bldP spid="133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Рух планети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13315" name="Рисунок 5" descr="mercur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Содержимое 6"/>
          <p:cNvSpPr>
            <a:spLocks noGrp="1"/>
          </p:cNvSpPr>
          <p:nvPr>
            <p:ph sz="quarter" idx="2"/>
          </p:nvPr>
        </p:nvSpPr>
        <p:spPr>
          <a:xfrm>
            <a:off x="3786188" y="1214438"/>
            <a:ext cx="5072062" cy="5643562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Меркурій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57910000 км 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по </a:t>
            </a:r>
            <a:r>
              <a:rPr lang="ru-RU" sz="2400" dirty="0" err="1" smtClean="0"/>
              <a:t>орбіті</a:t>
            </a:r>
            <a:r>
              <a:rPr lang="ru-RU" sz="2400" dirty="0" smtClean="0"/>
              <a:t> - 48 км /с. </a:t>
            </a:r>
            <a:r>
              <a:rPr lang="ru-RU" sz="2400" dirty="0" err="1" smtClean="0"/>
              <a:t>Відстань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Меркурія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 в межах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82 до 217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​​км .</a:t>
            </a:r>
          </a:p>
          <a:p>
            <a:pPr eaLnBrk="1" hangingPunct="1"/>
            <a:r>
              <a:rPr lang="ru-RU" sz="2400" dirty="0" smtClean="0"/>
              <a:t>На </a:t>
            </a:r>
            <a:r>
              <a:rPr lang="ru-RU" sz="2400" dirty="0" err="1" smtClean="0"/>
              <a:t>Меркурії</a:t>
            </a:r>
            <a:r>
              <a:rPr lang="ru-RU" sz="2400" dirty="0" smtClean="0"/>
              <a:t> не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таких </a:t>
            </a:r>
            <a:r>
              <a:rPr lang="ru-RU" sz="2400" dirty="0" err="1" smtClean="0"/>
              <a:t>пір</a:t>
            </a:r>
            <a:r>
              <a:rPr lang="ru-RU" sz="2400" dirty="0" smtClean="0"/>
              <a:t> року , як на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виявилося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меркуріанські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зоряні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рівні</a:t>
            </a:r>
            <a:r>
              <a:rPr lang="ru-RU" sz="2400" dirty="0" smtClean="0"/>
              <a:t> 58 </a:t>
            </a:r>
            <a:r>
              <a:rPr lang="ru-RU" sz="2400" dirty="0" err="1" smtClean="0"/>
              <a:t>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діб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2/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меркуріанського</a:t>
            </a:r>
            <a:r>
              <a:rPr lang="ru-RU" sz="2400" dirty="0" smtClean="0"/>
              <a:t> року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" name="Picture 6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13"/>
            <a:ext cx="35147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813" y="-285750"/>
            <a:ext cx="5357812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Будова Меркурія</a:t>
            </a:r>
            <a:endParaRPr lang="ru-RU" sz="4000" dirty="0"/>
          </a:p>
        </p:txBody>
      </p:sp>
      <p:pic>
        <p:nvPicPr>
          <p:cNvPr id="11" name="Picture 6" descr="merc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5704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Содержимое 12"/>
          <p:cNvSpPr>
            <a:spLocks noGrp="1"/>
          </p:cNvSpPr>
          <p:nvPr>
            <p:ph sz="quarter" idx="1"/>
          </p:nvPr>
        </p:nvSpPr>
        <p:spPr>
          <a:xfrm>
            <a:off x="214282" y="5214950"/>
            <a:ext cx="8643967" cy="128586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Планета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рідке</a:t>
            </a:r>
            <a:r>
              <a:rPr lang="ru-RU" sz="2400" dirty="0" smtClean="0"/>
              <a:t> ядро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магнітного</a:t>
            </a:r>
            <a:r>
              <a:rPr lang="ru-RU" sz="2400" dirty="0" smtClean="0"/>
              <a:t> поля . Ядро </a:t>
            </a:r>
            <a:r>
              <a:rPr lang="ru-RU" sz="2400" dirty="0" err="1" smtClean="0"/>
              <a:t>Меркурія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60 %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усього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обсягу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.   Температура  на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 </a:t>
            </a:r>
            <a:r>
              <a:rPr lang="ru-RU" sz="2400" dirty="0" err="1" smtClean="0"/>
              <a:t>Меркурія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-180 до +430 ° C.</a:t>
            </a:r>
          </a:p>
          <a:p>
            <a:pPr eaLnBrk="1" hangingPunct="1"/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</p:txBody>
      </p:sp>
      <p:sp>
        <p:nvSpPr>
          <p:cNvPr id="14341" name="Прямоугольник 13"/>
          <p:cNvSpPr>
            <a:spLocks noChangeArrowheads="1"/>
          </p:cNvSpPr>
          <p:nvPr/>
        </p:nvSpPr>
        <p:spPr bwMode="auto">
          <a:xfrm>
            <a:off x="4572000" y="1285860"/>
            <a:ext cx="4357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своїми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фізичними</a:t>
            </a:r>
            <a:r>
              <a:rPr lang="ru-RU" sz="2400" dirty="0" smtClean="0"/>
              <a:t> характеристиками </a:t>
            </a:r>
            <a:r>
              <a:rPr lang="ru-RU" sz="2400" dirty="0" err="1" smtClean="0"/>
              <a:t>Меркурій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нагадує</a:t>
            </a:r>
            <a:r>
              <a:rPr lang="ru-RU" sz="2400" dirty="0" smtClean="0"/>
              <a:t> </a:t>
            </a:r>
            <a:r>
              <a:rPr lang="ru-RU" sz="2400" dirty="0" err="1" smtClean="0"/>
              <a:t>М</a:t>
            </a:r>
            <a:r>
              <a:rPr lang="ru-RU" sz="2400" dirty="0" err="1" smtClean="0"/>
              <a:t>ісяць</a:t>
            </a:r>
            <a:r>
              <a:rPr lang="ru-RU" sz="2400" dirty="0" smtClean="0"/>
              <a:t>. Атмосфера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розріджена</a:t>
            </a:r>
            <a:r>
              <a:rPr lang="ru-RU" sz="2400" dirty="0" smtClean="0"/>
              <a:t>.  </a:t>
            </a:r>
            <a:r>
              <a:rPr lang="ru-RU" sz="2400" dirty="0" err="1" smtClean="0"/>
              <a:t>Поверхня</a:t>
            </a:r>
            <a:r>
              <a:rPr lang="ru-RU" sz="2400" dirty="0" smtClean="0"/>
              <a:t> </a:t>
            </a:r>
            <a:r>
              <a:rPr lang="ru-RU" sz="2400" dirty="0" err="1"/>
              <a:t>Меркурія</a:t>
            </a:r>
            <a:r>
              <a:rPr lang="ru-RU" sz="2400" dirty="0"/>
              <a:t> </a:t>
            </a:r>
            <a:r>
              <a:rPr lang="ru-RU" sz="2400" dirty="0" smtClean="0"/>
              <a:t>сильно </a:t>
            </a:r>
            <a:r>
              <a:rPr lang="ru-RU" sz="2400" dirty="0" err="1" smtClean="0"/>
              <a:t>кратерірованна</a:t>
            </a:r>
            <a:r>
              <a:rPr lang="ru-RU" sz="2400" dirty="0"/>
              <a:t>. Густо </a:t>
            </a:r>
            <a:r>
              <a:rPr lang="ru-RU" sz="2400" dirty="0" err="1"/>
              <a:t>засіяні</a:t>
            </a:r>
            <a:r>
              <a:rPr lang="ru-RU" sz="2400" dirty="0"/>
              <a:t> </a:t>
            </a:r>
            <a:r>
              <a:rPr lang="ru-RU" sz="2400" dirty="0" smtClean="0"/>
              <a:t>кратерами </a:t>
            </a:r>
            <a:r>
              <a:rPr lang="ru-RU" sz="2400" dirty="0" err="1"/>
              <a:t>ділянки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давніми</a:t>
            </a:r>
            <a:r>
              <a:rPr lang="ru-RU" sz="2400" dirty="0"/>
              <a:t>, а </a:t>
            </a:r>
            <a:r>
              <a:rPr lang="ru-RU" sz="2400" dirty="0" err="1"/>
              <a:t>менш</a:t>
            </a:r>
            <a:r>
              <a:rPr lang="ru-RU" sz="2400" dirty="0"/>
              <a:t> густо </a:t>
            </a:r>
            <a:r>
              <a:rPr lang="ru-RU" sz="2400" dirty="0" err="1"/>
              <a:t>засіяні</a:t>
            </a:r>
            <a:r>
              <a:rPr lang="ru-RU" sz="2400" dirty="0"/>
              <a:t> -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молодими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342" name="Рисунок 14" descr="Pulsar-01-jun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00750"/>
            <a:ext cx="55721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comet_lrg_cl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-28575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-285750"/>
            <a:ext cx="48577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endParaRPr lang="ru-RU" dirty="0"/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4357688" y="795338"/>
            <a:ext cx="5000625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 dirty="0"/>
              <a:t> Перше телескопічне </a:t>
            </a:r>
            <a:r>
              <a:rPr lang="uk-UA" sz="2200" dirty="0" err="1"/>
              <a:t>спостережен-</a:t>
            </a:r>
            <a:r>
              <a:rPr lang="uk-UA" sz="2200" dirty="0"/>
              <a:t> </a:t>
            </a:r>
          </a:p>
          <a:p>
            <a:r>
              <a:rPr lang="uk-UA" sz="2200" dirty="0"/>
              <a:t>     </a:t>
            </a:r>
            <a:r>
              <a:rPr lang="uk-UA" sz="2200" dirty="0" err="1"/>
              <a:t>ня</a:t>
            </a:r>
            <a:r>
              <a:rPr lang="uk-UA" sz="2200" dirty="0"/>
              <a:t>  Меркурія було зроблено   </a:t>
            </a:r>
          </a:p>
          <a:p>
            <a:r>
              <a:rPr lang="uk-UA" sz="2200" dirty="0"/>
              <a:t>      Галілео Галілеєм на початку XVII  </a:t>
            </a:r>
          </a:p>
          <a:p>
            <a:r>
              <a:rPr lang="uk-UA" sz="2200" dirty="0"/>
              <a:t>        </a:t>
            </a:r>
            <a:r>
              <a:rPr lang="uk-UA" sz="2200" dirty="0" smtClean="0"/>
              <a:t>століття. </a:t>
            </a:r>
            <a:r>
              <a:rPr lang="uk-UA" sz="2200" dirty="0"/>
              <a:t>Труднощі, які </a:t>
            </a:r>
            <a:r>
              <a:rPr lang="uk-UA" sz="2200" dirty="0" err="1"/>
              <a:t>супрово-</a:t>
            </a:r>
            <a:r>
              <a:rPr lang="uk-UA" sz="2200" dirty="0"/>
              <a:t>  </a:t>
            </a:r>
          </a:p>
          <a:p>
            <a:r>
              <a:rPr lang="uk-UA" sz="2200" dirty="0"/>
              <a:t>           </a:t>
            </a:r>
            <a:r>
              <a:rPr lang="uk-UA" sz="2200" dirty="0" err="1"/>
              <a:t>джували</a:t>
            </a:r>
            <a:r>
              <a:rPr lang="uk-UA" sz="2200" dirty="0"/>
              <a:t> спостереження </a:t>
            </a:r>
            <a:r>
              <a:rPr lang="uk-UA" sz="2200" dirty="0" err="1"/>
              <a:t>Мер-</a:t>
            </a:r>
            <a:r>
              <a:rPr lang="uk-UA" sz="2200" dirty="0"/>
              <a:t>          </a:t>
            </a:r>
          </a:p>
          <a:p>
            <a:r>
              <a:rPr lang="uk-UA" sz="2200" dirty="0"/>
              <a:t>            курія,призвели до того , що               </a:t>
            </a:r>
          </a:p>
          <a:p>
            <a:r>
              <a:rPr lang="uk-UA" sz="2200" dirty="0"/>
              <a:t>              він довший час був вивчений   </a:t>
            </a:r>
          </a:p>
          <a:p>
            <a:r>
              <a:rPr lang="uk-UA" sz="2200" dirty="0"/>
              <a:t>               гірше інших планет.</a:t>
            </a:r>
            <a:r>
              <a:rPr lang="uk-UA" sz="2400" dirty="0"/>
              <a:t> До  </a:t>
            </a:r>
          </a:p>
          <a:p>
            <a:r>
              <a:rPr lang="uk-UA" sz="2400" dirty="0"/>
              <a:t>              телескопічних методів   </a:t>
            </a:r>
          </a:p>
          <a:p>
            <a:r>
              <a:rPr lang="uk-UA" sz="2400" dirty="0"/>
              <a:t>             його вивчення в XX ст. </a:t>
            </a:r>
            <a:r>
              <a:rPr lang="uk-UA" sz="2400" dirty="0" err="1"/>
              <a:t>до-</a:t>
            </a:r>
            <a:endParaRPr lang="uk-UA" sz="2400" dirty="0"/>
          </a:p>
          <a:p>
            <a:r>
              <a:rPr lang="uk-UA" sz="2400" dirty="0"/>
              <a:t>            далися радіоастрономічні ,   </a:t>
            </a:r>
          </a:p>
          <a:p>
            <a:r>
              <a:rPr lang="uk-UA" sz="2400" dirty="0"/>
              <a:t>          радіолокаційні методи і    </a:t>
            </a:r>
          </a:p>
          <a:p>
            <a:r>
              <a:rPr lang="uk-UA" sz="2400" dirty="0"/>
              <a:t>        дослідження за допомогою    </a:t>
            </a:r>
          </a:p>
          <a:p>
            <a:r>
              <a:rPr lang="uk-UA" sz="2400" dirty="0"/>
              <a:t>      космічних апаратів. </a:t>
            </a:r>
            <a:r>
              <a:rPr lang="uk-UA" sz="2200" dirty="0"/>
              <a:t>З усіх </a:t>
            </a:r>
          </a:p>
          <a:p>
            <a:r>
              <a:rPr lang="uk-UA" sz="2200" dirty="0"/>
              <a:t>    планет , видних неозброєним  оком, тільки Меркурій ніколи не мав</a:t>
            </a:r>
          </a:p>
          <a:p>
            <a:r>
              <a:rPr lang="uk-UA" sz="2200" dirty="0"/>
              <a:t>власного штучного супутника. </a:t>
            </a:r>
            <a:endParaRPr lang="ru-RU" sz="2200" dirty="0"/>
          </a:p>
        </p:txBody>
      </p:sp>
      <p:pic>
        <p:nvPicPr>
          <p:cNvPr id="15364" name="Рисунок 8" descr="Observatory-01-jun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24844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Венера</a:t>
            </a:r>
            <a:endParaRPr lang="ru-RU" sz="4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1" name="Picture 2" descr="http://4.bp.blogspot.com/-G3bchBu6vH8/T8s_GzbuCvI/AAAAAAAAE88/-THb8o2rt6M/s1600/Venus_Structure2.jpg"/>
          <p:cNvPicPr>
            <a:picLocks noChangeAspect="1" noChangeArrowheads="1"/>
          </p:cNvPicPr>
          <p:nvPr/>
        </p:nvPicPr>
        <p:blipFill>
          <a:blip r:embed="rId3"/>
          <a:srcRect l="6850" t="4004" r="4111" b="5234"/>
          <a:stretch>
            <a:fillRect/>
          </a:stretch>
        </p:blipFill>
        <p:spPr bwMode="auto">
          <a:xfrm>
            <a:off x="0" y="1357313"/>
            <a:ext cx="4302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5" y="571480"/>
            <a:ext cx="4714875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500" dirty="0">
                <a:solidFill>
                  <a:srgbClr val="FFC000"/>
                </a:solidFill>
              </a:rPr>
              <a:t>Венера</a:t>
            </a:r>
            <a:r>
              <a:rPr lang="uk-UA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- друга внутрішня планета Сонячної системи з періодом обертання в </a:t>
            </a:r>
            <a:r>
              <a:rPr lang="uk-UA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225 </a:t>
            </a:r>
            <a:r>
              <a:rPr lang="uk-UA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земних діб . </a:t>
            </a:r>
            <a:r>
              <a:rPr lang="uk-UA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Названа іменем Венери, богині любові з римського пантеону.</a:t>
            </a:r>
          </a:p>
          <a:p>
            <a:pPr>
              <a:defRPr/>
            </a:pPr>
            <a:r>
              <a:rPr lang="uk-UA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Венера </a:t>
            </a:r>
            <a:r>
              <a:rPr lang="uk-UA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третій за яскравістю об'єкт на небі Землі після Сонця і Місяця </a:t>
            </a:r>
            <a:r>
              <a:rPr lang="uk-UA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Оскільки ця планета спостерігається ввечері після заходу сонця,українці її назвали </a:t>
            </a:r>
            <a:r>
              <a:rPr lang="en-US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uk-UA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Зоря вечірня</a:t>
            </a:r>
            <a:r>
              <a:rPr lang="en-US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  <a:r>
              <a:rPr lang="uk-UA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uk-UA" sz="2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2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5500702"/>
            <a:ext cx="7072312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У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цієї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планети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відсутні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сезони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</a:t>
            </a:r>
          </a:p>
          <a:p>
            <a:pPr>
              <a:defRPr/>
            </a:pP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року - один день схожий на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інший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однакову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тривалість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однакову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погоду.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-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/>
              <a:t>Атмосфера</a:t>
            </a:r>
            <a:endParaRPr lang="ru-RU" dirty="0"/>
          </a:p>
        </p:txBody>
      </p:sp>
      <p:sp>
        <p:nvSpPr>
          <p:cNvPr id="1843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7983538" cy="3317875"/>
          </a:xfrm>
        </p:spPr>
        <p:txBody>
          <a:bodyPr/>
          <a:lstStyle/>
          <a:p>
            <a:pPr eaLnBrk="1" hangingPunct="1"/>
            <a:r>
              <a:rPr lang="uk-UA" sz="2400" smtClean="0"/>
              <a:t>Атмосферу на Венері відкрив російський                             учений М. В. Ломоносов 6 червня 1761 року.                                          Атмосфера Венери складається                                                              в основному вуглекислого                                                                       газу (96% ) і азоту                                                                            (майже 4 %). Водяна пара                                                                                    і кисень містяться в ній у                                                      невеликій кількості. </a:t>
            </a:r>
            <a:endParaRPr lang="ru-RU" sz="2400" smtClean="0"/>
          </a:p>
          <a:p>
            <a:pPr eaLnBrk="1" hangingPunct="1"/>
            <a:endParaRPr lang="ru-RU" smtClean="0"/>
          </a:p>
        </p:txBody>
      </p:sp>
      <p:pic>
        <p:nvPicPr>
          <p:cNvPr id="18436" name="Picture 4" descr="http://historical-persons.ru/img/lomonos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37038"/>
            <a:ext cx="20002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0" y="4357688"/>
            <a:ext cx="5786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400">
                <a:cs typeface="Times New Roman" pitchFamily="18" charset="0"/>
              </a:rPr>
              <a:t>Атмосфера Венери простягається до висоти 250 км.</a:t>
            </a:r>
            <a:r>
              <a:rPr lang="uk-UA" sz="2400"/>
              <a:t>                                                      У атмосфері даної планети, блискавки б'ють в два рази частіше , ніж у земній . Це явище отримало назву «електричний дракон Венери» </a:t>
            </a:r>
          </a:p>
        </p:txBody>
      </p:sp>
      <p:pic>
        <p:nvPicPr>
          <p:cNvPr id="6" name="Рисунок 5" descr="Storm-09-jun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4857750"/>
            <a:ext cx="12144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ВЕНЕРА. Изображение в ультрафиолетовых лучах, полученное с борта межпланетной станции Пионер-Венера, демонстрирует атмосферу планеты, плотно заполненную облаками, более светлыми в полярных областях (вверху и внизу снимка)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42875"/>
            <a:ext cx="2000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72125" y="2714625"/>
            <a:ext cx="32147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 smtClean="0"/>
              <a:t>Температура становить </a:t>
            </a:r>
            <a:r>
              <a:rPr lang="uk-UA" sz="2400" dirty="0"/>
              <a:t>475 ° C</a:t>
            </a:r>
            <a:endParaRPr lang="ru-RU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build="p"/>
      <p:bldP spid="1843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1217</TotalTime>
  <Words>1212</Words>
  <Application>Microsoft Office PowerPoint</Application>
  <PresentationFormat>Экран (4:3)</PresentationFormat>
  <Paragraphs>110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Currency</vt:lpstr>
      <vt:lpstr>  Проект на тему: “Планети земної групи”  </vt:lpstr>
      <vt:lpstr>План проекту</vt:lpstr>
      <vt:lpstr>Вступ</vt:lpstr>
      <vt:lpstr>Меркурій</vt:lpstr>
      <vt:lpstr>Рух планети</vt:lpstr>
      <vt:lpstr>Будова Меркурія</vt:lpstr>
      <vt:lpstr>Дослідження планети</vt:lpstr>
      <vt:lpstr>Венера</vt:lpstr>
      <vt:lpstr>Атмосфера</vt:lpstr>
      <vt:lpstr>Рельєф і внутрішня будова Венери</vt:lpstr>
      <vt:lpstr>Дослідження планети</vt:lpstr>
      <vt:lpstr>Марс</vt:lpstr>
      <vt:lpstr>Атмосфера і клімат</vt:lpstr>
      <vt:lpstr>Рельєф</vt:lpstr>
      <vt:lpstr>Дослідження Марса</vt:lpstr>
      <vt:lpstr>Висновок</vt:lpstr>
      <vt:lpstr>Список використаних джерел:</vt:lpstr>
      <vt:lpstr>Дякую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Сергій Корольов</dc:title>
  <dc:creator>User</dc:creator>
  <cp:lastModifiedBy>Elli 2.0 special for GeniEwgen)</cp:lastModifiedBy>
  <cp:revision>78</cp:revision>
  <dcterms:created xsi:type="dcterms:W3CDTF">2012-12-18T20:23:11Z</dcterms:created>
  <dcterms:modified xsi:type="dcterms:W3CDTF">2013-12-29T22:48:45Z</dcterms:modified>
</cp:coreProperties>
</file>