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1" r:id="rId4"/>
    <p:sldId id="270" r:id="rId5"/>
    <p:sldId id="272" r:id="rId6"/>
    <p:sldId id="259" r:id="rId7"/>
    <p:sldId id="260" r:id="rId8"/>
    <p:sldId id="261" r:id="rId9"/>
    <p:sldId id="263" r:id="rId10"/>
    <p:sldId id="267" r:id="rId11"/>
    <p:sldId id="268" r:id="rId12"/>
    <p:sldId id="262" r:id="rId13"/>
    <p:sldId id="264" r:id="rId14"/>
    <p:sldId id="273" r:id="rId15"/>
    <p:sldId id="265" r:id="rId16"/>
    <p:sldId id="274" r:id="rId17"/>
    <p:sldId id="275" r:id="rId18"/>
    <p:sldId id="276" r:id="rId19"/>
    <p:sldId id="266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47EF086-2353-4839-B204-A24A7102A3F9}" type="doc">
      <dgm:prSet loTypeId="urn:microsoft.com/office/officeart/2005/8/layout/vList5" loCatId="list" qsTypeId="urn:microsoft.com/office/officeart/2005/8/quickstyle/3d3" qsCatId="3D" csTypeId="urn:microsoft.com/office/officeart/2005/8/colors/accent1_4" csCatId="accent1" phldr="1"/>
      <dgm:spPr/>
      <dgm:t>
        <a:bodyPr/>
        <a:lstStyle/>
        <a:p>
          <a:endParaRPr lang="ru-RU"/>
        </a:p>
      </dgm:t>
    </dgm:pt>
    <dgm:pt modelId="{AFBFA736-1F9D-4BA1-9847-4BE3135C1FD9}">
      <dgm:prSet phldrT="[Текст]"/>
      <dgm:spPr/>
      <dgm:t>
        <a:bodyPr/>
        <a:lstStyle/>
        <a:p>
          <a:r>
            <a:rPr lang="uk-UA" b="1" dirty="0" smtClean="0"/>
            <a:t>Глибокі структурні зрушення в економіці</a:t>
          </a:r>
          <a:endParaRPr lang="ru-RU" b="1" dirty="0"/>
        </a:p>
      </dgm:t>
    </dgm:pt>
    <dgm:pt modelId="{DBF1BA22-85EB-4FE2-AE4A-AA6CF0517669}" type="parTrans" cxnId="{D53B7DEC-1C5B-45EA-925A-76B8923DA791}">
      <dgm:prSet/>
      <dgm:spPr/>
      <dgm:t>
        <a:bodyPr/>
        <a:lstStyle/>
        <a:p>
          <a:endParaRPr lang="ru-RU"/>
        </a:p>
      </dgm:t>
    </dgm:pt>
    <dgm:pt modelId="{D9BDDAC7-6D47-4ECF-BAE9-A0E592A43F67}" type="sibTrans" cxnId="{D53B7DEC-1C5B-45EA-925A-76B8923DA791}">
      <dgm:prSet/>
      <dgm:spPr/>
      <dgm:t>
        <a:bodyPr/>
        <a:lstStyle/>
        <a:p>
          <a:endParaRPr lang="ru-RU"/>
        </a:p>
      </dgm:t>
    </dgm:pt>
    <dgm:pt modelId="{2C7E02D3-8BB5-4AC6-AC73-F5A0A8FCE504}">
      <dgm:prSet phldrT="[Текст]"/>
      <dgm:spPr/>
      <dgm:t>
        <a:bodyPr/>
        <a:lstStyle/>
        <a:p>
          <a:r>
            <a:rPr lang="uk-UA" b="1" dirty="0" smtClean="0"/>
            <a:t>Спади і кризи в економіці</a:t>
          </a:r>
          <a:endParaRPr lang="ru-RU" b="1" dirty="0"/>
        </a:p>
      </dgm:t>
    </dgm:pt>
    <dgm:pt modelId="{8C07F5DA-45AD-4C2B-A5E0-1C21535F7F32}" type="parTrans" cxnId="{06DBBC07-12BD-456B-9D2E-B6E54A2E06FF}">
      <dgm:prSet/>
      <dgm:spPr/>
      <dgm:t>
        <a:bodyPr/>
        <a:lstStyle/>
        <a:p>
          <a:endParaRPr lang="ru-RU"/>
        </a:p>
      </dgm:t>
    </dgm:pt>
    <dgm:pt modelId="{2977670C-87A9-4491-BD46-5988A9A5E288}" type="sibTrans" cxnId="{06DBBC07-12BD-456B-9D2E-B6E54A2E06FF}">
      <dgm:prSet/>
      <dgm:spPr/>
      <dgm:t>
        <a:bodyPr/>
        <a:lstStyle/>
        <a:p>
          <a:endParaRPr lang="ru-RU"/>
        </a:p>
      </dgm:t>
    </dgm:pt>
    <dgm:pt modelId="{23885F34-44C9-4459-BB43-5A2620BF10C0}">
      <dgm:prSet phldrT="[Текст]"/>
      <dgm:spPr/>
      <dgm:t>
        <a:bodyPr/>
        <a:lstStyle/>
        <a:p>
          <a:r>
            <a:rPr lang="uk-UA" b="1" dirty="0" smtClean="0"/>
            <a:t>Зміни в демографічній структурі населення</a:t>
          </a:r>
          <a:endParaRPr lang="ru-RU" b="1" dirty="0"/>
        </a:p>
      </dgm:t>
    </dgm:pt>
    <dgm:pt modelId="{761DB9FA-CB23-4612-A385-C1BA2D3E8848}" type="parTrans" cxnId="{3576D6CA-55BA-462F-A8CC-7F5B96018786}">
      <dgm:prSet/>
      <dgm:spPr/>
      <dgm:t>
        <a:bodyPr/>
        <a:lstStyle/>
        <a:p>
          <a:endParaRPr lang="ru-RU"/>
        </a:p>
      </dgm:t>
    </dgm:pt>
    <dgm:pt modelId="{B5095197-3167-42AC-9763-C1B904DDAD3C}" type="sibTrans" cxnId="{3576D6CA-55BA-462F-A8CC-7F5B96018786}">
      <dgm:prSet/>
      <dgm:spPr/>
      <dgm:t>
        <a:bodyPr/>
        <a:lstStyle/>
        <a:p>
          <a:endParaRPr lang="ru-RU"/>
        </a:p>
      </dgm:t>
    </dgm:pt>
    <dgm:pt modelId="{4E8B61DC-0E94-400C-8366-DEFE22DE36E0}">
      <dgm:prSet phldrT="[Текст]"/>
      <dgm:spPr/>
      <dgm:t>
        <a:bodyPr/>
        <a:lstStyle/>
        <a:p>
          <a:r>
            <a:rPr lang="uk-UA" b="1" dirty="0" smtClean="0"/>
            <a:t>Нерівномірне розміщення продуктивних сил</a:t>
          </a:r>
          <a:endParaRPr lang="ru-RU" b="1" dirty="0"/>
        </a:p>
      </dgm:t>
    </dgm:pt>
    <dgm:pt modelId="{A136AFAC-1649-4FB0-981B-D37900DACF2A}" type="parTrans" cxnId="{2D8171A4-0D42-413A-9B47-67045B64649D}">
      <dgm:prSet/>
      <dgm:spPr/>
      <dgm:t>
        <a:bodyPr/>
        <a:lstStyle/>
        <a:p>
          <a:endParaRPr lang="ru-RU"/>
        </a:p>
      </dgm:t>
    </dgm:pt>
    <dgm:pt modelId="{7D90FB32-B512-49EB-8340-3C6D6E3A79B6}" type="sibTrans" cxnId="{2D8171A4-0D42-413A-9B47-67045B64649D}">
      <dgm:prSet/>
      <dgm:spPr/>
      <dgm:t>
        <a:bodyPr/>
        <a:lstStyle/>
        <a:p>
          <a:endParaRPr lang="ru-RU"/>
        </a:p>
      </dgm:t>
    </dgm:pt>
    <dgm:pt modelId="{91A00C05-6BD3-44E7-8202-00AA53E99D57}">
      <dgm:prSet phldrT="[Текст]"/>
      <dgm:spPr/>
      <dgm:t>
        <a:bodyPr/>
        <a:lstStyle/>
        <a:p>
          <a:r>
            <a:rPr lang="uk-UA" b="1" dirty="0" smtClean="0"/>
            <a:t>Упровадження нових технологій</a:t>
          </a:r>
          <a:endParaRPr lang="ru-RU" b="1" dirty="0"/>
        </a:p>
      </dgm:t>
    </dgm:pt>
    <dgm:pt modelId="{E23D4AA1-FF3D-44B6-B168-03F6B34004F3}" type="parTrans" cxnId="{8A533B8E-C27E-46E7-951E-CDA042480210}">
      <dgm:prSet/>
      <dgm:spPr/>
      <dgm:t>
        <a:bodyPr/>
        <a:lstStyle/>
        <a:p>
          <a:endParaRPr lang="ru-RU"/>
        </a:p>
      </dgm:t>
    </dgm:pt>
    <dgm:pt modelId="{01AB7128-AD52-4817-87D1-B2FCB0DBBF48}" type="sibTrans" cxnId="{8A533B8E-C27E-46E7-951E-CDA042480210}">
      <dgm:prSet/>
      <dgm:spPr/>
      <dgm:t>
        <a:bodyPr/>
        <a:lstStyle/>
        <a:p>
          <a:endParaRPr lang="ru-RU"/>
        </a:p>
      </dgm:t>
    </dgm:pt>
    <dgm:pt modelId="{2557AE33-F767-446F-AADB-9BB2BEA526D9}">
      <dgm:prSet phldrT="[Текст]"/>
      <dgm:spPr/>
      <dgm:t>
        <a:bodyPr/>
        <a:lstStyle/>
        <a:p>
          <a:r>
            <a:rPr lang="uk-UA" b="1" dirty="0" smtClean="0"/>
            <a:t>Сезонні коливання рівня виробництва окремих галузей </a:t>
          </a:r>
          <a:endParaRPr lang="ru-RU" b="1" dirty="0"/>
        </a:p>
      </dgm:t>
    </dgm:pt>
    <dgm:pt modelId="{82AA7286-8818-446B-B407-77DD49ED96B2}" type="parTrans" cxnId="{5C58BCD1-14F4-4706-9A20-E0D1B8DD738C}">
      <dgm:prSet/>
      <dgm:spPr/>
      <dgm:t>
        <a:bodyPr/>
        <a:lstStyle/>
        <a:p>
          <a:endParaRPr lang="ru-RU"/>
        </a:p>
      </dgm:t>
    </dgm:pt>
    <dgm:pt modelId="{4DCD639F-EE4D-4FC6-8B5A-B3201A1958E3}" type="sibTrans" cxnId="{5C58BCD1-14F4-4706-9A20-E0D1B8DD738C}">
      <dgm:prSet/>
      <dgm:spPr/>
      <dgm:t>
        <a:bodyPr/>
        <a:lstStyle/>
        <a:p>
          <a:endParaRPr lang="ru-RU"/>
        </a:p>
      </dgm:t>
    </dgm:pt>
    <dgm:pt modelId="{C5AC0828-FA22-4977-9C1D-A5D04B757DE8}" type="pres">
      <dgm:prSet presAssocID="{847EF086-2353-4839-B204-A24A7102A3F9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69AB54B-00C4-4D1D-885C-5A71FBA08863}" type="pres">
      <dgm:prSet presAssocID="{AFBFA736-1F9D-4BA1-9847-4BE3135C1FD9}" presName="linNode" presStyleCnt="0"/>
      <dgm:spPr/>
      <dgm:t>
        <a:bodyPr/>
        <a:lstStyle/>
        <a:p>
          <a:endParaRPr lang="ru-RU"/>
        </a:p>
      </dgm:t>
    </dgm:pt>
    <dgm:pt modelId="{0584B777-15E7-4C78-8043-0FA439E44469}" type="pres">
      <dgm:prSet presAssocID="{AFBFA736-1F9D-4BA1-9847-4BE3135C1FD9}" presName="parentText" presStyleLbl="node1" presStyleIdx="0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931B9-1C5F-40BA-BB56-F1CD9BC6C84F}" type="pres">
      <dgm:prSet presAssocID="{D9BDDAC7-6D47-4ECF-BAE9-A0E592A43F67}" presName="sp" presStyleCnt="0"/>
      <dgm:spPr/>
      <dgm:t>
        <a:bodyPr/>
        <a:lstStyle/>
        <a:p>
          <a:endParaRPr lang="ru-RU"/>
        </a:p>
      </dgm:t>
    </dgm:pt>
    <dgm:pt modelId="{C394102D-6415-4DCE-9310-F281EC52559A}" type="pres">
      <dgm:prSet presAssocID="{2C7E02D3-8BB5-4AC6-AC73-F5A0A8FCE504}" presName="linNode" presStyleCnt="0"/>
      <dgm:spPr/>
      <dgm:t>
        <a:bodyPr/>
        <a:lstStyle/>
        <a:p>
          <a:endParaRPr lang="ru-RU"/>
        </a:p>
      </dgm:t>
    </dgm:pt>
    <dgm:pt modelId="{15F7F978-35D8-4376-B0F9-1B1E01DDE40B}" type="pres">
      <dgm:prSet presAssocID="{2C7E02D3-8BB5-4AC6-AC73-F5A0A8FCE504}" presName="parentText" presStyleLbl="node1" presStyleIdx="1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917B5BF-2AFF-40B7-BC5D-8FDA1E964AED}" type="pres">
      <dgm:prSet presAssocID="{2977670C-87A9-4491-BD46-5988A9A5E288}" presName="sp" presStyleCnt="0"/>
      <dgm:spPr/>
      <dgm:t>
        <a:bodyPr/>
        <a:lstStyle/>
        <a:p>
          <a:endParaRPr lang="ru-RU"/>
        </a:p>
      </dgm:t>
    </dgm:pt>
    <dgm:pt modelId="{F3420CBD-9E5D-445F-8242-D9EEE167D85C}" type="pres">
      <dgm:prSet presAssocID="{23885F34-44C9-4459-BB43-5A2620BF10C0}" presName="linNode" presStyleCnt="0"/>
      <dgm:spPr/>
      <dgm:t>
        <a:bodyPr/>
        <a:lstStyle/>
        <a:p>
          <a:endParaRPr lang="ru-RU"/>
        </a:p>
      </dgm:t>
    </dgm:pt>
    <dgm:pt modelId="{74824340-407E-4FE0-BBC9-A954477F401C}" type="pres">
      <dgm:prSet presAssocID="{23885F34-44C9-4459-BB43-5A2620BF10C0}" presName="parentText" presStyleLbl="node1" presStyleIdx="2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76F1236-E815-4EBA-B809-7CDD38F8CA25}" type="pres">
      <dgm:prSet presAssocID="{B5095197-3167-42AC-9763-C1B904DDAD3C}" presName="sp" presStyleCnt="0"/>
      <dgm:spPr/>
      <dgm:t>
        <a:bodyPr/>
        <a:lstStyle/>
        <a:p>
          <a:endParaRPr lang="ru-RU"/>
        </a:p>
      </dgm:t>
    </dgm:pt>
    <dgm:pt modelId="{9527FC06-3966-45E4-984E-6BE48EE6BE26}" type="pres">
      <dgm:prSet presAssocID="{4E8B61DC-0E94-400C-8366-DEFE22DE36E0}" presName="linNode" presStyleCnt="0"/>
      <dgm:spPr/>
      <dgm:t>
        <a:bodyPr/>
        <a:lstStyle/>
        <a:p>
          <a:endParaRPr lang="ru-RU"/>
        </a:p>
      </dgm:t>
    </dgm:pt>
    <dgm:pt modelId="{C2A16184-DE1D-4A70-BDBF-A13C6946B6B4}" type="pres">
      <dgm:prSet presAssocID="{4E8B61DC-0E94-400C-8366-DEFE22DE36E0}" presName="parentText" presStyleLbl="node1" presStyleIdx="3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FD51896-1BDE-48C5-988C-78E7AC34BA21}" type="pres">
      <dgm:prSet presAssocID="{7D90FB32-B512-49EB-8340-3C6D6E3A79B6}" presName="sp" presStyleCnt="0"/>
      <dgm:spPr/>
      <dgm:t>
        <a:bodyPr/>
        <a:lstStyle/>
        <a:p>
          <a:endParaRPr lang="ru-RU"/>
        </a:p>
      </dgm:t>
    </dgm:pt>
    <dgm:pt modelId="{9B5D4F5A-5EC3-4797-9089-25684E4BB9BC}" type="pres">
      <dgm:prSet presAssocID="{91A00C05-6BD3-44E7-8202-00AA53E99D57}" presName="linNode" presStyleCnt="0"/>
      <dgm:spPr/>
      <dgm:t>
        <a:bodyPr/>
        <a:lstStyle/>
        <a:p>
          <a:endParaRPr lang="ru-RU"/>
        </a:p>
      </dgm:t>
    </dgm:pt>
    <dgm:pt modelId="{C8D29070-A7F8-4448-A914-385BD9E4C277}" type="pres">
      <dgm:prSet presAssocID="{91A00C05-6BD3-44E7-8202-00AA53E99D57}" presName="parentText" presStyleLbl="node1" presStyleIdx="4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696B43-33B8-48E7-A37A-4A3936073BF9}" type="pres">
      <dgm:prSet presAssocID="{01AB7128-AD52-4817-87D1-B2FCB0DBBF48}" presName="sp" presStyleCnt="0"/>
      <dgm:spPr/>
      <dgm:t>
        <a:bodyPr/>
        <a:lstStyle/>
        <a:p>
          <a:endParaRPr lang="ru-RU"/>
        </a:p>
      </dgm:t>
    </dgm:pt>
    <dgm:pt modelId="{F9C69624-973F-4A5C-9B93-4B8DA7950103}" type="pres">
      <dgm:prSet presAssocID="{2557AE33-F767-446F-AADB-9BB2BEA526D9}" presName="linNode" presStyleCnt="0"/>
      <dgm:spPr/>
      <dgm:t>
        <a:bodyPr/>
        <a:lstStyle/>
        <a:p>
          <a:endParaRPr lang="ru-RU"/>
        </a:p>
      </dgm:t>
    </dgm:pt>
    <dgm:pt modelId="{06248C07-9845-4AC8-84C5-4BFDF5BB259A}" type="pres">
      <dgm:prSet presAssocID="{2557AE33-F767-446F-AADB-9BB2BEA526D9}" presName="parentText" presStyleLbl="node1" presStyleIdx="5" presStyleCnt="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58BCD1-14F4-4706-9A20-E0D1B8DD738C}" srcId="{847EF086-2353-4839-B204-A24A7102A3F9}" destId="{2557AE33-F767-446F-AADB-9BB2BEA526D9}" srcOrd="5" destOrd="0" parTransId="{82AA7286-8818-446B-B407-77DD49ED96B2}" sibTransId="{4DCD639F-EE4D-4FC6-8B5A-B3201A1958E3}"/>
    <dgm:cxn modelId="{2D8171A4-0D42-413A-9B47-67045B64649D}" srcId="{847EF086-2353-4839-B204-A24A7102A3F9}" destId="{4E8B61DC-0E94-400C-8366-DEFE22DE36E0}" srcOrd="3" destOrd="0" parTransId="{A136AFAC-1649-4FB0-981B-D37900DACF2A}" sibTransId="{7D90FB32-B512-49EB-8340-3C6D6E3A79B6}"/>
    <dgm:cxn modelId="{8A533B8E-C27E-46E7-951E-CDA042480210}" srcId="{847EF086-2353-4839-B204-A24A7102A3F9}" destId="{91A00C05-6BD3-44E7-8202-00AA53E99D57}" srcOrd="4" destOrd="0" parTransId="{E23D4AA1-FF3D-44B6-B168-03F6B34004F3}" sibTransId="{01AB7128-AD52-4817-87D1-B2FCB0DBBF48}"/>
    <dgm:cxn modelId="{06DBBC07-12BD-456B-9D2E-B6E54A2E06FF}" srcId="{847EF086-2353-4839-B204-A24A7102A3F9}" destId="{2C7E02D3-8BB5-4AC6-AC73-F5A0A8FCE504}" srcOrd="1" destOrd="0" parTransId="{8C07F5DA-45AD-4C2B-A5E0-1C21535F7F32}" sibTransId="{2977670C-87A9-4491-BD46-5988A9A5E288}"/>
    <dgm:cxn modelId="{3FB9EFCD-EFEF-437D-B034-78BA9895AA49}" type="presOf" srcId="{2C7E02D3-8BB5-4AC6-AC73-F5A0A8FCE504}" destId="{15F7F978-35D8-4376-B0F9-1B1E01DDE40B}" srcOrd="0" destOrd="0" presId="urn:microsoft.com/office/officeart/2005/8/layout/vList5"/>
    <dgm:cxn modelId="{5DA8B41A-6096-4681-8EFB-D4BD1B6A3FA5}" type="presOf" srcId="{847EF086-2353-4839-B204-A24A7102A3F9}" destId="{C5AC0828-FA22-4977-9C1D-A5D04B757DE8}" srcOrd="0" destOrd="0" presId="urn:microsoft.com/office/officeart/2005/8/layout/vList5"/>
    <dgm:cxn modelId="{F5F63410-BE6C-40E3-86F7-A843CC102274}" type="presOf" srcId="{4E8B61DC-0E94-400C-8366-DEFE22DE36E0}" destId="{C2A16184-DE1D-4A70-BDBF-A13C6946B6B4}" srcOrd="0" destOrd="0" presId="urn:microsoft.com/office/officeart/2005/8/layout/vList5"/>
    <dgm:cxn modelId="{D53B7DEC-1C5B-45EA-925A-76B8923DA791}" srcId="{847EF086-2353-4839-B204-A24A7102A3F9}" destId="{AFBFA736-1F9D-4BA1-9847-4BE3135C1FD9}" srcOrd="0" destOrd="0" parTransId="{DBF1BA22-85EB-4FE2-AE4A-AA6CF0517669}" sibTransId="{D9BDDAC7-6D47-4ECF-BAE9-A0E592A43F67}"/>
    <dgm:cxn modelId="{3576D6CA-55BA-462F-A8CC-7F5B96018786}" srcId="{847EF086-2353-4839-B204-A24A7102A3F9}" destId="{23885F34-44C9-4459-BB43-5A2620BF10C0}" srcOrd="2" destOrd="0" parTransId="{761DB9FA-CB23-4612-A385-C1BA2D3E8848}" sibTransId="{B5095197-3167-42AC-9763-C1B904DDAD3C}"/>
    <dgm:cxn modelId="{974C4CF2-6DD6-442C-B953-7D0665901600}" type="presOf" srcId="{23885F34-44C9-4459-BB43-5A2620BF10C0}" destId="{74824340-407E-4FE0-BBC9-A954477F401C}" srcOrd="0" destOrd="0" presId="urn:microsoft.com/office/officeart/2005/8/layout/vList5"/>
    <dgm:cxn modelId="{AA95531F-FD2A-4692-9485-F05163FE1B97}" type="presOf" srcId="{2557AE33-F767-446F-AADB-9BB2BEA526D9}" destId="{06248C07-9845-4AC8-84C5-4BFDF5BB259A}" srcOrd="0" destOrd="0" presId="urn:microsoft.com/office/officeart/2005/8/layout/vList5"/>
    <dgm:cxn modelId="{C39CDC37-176F-4A13-BC82-C3F354C5F4FF}" type="presOf" srcId="{AFBFA736-1F9D-4BA1-9847-4BE3135C1FD9}" destId="{0584B777-15E7-4C78-8043-0FA439E44469}" srcOrd="0" destOrd="0" presId="urn:microsoft.com/office/officeart/2005/8/layout/vList5"/>
    <dgm:cxn modelId="{2F694061-A6EE-4AA8-86A3-B6C33EC5CFDA}" type="presOf" srcId="{91A00C05-6BD3-44E7-8202-00AA53E99D57}" destId="{C8D29070-A7F8-4448-A914-385BD9E4C277}" srcOrd="0" destOrd="0" presId="urn:microsoft.com/office/officeart/2005/8/layout/vList5"/>
    <dgm:cxn modelId="{F4280355-E954-4882-9B0C-1A4FDB033D0C}" type="presParOf" srcId="{C5AC0828-FA22-4977-9C1D-A5D04B757DE8}" destId="{C69AB54B-00C4-4D1D-885C-5A71FBA08863}" srcOrd="0" destOrd="0" presId="urn:microsoft.com/office/officeart/2005/8/layout/vList5"/>
    <dgm:cxn modelId="{AA069DC3-E4FF-45BC-937A-0DD89941245E}" type="presParOf" srcId="{C69AB54B-00C4-4D1D-885C-5A71FBA08863}" destId="{0584B777-15E7-4C78-8043-0FA439E44469}" srcOrd="0" destOrd="0" presId="urn:microsoft.com/office/officeart/2005/8/layout/vList5"/>
    <dgm:cxn modelId="{78811199-6523-4646-86DD-91C2DF21BBA0}" type="presParOf" srcId="{C5AC0828-FA22-4977-9C1D-A5D04B757DE8}" destId="{11C931B9-1C5F-40BA-BB56-F1CD9BC6C84F}" srcOrd="1" destOrd="0" presId="urn:microsoft.com/office/officeart/2005/8/layout/vList5"/>
    <dgm:cxn modelId="{4195C426-7357-4C0A-AD0F-2CBA9D17F2AD}" type="presParOf" srcId="{C5AC0828-FA22-4977-9C1D-A5D04B757DE8}" destId="{C394102D-6415-4DCE-9310-F281EC52559A}" srcOrd="2" destOrd="0" presId="urn:microsoft.com/office/officeart/2005/8/layout/vList5"/>
    <dgm:cxn modelId="{EAD32C1C-404B-41E8-9A22-86153FD6228A}" type="presParOf" srcId="{C394102D-6415-4DCE-9310-F281EC52559A}" destId="{15F7F978-35D8-4376-B0F9-1B1E01DDE40B}" srcOrd="0" destOrd="0" presId="urn:microsoft.com/office/officeart/2005/8/layout/vList5"/>
    <dgm:cxn modelId="{24D51C92-D777-4C5C-9D0B-CCB4143D8DF0}" type="presParOf" srcId="{C5AC0828-FA22-4977-9C1D-A5D04B757DE8}" destId="{A917B5BF-2AFF-40B7-BC5D-8FDA1E964AED}" srcOrd="3" destOrd="0" presId="urn:microsoft.com/office/officeart/2005/8/layout/vList5"/>
    <dgm:cxn modelId="{52FB2074-EBE1-4584-AB7E-65C54857D1CA}" type="presParOf" srcId="{C5AC0828-FA22-4977-9C1D-A5D04B757DE8}" destId="{F3420CBD-9E5D-445F-8242-D9EEE167D85C}" srcOrd="4" destOrd="0" presId="urn:microsoft.com/office/officeart/2005/8/layout/vList5"/>
    <dgm:cxn modelId="{2FA6140E-CC34-460B-9177-724C92D0B7AA}" type="presParOf" srcId="{F3420CBD-9E5D-445F-8242-D9EEE167D85C}" destId="{74824340-407E-4FE0-BBC9-A954477F401C}" srcOrd="0" destOrd="0" presId="urn:microsoft.com/office/officeart/2005/8/layout/vList5"/>
    <dgm:cxn modelId="{180A6030-315E-4F81-AEC0-0A0D8C094465}" type="presParOf" srcId="{C5AC0828-FA22-4977-9C1D-A5D04B757DE8}" destId="{E76F1236-E815-4EBA-B809-7CDD38F8CA25}" srcOrd="5" destOrd="0" presId="urn:microsoft.com/office/officeart/2005/8/layout/vList5"/>
    <dgm:cxn modelId="{3945561B-43D1-45E8-AFD4-3007F21A2F58}" type="presParOf" srcId="{C5AC0828-FA22-4977-9C1D-A5D04B757DE8}" destId="{9527FC06-3966-45E4-984E-6BE48EE6BE26}" srcOrd="6" destOrd="0" presId="urn:microsoft.com/office/officeart/2005/8/layout/vList5"/>
    <dgm:cxn modelId="{F62C2BBC-BFC5-4899-AC82-2776B81B4C4E}" type="presParOf" srcId="{9527FC06-3966-45E4-984E-6BE48EE6BE26}" destId="{C2A16184-DE1D-4A70-BDBF-A13C6946B6B4}" srcOrd="0" destOrd="0" presId="urn:microsoft.com/office/officeart/2005/8/layout/vList5"/>
    <dgm:cxn modelId="{BA4DD5E8-BDB9-4FC3-962E-0747B6BDB45A}" type="presParOf" srcId="{C5AC0828-FA22-4977-9C1D-A5D04B757DE8}" destId="{2FD51896-1BDE-48C5-988C-78E7AC34BA21}" srcOrd="7" destOrd="0" presId="urn:microsoft.com/office/officeart/2005/8/layout/vList5"/>
    <dgm:cxn modelId="{56C92970-7DAF-433D-BED8-1FE94850380C}" type="presParOf" srcId="{C5AC0828-FA22-4977-9C1D-A5D04B757DE8}" destId="{9B5D4F5A-5EC3-4797-9089-25684E4BB9BC}" srcOrd="8" destOrd="0" presId="urn:microsoft.com/office/officeart/2005/8/layout/vList5"/>
    <dgm:cxn modelId="{5C3FCCF5-2E03-4441-8C49-13EA3204BC43}" type="presParOf" srcId="{9B5D4F5A-5EC3-4797-9089-25684E4BB9BC}" destId="{C8D29070-A7F8-4448-A914-385BD9E4C277}" srcOrd="0" destOrd="0" presId="urn:microsoft.com/office/officeart/2005/8/layout/vList5"/>
    <dgm:cxn modelId="{A2CD5EFB-95E2-4607-90AE-D1F8727F9B62}" type="presParOf" srcId="{C5AC0828-FA22-4977-9C1D-A5D04B757DE8}" destId="{55696B43-33B8-48E7-A37A-4A3936073BF9}" srcOrd="9" destOrd="0" presId="urn:microsoft.com/office/officeart/2005/8/layout/vList5"/>
    <dgm:cxn modelId="{A680A042-C995-445E-A1B2-6D337D59787F}" type="presParOf" srcId="{C5AC0828-FA22-4977-9C1D-A5D04B757DE8}" destId="{F9C69624-973F-4A5C-9B93-4B8DA7950103}" srcOrd="10" destOrd="0" presId="urn:microsoft.com/office/officeart/2005/8/layout/vList5"/>
    <dgm:cxn modelId="{D254B4CC-FB42-4640-9EBD-2D084A322A00}" type="presParOf" srcId="{F9C69624-973F-4A5C-9B93-4B8DA7950103}" destId="{06248C07-9845-4AC8-84C5-4BFDF5BB259A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79A6419-7119-472F-8BEC-9089672365A7}" type="doc">
      <dgm:prSet loTypeId="urn:microsoft.com/office/officeart/2005/8/layout/equation1" loCatId="process" qsTypeId="urn:microsoft.com/office/officeart/2005/8/quickstyle/simple5" qsCatId="simple" csTypeId="urn:microsoft.com/office/officeart/2005/8/colors/accent1_2" csCatId="accent1" phldr="1"/>
      <dgm:spPr/>
    </dgm:pt>
    <dgm:pt modelId="{28700623-7451-41B5-9213-9A15620CB918}">
      <dgm:prSet phldrT="[Текст]" custT="1"/>
      <dgm:spPr/>
      <dgm:t>
        <a:bodyPr/>
        <a:lstStyle/>
        <a:p>
          <a:r>
            <a:rPr lang="uk-UA" sz="2000" b="1" dirty="0" smtClean="0"/>
            <a:t>Зайняті</a:t>
          </a:r>
          <a:endParaRPr lang="ru-RU" sz="2000" b="1" dirty="0"/>
        </a:p>
      </dgm:t>
    </dgm:pt>
    <dgm:pt modelId="{A091B3EF-F34E-48EF-9C8A-DE1AC3708FF2}" type="parTrans" cxnId="{2B1B37F8-5969-439B-9D53-8978735F93C9}">
      <dgm:prSet/>
      <dgm:spPr/>
      <dgm:t>
        <a:bodyPr/>
        <a:lstStyle/>
        <a:p>
          <a:endParaRPr lang="ru-RU"/>
        </a:p>
      </dgm:t>
    </dgm:pt>
    <dgm:pt modelId="{671CBC80-9430-4070-BCCD-C5ED589B706C}" type="sibTrans" cxnId="{2B1B37F8-5969-439B-9D53-8978735F93C9}">
      <dgm:prSet/>
      <dgm:spPr/>
      <dgm:t>
        <a:bodyPr/>
        <a:lstStyle/>
        <a:p>
          <a:endParaRPr lang="ru-RU"/>
        </a:p>
      </dgm:t>
    </dgm:pt>
    <dgm:pt modelId="{FEDF8E04-395A-4A64-81E5-317628C7BE23}">
      <dgm:prSet phldrT="[Текст]" custT="1"/>
      <dgm:spPr/>
      <dgm:t>
        <a:bodyPr/>
        <a:lstStyle/>
        <a:p>
          <a:r>
            <a:rPr lang="uk-UA" sz="1600" b="1" dirty="0" smtClean="0"/>
            <a:t>Безробітні</a:t>
          </a:r>
          <a:endParaRPr lang="ru-RU" sz="1600" b="1" dirty="0"/>
        </a:p>
      </dgm:t>
    </dgm:pt>
    <dgm:pt modelId="{8FEF21AB-2BE7-4FD1-8CE5-2B3A8A4CA9AB}" type="parTrans" cxnId="{80FE6833-5150-43FA-9371-07CFECA21451}">
      <dgm:prSet/>
      <dgm:spPr/>
      <dgm:t>
        <a:bodyPr/>
        <a:lstStyle/>
        <a:p>
          <a:endParaRPr lang="ru-RU"/>
        </a:p>
      </dgm:t>
    </dgm:pt>
    <dgm:pt modelId="{8DB67230-3F0F-40D0-88DA-F8F14D6E60CE}" type="sibTrans" cxnId="{80FE6833-5150-43FA-9371-07CFECA21451}">
      <dgm:prSet/>
      <dgm:spPr/>
      <dgm:t>
        <a:bodyPr/>
        <a:lstStyle/>
        <a:p>
          <a:endParaRPr lang="ru-RU"/>
        </a:p>
      </dgm:t>
    </dgm:pt>
    <dgm:pt modelId="{B70402F5-846A-4370-8410-CA2843E0B341}">
      <dgm:prSet phldrT="[Текст]"/>
      <dgm:spPr/>
      <dgm:t>
        <a:bodyPr/>
        <a:lstStyle/>
        <a:p>
          <a:r>
            <a:rPr lang="uk-UA" b="1" dirty="0" smtClean="0"/>
            <a:t>ЕАН</a:t>
          </a:r>
          <a:endParaRPr lang="ru-RU" b="1" dirty="0"/>
        </a:p>
      </dgm:t>
    </dgm:pt>
    <dgm:pt modelId="{214ECD3B-F05B-42E0-9BC2-A7EA5F025C2B}" type="parTrans" cxnId="{9DF1EDA1-F90F-4A72-B3A2-A227AE589A8C}">
      <dgm:prSet/>
      <dgm:spPr/>
      <dgm:t>
        <a:bodyPr/>
        <a:lstStyle/>
        <a:p>
          <a:endParaRPr lang="ru-RU"/>
        </a:p>
      </dgm:t>
    </dgm:pt>
    <dgm:pt modelId="{6FC1AD1E-7029-479F-AEC3-7E7C3913A074}" type="sibTrans" cxnId="{9DF1EDA1-F90F-4A72-B3A2-A227AE589A8C}">
      <dgm:prSet/>
      <dgm:spPr/>
      <dgm:t>
        <a:bodyPr/>
        <a:lstStyle/>
        <a:p>
          <a:endParaRPr lang="ru-RU"/>
        </a:p>
      </dgm:t>
    </dgm:pt>
    <dgm:pt modelId="{F19BDDD5-B085-4AC7-9233-CF596BB2E957}" type="pres">
      <dgm:prSet presAssocID="{479A6419-7119-472F-8BEC-9089672365A7}" presName="linearFlow" presStyleCnt="0">
        <dgm:presLayoutVars>
          <dgm:dir/>
          <dgm:resizeHandles val="exact"/>
        </dgm:presLayoutVars>
      </dgm:prSet>
      <dgm:spPr/>
    </dgm:pt>
    <dgm:pt modelId="{3C1C02E2-2BC9-4DAB-A1A8-8925DC9B0D63}" type="pres">
      <dgm:prSet presAssocID="{28700623-7451-41B5-9213-9A15620CB91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BC42C9-DE96-4355-AC50-5CD0864AE866}" type="pres">
      <dgm:prSet presAssocID="{671CBC80-9430-4070-BCCD-C5ED589B706C}" presName="spacerL" presStyleCnt="0"/>
      <dgm:spPr/>
    </dgm:pt>
    <dgm:pt modelId="{CA6C95F6-F8EB-442A-9261-86D115E268C7}" type="pres">
      <dgm:prSet presAssocID="{671CBC80-9430-4070-BCCD-C5ED589B706C}" presName="sibTrans" presStyleLbl="sibTrans2D1" presStyleIdx="0" presStyleCnt="2"/>
      <dgm:spPr/>
    </dgm:pt>
    <dgm:pt modelId="{23AD13BE-66AF-4D03-958C-CF2A42572580}" type="pres">
      <dgm:prSet presAssocID="{671CBC80-9430-4070-BCCD-C5ED589B706C}" presName="spacerR" presStyleCnt="0"/>
      <dgm:spPr/>
    </dgm:pt>
    <dgm:pt modelId="{FBEC484F-5C2C-484A-BD56-3CA9C9D3DE36}" type="pres">
      <dgm:prSet presAssocID="{FEDF8E04-395A-4A64-81E5-317628C7BE23}" presName="node" presStyleLbl="node1" presStyleIdx="1" presStyleCnt="3">
        <dgm:presLayoutVars>
          <dgm:bulletEnabled val="1"/>
        </dgm:presLayoutVars>
      </dgm:prSet>
      <dgm:spPr/>
    </dgm:pt>
    <dgm:pt modelId="{1A56B3D7-C28C-4AB9-BA2D-5436E2800E81}" type="pres">
      <dgm:prSet presAssocID="{8DB67230-3F0F-40D0-88DA-F8F14D6E60CE}" presName="spacerL" presStyleCnt="0"/>
      <dgm:spPr/>
    </dgm:pt>
    <dgm:pt modelId="{AF4A4A8B-3992-488C-AC59-58C5417DDA62}" type="pres">
      <dgm:prSet presAssocID="{8DB67230-3F0F-40D0-88DA-F8F14D6E60CE}" presName="sibTrans" presStyleLbl="sibTrans2D1" presStyleIdx="1" presStyleCnt="2"/>
      <dgm:spPr/>
    </dgm:pt>
    <dgm:pt modelId="{80D98FDA-81E4-4825-9183-223D9DAEF391}" type="pres">
      <dgm:prSet presAssocID="{8DB67230-3F0F-40D0-88DA-F8F14D6E60CE}" presName="spacerR" presStyleCnt="0"/>
      <dgm:spPr/>
    </dgm:pt>
    <dgm:pt modelId="{B34A0EA2-6E40-4E2C-AB04-409162FFF52B}" type="pres">
      <dgm:prSet presAssocID="{B70402F5-846A-4370-8410-CA2843E0B341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0FE6833-5150-43FA-9371-07CFECA21451}" srcId="{479A6419-7119-472F-8BEC-9089672365A7}" destId="{FEDF8E04-395A-4A64-81E5-317628C7BE23}" srcOrd="1" destOrd="0" parTransId="{8FEF21AB-2BE7-4FD1-8CE5-2B3A8A4CA9AB}" sibTransId="{8DB67230-3F0F-40D0-88DA-F8F14D6E60CE}"/>
    <dgm:cxn modelId="{67CEC816-88E7-49FD-8649-D266FAF7FFA7}" type="presOf" srcId="{28700623-7451-41B5-9213-9A15620CB918}" destId="{3C1C02E2-2BC9-4DAB-A1A8-8925DC9B0D63}" srcOrd="0" destOrd="0" presId="urn:microsoft.com/office/officeart/2005/8/layout/equation1"/>
    <dgm:cxn modelId="{EB921FAB-EA77-4962-9C20-6C7C77D1825B}" type="presOf" srcId="{479A6419-7119-472F-8BEC-9089672365A7}" destId="{F19BDDD5-B085-4AC7-9233-CF596BB2E957}" srcOrd="0" destOrd="0" presId="urn:microsoft.com/office/officeart/2005/8/layout/equation1"/>
    <dgm:cxn modelId="{F816D570-AB0D-4B1B-84C0-819A9BD6A7EC}" type="presOf" srcId="{FEDF8E04-395A-4A64-81E5-317628C7BE23}" destId="{FBEC484F-5C2C-484A-BD56-3CA9C9D3DE36}" srcOrd="0" destOrd="0" presId="urn:microsoft.com/office/officeart/2005/8/layout/equation1"/>
    <dgm:cxn modelId="{11461334-882A-4642-804F-F14BA6BE75DB}" type="presOf" srcId="{B70402F5-846A-4370-8410-CA2843E0B341}" destId="{B34A0EA2-6E40-4E2C-AB04-409162FFF52B}" srcOrd="0" destOrd="0" presId="urn:microsoft.com/office/officeart/2005/8/layout/equation1"/>
    <dgm:cxn modelId="{2B1B37F8-5969-439B-9D53-8978735F93C9}" srcId="{479A6419-7119-472F-8BEC-9089672365A7}" destId="{28700623-7451-41B5-9213-9A15620CB918}" srcOrd="0" destOrd="0" parTransId="{A091B3EF-F34E-48EF-9C8A-DE1AC3708FF2}" sibTransId="{671CBC80-9430-4070-BCCD-C5ED589B706C}"/>
    <dgm:cxn modelId="{16FE8412-431D-4D65-B4F4-1B6852785F41}" type="presOf" srcId="{8DB67230-3F0F-40D0-88DA-F8F14D6E60CE}" destId="{AF4A4A8B-3992-488C-AC59-58C5417DDA62}" srcOrd="0" destOrd="0" presId="urn:microsoft.com/office/officeart/2005/8/layout/equation1"/>
    <dgm:cxn modelId="{9DF1EDA1-F90F-4A72-B3A2-A227AE589A8C}" srcId="{479A6419-7119-472F-8BEC-9089672365A7}" destId="{B70402F5-846A-4370-8410-CA2843E0B341}" srcOrd="2" destOrd="0" parTransId="{214ECD3B-F05B-42E0-9BC2-A7EA5F025C2B}" sibTransId="{6FC1AD1E-7029-479F-AEC3-7E7C3913A074}"/>
    <dgm:cxn modelId="{2E6B7D67-8AC3-4970-94F0-A37EDE25F70B}" type="presOf" srcId="{671CBC80-9430-4070-BCCD-C5ED589B706C}" destId="{CA6C95F6-F8EB-442A-9261-86D115E268C7}" srcOrd="0" destOrd="0" presId="urn:microsoft.com/office/officeart/2005/8/layout/equation1"/>
    <dgm:cxn modelId="{8DF01B01-07AA-4241-BA5C-F6DF827D1AE1}" type="presParOf" srcId="{F19BDDD5-B085-4AC7-9233-CF596BB2E957}" destId="{3C1C02E2-2BC9-4DAB-A1A8-8925DC9B0D63}" srcOrd="0" destOrd="0" presId="urn:microsoft.com/office/officeart/2005/8/layout/equation1"/>
    <dgm:cxn modelId="{88A8AA17-BB68-44F5-BBBF-F167B3CF4156}" type="presParOf" srcId="{F19BDDD5-B085-4AC7-9233-CF596BB2E957}" destId="{7FBC42C9-DE96-4355-AC50-5CD0864AE866}" srcOrd="1" destOrd="0" presId="urn:microsoft.com/office/officeart/2005/8/layout/equation1"/>
    <dgm:cxn modelId="{0FC47E07-7342-47D3-8591-CEADFACFA8C8}" type="presParOf" srcId="{F19BDDD5-B085-4AC7-9233-CF596BB2E957}" destId="{CA6C95F6-F8EB-442A-9261-86D115E268C7}" srcOrd="2" destOrd="0" presId="urn:microsoft.com/office/officeart/2005/8/layout/equation1"/>
    <dgm:cxn modelId="{18F6A392-E8B7-4DBA-8E1A-DFBDA06B9527}" type="presParOf" srcId="{F19BDDD5-B085-4AC7-9233-CF596BB2E957}" destId="{23AD13BE-66AF-4D03-958C-CF2A42572580}" srcOrd="3" destOrd="0" presId="urn:microsoft.com/office/officeart/2005/8/layout/equation1"/>
    <dgm:cxn modelId="{C87F30C7-B5F4-4E43-85F3-ECCAABE49623}" type="presParOf" srcId="{F19BDDD5-B085-4AC7-9233-CF596BB2E957}" destId="{FBEC484F-5C2C-484A-BD56-3CA9C9D3DE36}" srcOrd="4" destOrd="0" presId="urn:microsoft.com/office/officeart/2005/8/layout/equation1"/>
    <dgm:cxn modelId="{018FC93F-27B5-4D8A-A8D5-531D9E688E90}" type="presParOf" srcId="{F19BDDD5-B085-4AC7-9233-CF596BB2E957}" destId="{1A56B3D7-C28C-4AB9-BA2D-5436E2800E81}" srcOrd="5" destOrd="0" presId="urn:microsoft.com/office/officeart/2005/8/layout/equation1"/>
    <dgm:cxn modelId="{805BEEF4-A109-4D56-BBB1-2B644F975EF7}" type="presParOf" srcId="{F19BDDD5-B085-4AC7-9233-CF596BB2E957}" destId="{AF4A4A8B-3992-488C-AC59-58C5417DDA62}" srcOrd="6" destOrd="0" presId="urn:microsoft.com/office/officeart/2005/8/layout/equation1"/>
    <dgm:cxn modelId="{7864933E-9756-49C4-B373-55A35118B14D}" type="presParOf" srcId="{F19BDDD5-B085-4AC7-9233-CF596BB2E957}" destId="{80D98FDA-81E4-4825-9183-223D9DAEF391}" srcOrd="7" destOrd="0" presId="urn:microsoft.com/office/officeart/2005/8/layout/equation1"/>
    <dgm:cxn modelId="{0A1DB9C6-B58C-4637-9C85-2BCB38F31B06}" type="presParOf" srcId="{F19BDDD5-B085-4AC7-9233-CF596BB2E957}" destId="{B34A0EA2-6E40-4E2C-AB04-409162FFF52B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3C56EA6-AE77-4CC5-B4E7-7088A591598F}" type="doc">
      <dgm:prSet loTypeId="urn:microsoft.com/office/officeart/2005/8/layout/vList2" loCatId="list" qsTypeId="urn:microsoft.com/office/officeart/2005/8/quickstyle/simple3" qsCatId="simple" csTypeId="urn:microsoft.com/office/officeart/2005/8/colors/accent1_2" csCatId="colorful" phldr="1"/>
      <dgm:spPr/>
      <dgm:t>
        <a:bodyPr/>
        <a:lstStyle/>
        <a:p>
          <a:endParaRPr lang="ru-RU"/>
        </a:p>
      </dgm:t>
    </dgm:pt>
    <dgm:pt modelId="{E7C79400-CD8E-4DAD-986B-32B60779012A}">
      <dgm:prSet phldrT="[Текст]"/>
      <dgm:spPr/>
      <dgm:t>
        <a:bodyPr/>
        <a:lstStyle/>
        <a:p>
          <a:r>
            <a:rPr lang="uk-UA" dirty="0" smtClean="0"/>
            <a:t>Активні</a:t>
          </a:r>
          <a:endParaRPr lang="ru-RU" dirty="0"/>
        </a:p>
      </dgm:t>
    </dgm:pt>
    <dgm:pt modelId="{04C1AF72-0027-4796-ADEB-0F4AF2685322}" type="parTrans" cxnId="{121A27CF-D9D8-4A7E-B500-AA46656EC7F1}">
      <dgm:prSet/>
      <dgm:spPr/>
      <dgm:t>
        <a:bodyPr/>
        <a:lstStyle/>
        <a:p>
          <a:endParaRPr lang="ru-RU"/>
        </a:p>
      </dgm:t>
    </dgm:pt>
    <dgm:pt modelId="{57E8C517-8E6B-4A2A-946F-C163AC6148D3}" type="sibTrans" cxnId="{121A27CF-D9D8-4A7E-B500-AA46656EC7F1}">
      <dgm:prSet/>
      <dgm:spPr/>
      <dgm:t>
        <a:bodyPr/>
        <a:lstStyle/>
        <a:p>
          <a:endParaRPr lang="ru-RU"/>
        </a:p>
      </dgm:t>
    </dgm:pt>
    <dgm:pt modelId="{D86455EC-1676-4B35-ACB7-B8F1E46AAFBF}">
      <dgm:prSet phldrT="[Текст]"/>
      <dgm:spPr/>
      <dgm:t>
        <a:bodyPr/>
        <a:lstStyle/>
        <a:p>
          <a:r>
            <a:rPr lang="uk-UA" dirty="0" smtClean="0"/>
            <a:t>Виділення субсидій</a:t>
          </a:r>
          <a:endParaRPr lang="ru-RU" dirty="0"/>
        </a:p>
      </dgm:t>
    </dgm:pt>
    <dgm:pt modelId="{7ADFE8C0-50D8-4F91-8D09-BA14D9C40AC0}" type="parTrans" cxnId="{F2F8DC93-B733-4A32-93A0-1842DCF5CC64}">
      <dgm:prSet/>
      <dgm:spPr/>
      <dgm:t>
        <a:bodyPr/>
        <a:lstStyle/>
        <a:p>
          <a:endParaRPr lang="ru-RU"/>
        </a:p>
      </dgm:t>
    </dgm:pt>
    <dgm:pt modelId="{937A07A8-AFA1-4871-8A47-FD1AD514D75E}" type="sibTrans" cxnId="{F2F8DC93-B733-4A32-93A0-1842DCF5CC64}">
      <dgm:prSet/>
      <dgm:spPr/>
      <dgm:t>
        <a:bodyPr/>
        <a:lstStyle/>
        <a:p>
          <a:endParaRPr lang="ru-RU"/>
        </a:p>
      </dgm:t>
    </dgm:pt>
    <dgm:pt modelId="{DE743F0D-28E6-4046-B6A0-3017FDF92E33}">
      <dgm:prSet phldrT="[Текст]"/>
      <dgm:spPr/>
      <dgm:t>
        <a:bodyPr/>
        <a:lstStyle/>
        <a:p>
          <a:r>
            <a:rPr lang="uk-UA" dirty="0" smtClean="0"/>
            <a:t>Пасивні</a:t>
          </a:r>
          <a:endParaRPr lang="ru-RU" dirty="0"/>
        </a:p>
      </dgm:t>
    </dgm:pt>
    <dgm:pt modelId="{1B1D4DD7-50DE-4B6D-90F9-24F7315F15E3}" type="parTrans" cxnId="{AC64DBD7-FF46-4582-A352-86DFCF59E4A3}">
      <dgm:prSet/>
      <dgm:spPr/>
      <dgm:t>
        <a:bodyPr/>
        <a:lstStyle/>
        <a:p>
          <a:endParaRPr lang="ru-RU"/>
        </a:p>
      </dgm:t>
    </dgm:pt>
    <dgm:pt modelId="{8278FF84-16E4-4ADE-964F-6937B98CF6B2}" type="sibTrans" cxnId="{AC64DBD7-FF46-4582-A352-86DFCF59E4A3}">
      <dgm:prSet/>
      <dgm:spPr/>
      <dgm:t>
        <a:bodyPr/>
        <a:lstStyle/>
        <a:p>
          <a:endParaRPr lang="ru-RU"/>
        </a:p>
      </dgm:t>
    </dgm:pt>
    <dgm:pt modelId="{FFDB939A-F26C-4D3A-A16B-93B075CC7848}">
      <dgm:prSet phldrT="[Текст]"/>
      <dgm:spPr/>
      <dgm:t>
        <a:bodyPr/>
        <a:lstStyle/>
        <a:p>
          <a:r>
            <a:rPr lang="uk-UA" dirty="0" smtClean="0"/>
            <a:t>Надання пільг</a:t>
          </a:r>
          <a:endParaRPr lang="ru-RU" dirty="0"/>
        </a:p>
      </dgm:t>
    </dgm:pt>
    <dgm:pt modelId="{C647005F-4E2A-4AD0-8636-E2CEE1998B12}" type="parTrans" cxnId="{9FC39163-110C-4C32-9E2F-91C18805A2DB}">
      <dgm:prSet/>
      <dgm:spPr/>
      <dgm:t>
        <a:bodyPr/>
        <a:lstStyle/>
        <a:p>
          <a:endParaRPr lang="ru-RU"/>
        </a:p>
      </dgm:t>
    </dgm:pt>
    <dgm:pt modelId="{3EFD9FEF-C6FF-463C-A061-903B1617D517}" type="sibTrans" cxnId="{9FC39163-110C-4C32-9E2F-91C18805A2DB}">
      <dgm:prSet/>
      <dgm:spPr/>
      <dgm:t>
        <a:bodyPr/>
        <a:lstStyle/>
        <a:p>
          <a:endParaRPr lang="ru-RU"/>
        </a:p>
      </dgm:t>
    </dgm:pt>
    <dgm:pt modelId="{FB293529-3CC9-4592-A77D-2B72176AC5DB}">
      <dgm:prSet phldrT="[Текст]"/>
      <dgm:spPr/>
      <dgm:t>
        <a:bodyPr/>
        <a:lstStyle/>
        <a:p>
          <a:r>
            <a:rPr lang="uk-UA" dirty="0" smtClean="0"/>
            <a:t>Підтримка підприємств, які створюються безробітними</a:t>
          </a:r>
          <a:endParaRPr lang="ru-RU" dirty="0"/>
        </a:p>
      </dgm:t>
    </dgm:pt>
    <dgm:pt modelId="{BC1A5ED7-271F-4554-BFCE-801B6F0F5013}" type="parTrans" cxnId="{6E4152FA-8B68-443A-8B3D-AEA7F2E495B5}">
      <dgm:prSet/>
      <dgm:spPr/>
      <dgm:t>
        <a:bodyPr/>
        <a:lstStyle/>
        <a:p>
          <a:endParaRPr lang="ru-RU"/>
        </a:p>
      </dgm:t>
    </dgm:pt>
    <dgm:pt modelId="{40CCC974-55EC-4BA2-A98B-D9862371CEEC}" type="sibTrans" cxnId="{6E4152FA-8B68-443A-8B3D-AEA7F2E495B5}">
      <dgm:prSet/>
      <dgm:spPr/>
      <dgm:t>
        <a:bodyPr/>
        <a:lstStyle/>
        <a:p>
          <a:endParaRPr lang="ru-RU"/>
        </a:p>
      </dgm:t>
    </dgm:pt>
    <dgm:pt modelId="{AF01E308-3722-43CF-8B31-29079485FECC}">
      <dgm:prSet phldrT="[Текст]"/>
      <dgm:spPr/>
      <dgm:t>
        <a:bodyPr/>
        <a:lstStyle/>
        <a:p>
          <a:r>
            <a:rPr lang="uk-UA" dirty="0" smtClean="0"/>
            <a:t>Створення робочих місць у державному або комерційному секторі</a:t>
          </a:r>
          <a:endParaRPr lang="ru-RU" dirty="0"/>
        </a:p>
      </dgm:t>
    </dgm:pt>
    <dgm:pt modelId="{C62D2867-5C36-4F3A-A889-7BDC7C22698C}" type="parTrans" cxnId="{F4D0D7F9-E21E-4886-AB4D-7D1F7A35EFFA}">
      <dgm:prSet/>
      <dgm:spPr/>
      <dgm:t>
        <a:bodyPr/>
        <a:lstStyle/>
        <a:p>
          <a:endParaRPr lang="ru-RU"/>
        </a:p>
      </dgm:t>
    </dgm:pt>
    <dgm:pt modelId="{D862D5C6-DB95-440C-8A99-590D7872AEBB}" type="sibTrans" cxnId="{F4D0D7F9-E21E-4886-AB4D-7D1F7A35EFFA}">
      <dgm:prSet/>
      <dgm:spPr/>
      <dgm:t>
        <a:bodyPr/>
        <a:lstStyle/>
        <a:p>
          <a:endParaRPr lang="ru-RU"/>
        </a:p>
      </dgm:t>
    </dgm:pt>
    <dgm:pt modelId="{828764C7-08F0-46C0-9DA6-327FD38919DD}">
      <dgm:prSet phldrT="[Текст]"/>
      <dgm:spPr/>
      <dgm:t>
        <a:bodyPr/>
        <a:lstStyle/>
        <a:p>
          <a:r>
            <a:rPr lang="uk-UA" dirty="0" smtClean="0"/>
            <a:t>Компенсація витрат на проф. підготовку</a:t>
          </a:r>
          <a:endParaRPr lang="ru-RU" dirty="0"/>
        </a:p>
      </dgm:t>
    </dgm:pt>
    <dgm:pt modelId="{481CAE63-BF10-4F11-BC83-EEDC638F0990}" type="parTrans" cxnId="{BA4A5867-B5B2-4BF7-9616-598427FD1F1D}">
      <dgm:prSet/>
      <dgm:spPr/>
      <dgm:t>
        <a:bodyPr/>
        <a:lstStyle/>
        <a:p>
          <a:endParaRPr lang="ru-RU"/>
        </a:p>
      </dgm:t>
    </dgm:pt>
    <dgm:pt modelId="{771AC831-A7BF-4DA6-8525-27D6B732695D}" type="sibTrans" cxnId="{BA4A5867-B5B2-4BF7-9616-598427FD1F1D}">
      <dgm:prSet/>
      <dgm:spPr/>
      <dgm:t>
        <a:bodyPr/>
        <a:lstStyle/>
        <a:p>
          <a:endParaRPr lang="ru-RU"/>
        </a:p>
      </dgm:t>
    </dgm:pt>
    <dgm:pt modelId="{2BD77479-880B-45F9-8F51-E20BF8ABFC8C}">
      <dgm:prSet phldrT="[Текст]"/>
      <dgm:spPr/>
      <dgm:t>
        <a:bodyPr/>
        <a:lstStyle/>
        <a:p>
          <a:r>
            <a:rPr lang="uk-UA" dirty="0" smtClean="0"/>
            <a:t>Створення системи проф. навчання</a:t>
          </a:r>
          <a:endParaRPr lang="ru-RU" dirty="0"/>
        </a:p>
      </dgm:t>
    </dgm:pt>
    <dgm:pt modelId="{57DDD9D9-7D27-4CC6-A94C-62690DC56388}" type="parTrans" cxnId="{DC053D57-95C4-48EC-A57D-25B54E39F232}">
      <dgm:prSet/>
      <dgm:spPr/>
      <dgm:t>
        <a:bodyPr/>
        <a:lstStyle/>
        <a:p>
          <a:endParaRPr lang="ru-RU"/>
        </a:p>
      </dgm:t>
    </dgm:pt>
    <dgm:pt modelId="{ECBD7212-C29A-41CF-9138-58BAC5625B0D}" type="sibTrans" cxnId="{DC053D57-95C4-48EC-A57D-25B54E39F232}">
      <dgm:prSet/>
      <dgm:spPr/>
      <dgm:t>
        <a:bodyPr/>
        <a:lstStyle/>
        <a:p>
          <a:endParaRPr lang="ru-RU"/>
        </a:p>
      </dgm:t>
    </dgm:pt>
    <dgm:pt modelId="{821923FD-2857-445B-B0D8-3FFB82CB0FB9}">
      <dgm:prSet phldrT="[Текст]"/>
      <dgm:spPr/>
      <dgm:t>
        <a:bodyPr/>
        <a:lstStyle/>
        <a:p>
          <a:r>
            <a:rPr lang="uk-UA" dirty="0" smtClean="0"/>
            <a:t>Штрафи за порушення керівниками трудового законодавства</a:t>
          </a:r>
          <a:endParaRPr lang="ru-RU" dirty="0"/>
        </a:p>
      </dgm:t>
    </dgm:pt>
    <dgm:pt modelId="{D13F8CAB-CF65-4167-A03B-FA71D1EC23CC}" type="parTrans" cxnId="{E880845D-C3A8-41AC-B330-621D4356FF1E}">
      <dgm:prSet/>
      <dgm:spPr/>
      <dgm:t>
        <a:bodyPr/>
        <a:lstStyle/>
        <a:p>
          <a:endParaRPr lang="ru-RU"/>
        </a:p>
      </dgm:t>
    </dgm:pt>
    <dgm:pt modelId="{948EE289-FA7E-4586-BFF5-7305AAC5A536}" type="sibTrans" cxnId="{E880845D-C3A8-41AC-B330-621D4356FF1E}">
      <dgm:prSet/>
      <dgm:spPr/>
      <dgm:t>
        <a:bodyPr/>
        <a:lstStyle/>
        <a:p>
          <a:endParaRPr lang="ru-RU"/>
        </a:p>
      </dgm:t>
    </dgm:pt>
    <dgm:pt modelId="{5BB0371F-AD2E-41A0-9402-9C38410BFA1C}" type="pres">
      <dgm:prSet presAssocID="{D3C56EA6-AE77-4CC5-B4E7-7088A591598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uk-UA"/>
        </a:p>
      </dgm:t>
    </dgm:pt>
    <dgm:pt modelId="{13F64A0E-4807-42A4-A566-29C365D59C8D}" type="pres">
      <dgm:prSet presAssocID="{E7C79400-CD8E-4DAD-986B-32B60779012A}" presName="parentText" presStyleLbl="node1" presStyleIdx="0" presStyleCnt="2" custLinFactNeighborY="-2499">
        <dgm:presLayoutVars>
          <dgm:chMax val="0"/>
          <dgm:bulletEnabled val="1"/>
        </dgm:presLayoutVars>
      </dgm:prSet>
      <dgm:spPr/>
      <dgm:t>
        <a:bodyPr/>
        <a:lstStyle/>
        <a:p>
          <a:endParaRPr lang="uk-UA"/>
        </a:p>
      </dgm:t>
    </dgm:pt>
    <dgm:pt modelId="{88DAFC39-D8E2-4331-B651-2CC3FBBDB9FC}" type="pres">
      <dgm:prSet presAssocID="{E7C79400-CD8E-4DAD-986B-32B60779012A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56FAB1C-23C0-421F-8B16-F84C463280AC}" type="pres">
      <dgm:prSet presAssocID="{DE743F0D-28E6-4046-B6A0-3017FDF92E33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14D479-9111-4FFC-A8D4-7970FF7FBDC1}" type="pres">
      <dgm:prSet presAssocID="{DE743F0D-28E6-4046-B6A0-3017FDF92E33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998F2BF-9ED7-4414-A022-FF09D9B4423A}" type="presOf" srcId="{828764C7-08F0-46C0-9DA6-327FD38919DD}" destId="{0414D479-9111-4FFC-A8D4-7970FF7FBDC1}" srcOrd="0" destOrd="1" presId="urn:microsoft.com/office/officeart/2005/8/layout/vList2"/>
    <dgm:cxn modelId="{D9250B6A-3D96-4D42-AB5E-7430473BC628}" type="presOf" srcId="{2BD77479-880B-45F9-8F51-E20BF8ABFC8C}" destId="{0414D479-9111-4FFC-A8D4-7970FF7FBDC1}" srcOrd="0" destOrd="2" presId="urn:microsoft.com/office/officeart/2005/8/layout/vList2"/>
    <dgm:cxn modelId="{121A27CF-D9D8-4A7E-B500-AA46656EC7F1}" srcId="{D3C56EA6-AE77-4CC5-B4E7-7088A591598F}" destId="{E7C79400-CD8E-4DAD-986B-32B60779012A}" srcOrd="0" destOrd="0" parTransId="{04C1AF72-0027-4796-ADEB-0F4AF2685322}" sibTransId="{57E8C517-8E6B-4A2A-946F-C163AC6148D3}"/>
    <dgm:cxn modelId="{9FC39163-110C-4C32-9E2F-91C18805A2DB}" srcId="{DE743F0D-28E6-4046-B6A0-3017FDF92E33}" destId="{FFDB939A-F26C-4D3A-A16B-93B075CC7848}" srcOrd="0" destOrd="0" parTransId="{C647005F-4E2A-4AD0-8636-E2CEE1998B12}" sibTransId="{3EFD9FEF-C6FF-463C-A061-903B1617D517}"/>
    <dgm:cxn modelId="{AC64DBD7-FF46-4582-A352-86DFCF59E4A3}" srcId="{D3C56EA6-AE77-4CC5-B4E7-7088A591598F}" destId="{DE743F0D-28E6-4046-B6A0-3017FDF92E33}" srcOrd="1" destOrd="0" parTransId="{1B1D4DD7-50DE-4B6D-90F9-24F7315F15E3}" sibTransId="{8278FF84-16E4-4ADE-964F-6937B98CF6B2}"/>
    <dgm:cxn modelId="{D0B161FD-3C94-4D59-A985-A410A5F67362}" type="presOf" srcId="{821923FD-2857-445B-B0D8-3FFB82CB0FB9}" destId="{0414D479-9111-4FFC-A8D4-7970FF7FBDC1}" srcOrd="0" destOrd="3" presId="urn:microsoft.com/office/officeart/2005/8/layout/vList2"/>
    <dgm:cxn modelId="{F2F8DC93-B733-4A32-93A0-1842DCF5CC64}" srcId="{E7C79400-CD8E-4DAD-986B-32B60779012A}" destId="{D86455EC-1676-4B35-ACB7-B8F1E46AAFBF}" srcOrd="0" destOrd="0" parTransId="{7ADFE8C0-50D8-4F91-8D09-BA14D9C40AC0}" sibTransId="{937A07A8-AFA1-4871-8A47-FD1AD514D75E}"/>
    <dgm:cxn modelId="{7FD9B2AF-1843-453A-BB4C-0A84F499B3DA}" type="presOf" srcId="{DE743F0D-28E6-4046-B6A0-3017FDF92E33}" destId="{A56FAB1C-23C0-421F-8B16-F84C463280AC}" srcOrd="0" destOrd="0" presId="urn:microsoft.com/office/officeart/2005/8/layout/vList2"/>
    <dgm:cxn modelId="{4C8B513E-9261-4E3E-8096-B34E84841378}" type="presOf" srcId="{AF01E308-3722-43CF-8B31-29079485FECC}" destId="{88DAFC39-D8E2-4331-B651-2CC3FBBDB9FC}" srcOrd="0" destOrd="2" presId="urn:microsoft.com/office/officeart/2005/8/layout/vList2"/>
    <dgm:cxn modelId="{6E4152FA-8B68-443A-8B3D-AEA7F2E495B5}" srcId="{E7C79400-CD8E-4DAD-986B-32B60779012A}" destId="{FB293529-3CC9-4592-A77D-2B72176AC5DB}" srcOrd="1" destOrd="0" parTransId="{BC1A5ED7-271F-4554-BFCE-801B6F0F5013}" sibTransId="{40CCC974-55EC-4BA2-A98B-D9862371CEEC}"/>
    <dgm:cxn modelId="{BA4A5867-B5B2-4BF7-9616-598427FD1F1D}" srcId="{DE743F0D-28E6-4046-B6A0-3017FDF92E33}" destId="{828764C7-08F0-46C0-9DA6-327FD38919DD}" srcOrd="1" destOrd="0" parTransId="{481CAE63-BF10-4F11-BC83-EEDC638F0990}" sibTransId="{771AC831-A7BF-4DA6-8525-27D6B732695D}"/>
    <dgm:cxn modelId="{7CA3C51E-335C-4318-9C26-82A740E49520}" type="presOf" srcId="{FFDB939A-F26C-4D3A-A16B-93B075CC7848}" destId="{0414D479-9111-4FFC-A8D4-7970FF7FBDC1}" srcOrd="0" destOrd="0" presId="urn:microsoft.com/office/officeart/2005/8/layout/vList2"/>
    <dgm:cxn modelId="{AC42ACC2-8F10-4697-848F-A258258AFC32}" type="presOf" srcId="{D3C56EA6-AE77-4CC5-B4E7-7088A591598F}" destId="{5BB0371F-AD2E-41A0-9402-9C38410BFA1C}" srcOrd="0" destOrd="0" presId="urn:microsoft.com/office/officeart/2005/8/layout/vList2"/>
    <dgm:cxn modelId="{73D9FAEF-075A-467E-8760-B1258EE6D553}" type="presOf" srcId="{E7C79400-CD8E-4DAD-986B-32B60779012A}" destId="{13F64A0E-4807-42A4-A566-29C365D59C8D}" srcOrd="0" destOrd="0" presId="urn:microsoft.com/office/officeart/2005/8/layout/vList2"/>
    <dgm:cxn modelId="{DC053D57-95C4-48EC-A57D-25B54E39F232}" srcId="{DE743F0D-28E6-4046-B6A0-3017FDF92E33}" destId="{2BD77479-880B-45F9-8F51-E20BF8ABFC8C}" srcOrd="2" destOrd="0" parTransId="{57DDD9D9-7D27-4CC6-A94C-62690DC56388}" sibTransId="{ECBD7212-C29A-41CF-9138-58BAC5625B0D}"/>
    <dgm:cxn modelId="{F4D0D7F9-E21E-4886-AB4D-7D1F7A35EFFA}" srcId="{E7C79400-CD8E-4DAD-986B-32B60779012A}" destId="{AF01E308-3722-43CF-8B31-29079485FECC}" srcOrd="2" destOrd="0" parTransId="{C62D2867-5C36-4F3A-A889-7BDC7C22698C}" sibTransId="{D862D5C6-DB95-440C-8A99-590D7872AEBB}"/>
    <dgm:cxn modelId="{E880845D-C3A8-41AC-B330-621D4356FF1E}" srcId="{DE743F0D-28E6-4046-B6A0-3017FDF92E33}" destId="{821923FD-2857-445B-B0D8-3FFB82CB0FB9}" srcOrd="3" destOrd="0" parTransId="{D13F8CAB-CF65-4167-A03B-FA71D1EC23CC}" sibTransId="{948EE289-FA7E-4586-BFF5-7305AAC5A536}"/>
    <dgm:cxn modelId="{42375E39-A840-48A2-8608-229FFA626688}" type="presOf" srcId="{D86455EC-1676-4B35-ACB7-B8F1E46AAFBF}" destId="{88DAFC39-D8E2-4331-B651-2CC3FBBDB9FC}" srcOrd="0" destOrd="0" presId="urn:microsoft.com/office/officeart/2005/8/layout/vList2"/>
    <dgm:cxn modelId="{F7C1CB39-059B-4BA9-996E-5899A8EEB069}" type="presOf" srcId="{FB293529-3CC9-4592-A77D-2B72176AC5DB}" destId="{88DAFC39-D8E2-4331-B651-2CC3FBBDB9FC}" srcOrd="0" destOrd="1" presId="urn:microsoft.com/office/officeart/2005/8/layout/vList2"/>
    <dgm:cxn modelId="{3D65752D-DEDE-4498-8BC1-F1BD29D2B662}" type="presParOf" srcId="{5BB0371F-AD2E-41A0-9402-9C38410BFA1C}" destId="{13F64A0E-4807-42A4-A566-29C365D59C8D}" srcOrd="0" destOrd="0" presId="urn:microsoft.com/office/officeart/2005/8/layout/vList2"/>
    <dgm:cxn modelId="{2E2F4CC3-626C-4810-AAD6-3F1FA9F28FFC}" type="presParOf" srcId="{5BB0371F-AD2E-41A0-9402-9C38410BFA1C}" destId="{88DAFC39-D8E2-4331-B651-2CC3FBBDB9FC}" srcOrd="1" destOrd="0" presId="urn:microsoft.com/office/officeart/2005/8/layout/vList2"/>
    <dgm:cxn modelId="{6C308AFF-7626-4F7A-B1E7-394E4EB16BA2}" type="presParOf" srcId="{5BB0371F-AD2E-41A0-9402-9C38410BFA1C}" destId="{A56FAB1C-23C0-421F-8B16-F84C463280AC}" srcOrd="2" destOrd="0" presId="urn:microsoft.com/office/officeart/2005/8/layout/vList2"/>
    <dgm:cxn modelId="{9C3D65FF-6120-4BBF-9167-A765A030E763}" type="presParOf" srcId="{5BB0371F-AD2E-41A0-9402-9C38410BFA1C}" destId="{0414D479-9111-4FFC-A8D4-7970FF7FBDC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84B777-15E7-4C78-8043-0FA439E44469}">
      <dsp:nvSpPr>
        <dsp:cNvPr id="0" name=""/>
        <dsp:cNvSpPr/>
      </dsp:nvSpPr>
      <dsp:spPr>
        <a:xfrm>
          <a:off x="2603809" y="1443"/>
          <a:ext cx="2929285" cy="840591"/>
        </a:xfrm>
        <a:prstGeom prst="round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Глибокі структурні зрушення в економіці</a:t>
          </a:r>
          <a:endParaRPr lang="ru-RU" sz="1600" b="1" kern="1200" dirty="0"/>
        </a:p>
      </dsp:txBody>
      <dsp:txXfrm>
        <a:off x="2644843" y="42477"/>
        <a:ext cx="2847217" cy="758523"/>
      </dsp:txXfrm>
    </dsp:sp>
    <dsp:sp modelId="{15F7F978-35D8-4376-B0F9-1B1E01DDE40B}">
      <dsp:nvSpPr>
        <dsp:cNvPr id="0" name=""/>
        <dsp:cNvSpPr/>
      </dsp:nvSpPr>
      <dsp:spPr>
        <a:xfrm>
          <a:off x="2603809" y="884064"/>
          <a:ext cx="2929285" cy="840591"/>
        </a:xfrm>
        <a:prstGeom prst="roundRect">
          <a:avLst/>
        </a:prstGeom>
        <a:solidFill>
          <a:schemeClr val="accent1">
            <a:shade val="50000"/>
            <a:hueOff val="5587"/>
            <a:satOff val="-4597"/>
            <a:lumOff val="1506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Спади і кризи в економіці</a:t>
          </a:r>
          <a:endParaRPr lang="ru-RU" sz="1600" b="1" kern="1200" dirty="0"/>
        </a:p>
      </dsp:txBody>
      <dsp:txXfrm>
        <a:off x="2644843" y="925098"/>
        <a:ext cx="2847217" cy="758523"/>
      </dsp:txXfrm>
    </dsp:sp>
    <dsp:sp modelId="{74824340-407E-4FE0-BBC9-A954477F401C}">
      <dsp:nvSpPr>
        <dsp:cNvPr id="0" name=""/>
        <dsp:cNvSpPr/>
      </dsp:nvSpPr>
      <dsp:spPr>
        <a:xfrm>
          <a:off x="2603809" y="1766685"/>
          <a:ext cx="2929285" cy="840591"/>
        </a:xfrm>
        <a:prstGeom prst="roundRect">
          <a:avLst/>
        </a:prstGeom>
        <a:solidFill>
          <a:schemeClr val="accent1">
            <a:shade val="50000"/>
            <a:hueOff val="11175"/>
            <a:satOff val="-9195"/>
            <a:lumOff val="30124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Зміни в демографічній структурі населення</a:t>
          </a:r>
          <a:endParaRPr lang="ru-RU" sz="1600" b="1" kern="1200" dirty="0"/>
        </a:p>
      </dsp:txBody>
      <dsp:txXfrm>
        <a:off x="2644843" y="1807719"/>
        <a:ext cx="2847217" cy="758523"/>
      </dsp:txXfrm>
    </dsp:sp>
    <dsp:sp modelId="{C2A16184-DE1D-4A70-BDBF-A13C6946B6B4}">
      <dsp:nvSpPr>
        <dsp:cNvPr id="0" name=""/>
        <dsp:cNvSpPr/>
      </dsp:nvSpPr>
      <dsp:spPr>
        <a:xfrm>
          <a:off x="2603809" y="2649306"/>
          <a:ext cx="2929285" cy="840591"/>
        </a:xfrm>
        <a:prstGeom prst="roundRect">
          <a:avLst/>
        </a:prstGeom>
        <a:solidFill>
          <a:schemeClr val="accent1">
            <a:shade val="50000"/>
            <a:hueOff val="16762"/>
            <a:satOff val="-13792"/>
            <a:lumOff val="45186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Нерівномірне розміщення продуктивних сил</a:t>
          </a:r>
          <a:endParaRPr lang="ru-RU" sz="1600" b="1" kern="1200" dirty="0"/>
        </a:p>
      </dsp:txBody>
      <dsp:txXfrm>
        <a:off x="2644843" y="2690340"/>
        <a:ext cx="2847217" cy="758523"/>
      </dsp:txXfrm>
    </dsp:sp>
    <dsp:sp modelId="{C8D29070-A7F8-4448-A914-385BD9E4C277}">
      <dsp:nvSpPr>
        <dsp:cNvPr id="0" name=""/>
        <dsp:cNvSpPr/>
      </dsp:nvSpPr>
      <dsp:spPr>
        <a:xfrm>
          <a:off x="2603809" y="3531927"/>
          <a:ext cx="2929285" cy="840591"/>
        </a:xfrm>
        <a:prstGeom prst="roundRect">
          <a:avLst/>
        </a:prstGeom>
        <a:solidFill>
          <a:schemeClr val="accent1">
            <a:shade val="50000"/>
            <a:hueOff val="11175"/>
            <a:satOff val="-9195"/>
            <a:lumOff val="30124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Упровадження нових технологій</a:t>
          </a:r>
          <a:endParaRPr lang="ru-RU" sz="1600" b="1" kern="1200" dirty="0"/>
        </a:p>
      </dsp:txBody>
      <dsp:txXfrm>
        <a:off x="2644843" y="3572961"/>
        <a:ext cx="2847217" cy="758523"/>
      </dsp:txXfrm>
    </dsp:sp>
    <dsp:sp modelId="{06248C07-9845-4AC8-84C5-4BFDF5BB259A}">
      <dsp:nvSpPr>
        <dsp:cNvPr id="0" name=""/>
        <dsp:cNvSpPr/>
      </dsp:nvSpPr>
      <dsp:spPr>
        <a:xfrm>
          <a:off x="2603809" y="4414548"/>
          <a:ext cx="2929285" cy="840591"/>
        </a:xfrm>
        <a:prstGeom prst="roundRect">
          <a:avLst/>
        </a:prstGeom>
        <a:solidFill>
          <a:schemeClr val="accent1">
            <a:shade val="50000"/>
            <a:hueOff val="5587"/>
            <a:satOff val="-4597"/>
            <a:lumOff val="15062"/>
            <a:alphaOff val="0"/>
          </a:schemeClr>
        </a:soli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Сезонні коливання рівня виробництва окремих галузей </a:t>
          </a:r>
          <a:endParaRPr lang="ru-RU" sz="1600" b="1" kern="1200" dirty="0"/>
        </a:p>
      </dsp:txBody>
      <dsp:txXfrm>
        <a:off x="2644843" y="4455582"/>
        <a:ext cx="2847217" cy="7585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1C02E2-2BC9-4DAB-A1A8-8925DC9B0D63}">
      <dsp:nvSpPr>
        <dsp:cNvPr id="0" name=""/>
        <dsp:cNvSpPr/>
      </dsp:nvSpPr>
      <dsp:spPr>
        <a:xfrm>
          <a:off x="1376" y="1715550"/>
          <a:ext cx="1824709" cy="1824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000" b="1" kern="1200" dirty="0" smtClean="0"/>
            <a:t>Зайняті</a:t>
          </a:r>
          <a:endParaRPr lang="ru-RU" sz="2000" b="1" kern="1200" dirty="0"/>
        </a:p>
      </dsp:txBody>
      <dsp:txXfrm>
        <a:off x="268598" y="1982772"/>
        <a:ext cx="1290265" cy="1290265"/>
      </dsp:txXfrm>
    </dsp:sp>
    <dsp:sp modelId="{CA6C95F6-F8EB-442A-9261-86D115E268C7}">
      <dsp:nvSpPr>
        <dsp:cNvPr id="0" name=""/>
        <dsp:cNvSpPr/>
      </dsp:nvSpPr>
      <dsp:spPr>
        <a:xfrm>
          <a:off x="1974252" y="2098739"/>
          <a:ext cx="1058331" cy="105833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800" kern="1200"/>
        </a:p>
      </dsp:txBody>
      <dsp:txXfrm>
        <a:off x="2114534" y="2503445"/>
        <a:ext cx="777767" cy="248919"/>
      </dsp:txXfrm>
    </dsp:sp>
    <dsp:sp modelId="{FBEC484F-5C2C-484A-BD56-3CA9C9D3DE36}">
      <dsp:nvSpPr>
        <dsp:cNvPr id="0" name=""/>
        <dsp:cNvSpPr/>
      </dsp:nvSpPr>
      <dsp:spPr>
        <a:xfrm>
          <a:off x="3180751" y="1715550"/>
          <a:ext cx="1824709" cy="1824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b="1" kern="1200" dirty="0" smtClean="0"/>
            <a:t>Безробітні</a:t>
          </a:r>
          <a:endParaRPr lang="ru-RU" sz="1600" b="1" kern="1200" dirty="0"/>
        </a:p>
      </dsp:txBody>
      <dsp:txXfrm>
        <a:off x="3447973" y="1982772"/>
        <a:ext cx="1290265" cy="1290265"/>
      </dsp:txXfrm>
    </dsp:sp>
    <dsp:sp modelId="{AF4A4A8B-3992-488C-AC59-58C5417DDA62}">
      <dsp:nvSpPr>
        <dsp:cNvPr id="0" name=""/>
        <dsp:cNvSpPr/>
      </dsp:nvSpPr>
      <dsp:spPr>
        <a:xfrm>
          <a:off x="5153627" y="2098739"/>
          <a:ext cx="1058331" cy="1058331"/>
        </a:xfrm>
        <a:prstGeom prst="mathEqual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tint val="60000"/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tint val="60000"/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4500" kern="1200"/>
        </a:p>
      </dsp:txBody>
      <dsp:txXfrm>
        <a:off x="5293909" y="2316755"/>
        <a:ext cx="777767" cy="622299"/>
      </dsp:txXfrm>
    </dsp:sp>
    <dsp:sp modelId="{B34A0EA2-6E40-4E2C-AB04-409162FFF52B}">
      <dsp:nvSpPr>
        <dsp:cNvPr id="0" name=""/>
        <dsp:cNvSpPr/>
      </dsp:nvSpPr>
      <dsp:spPr>
        <a:xfrm>
          <a:off x="6360125" y="1715550"/>
          <a:ext cx="1824709" cy="1824709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63000"/>
                <a:satMod val="165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shade val="58000"/>
                <a:satMod val="165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shade val="30000"/>
                <a:satMod val="17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0000" dir="5400000" rotWithShape="0">
            <a:srgbClr val="000000">
              <a:alpha val="4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0"/>
          </a:lightRig>
        </a:scene3d>
        <a:sp3d>
          <a:bevelT w="47625" h="69850"/>
          <a:contourClr>
            <a:schemeClr val="lt1"/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9530" tIns="49530" rIns="49530" bIns="49530" numCol="1" spcCol="1270" anchor="ctr" anchorCtr="0">
          <a:noAutofit/>
        </a:bodyPr>
        <a:lstStyle/>
        <a:p>
          <a:pPr lvl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900" b="1" kern="1200" dirty="0" smtClean="0"/>
            <a:t>ЕАН</a:t>
          </a:r>
          <a:endParaRPr lang="ru-RU" sz="3900" b="1" kern="1200" dirty="0"/>
        </a:p>
      </dsp:txBody>
      <dsp:txXfrm>
        <a:off x="6627347" y="1982772"/>
        <a:ext cx="1290265" cy="129026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3F64A0E-4807-42A4-A566-29C365D59C8D}">
      <dsp:nvSpPr>
        <dsp:cNvPr id="0" name=""/>
        <dsp:cNvSpPr/>
      </dsp:nvSpPr>
      <dsp:spPr>
        <a:xfrm>
          <a:off x="0" y="13302"/>
          <a:ext cx="7128792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Активні</a:t>
          </a:r>
          <a:endParaRPr lang="ru-RU" sz="2600" kern="1200" dirty="0"/>
        </a:p>
      </dsp:txBody>
      <dsp:txXfrm>
        <a:off x="30442" y="43744"/>
        <a:ext cx="7067908" cy="562726"/>
      </dsp:txXfrm>
    </dsp:sp>
    <dsp:sp modelId="{88DAFC39-D8E2-4331-B651-2CC3FBBDB9FC}">
      <dsp:nvSpPr>
        <dsp:cNvPr id="0" name=""/>
        <dsp:cNvSpPr/>
      </dsp:nvSpPr>
      <dsp:spPr>
        <a:xfrm>
          <a:off x="0" y="676589"/>
          <a:ext cx="7128792" cy="158769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Виділення субсидій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Підтримка підприємств, які створюються безробітними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Створення робочих місць у державному або комерційному секторі</a:t>
          </a:r>
          <a:endParaRPr lang="ru-RU" sz="2000" kern="1200" dirty="0"/>
        </a:p>
      </dsp:txBody>
      <dsp:txXfrm>
        <a:off x="0" y="676589"/>
        <a:ext cx="7128792" cy="1587690"/>
      </dsp:txXfrm>
    </dsp:sp>
    <dsp:sp modelId="{A56FAB1C-23C0-421F-8B16-F84C463280AC}">
      <dsp:nvSpPr>
        <dsp:cNvPr id="0" name=""/>
        <dsp:cNvSpPr/>
      </dsp:nvSpPr>
      <dsp:spPr>
        <a:xfrm>
          <a:off x="0" y="2264279"/>
          <a:ext cx="7128792" cy="623610"/>
        </a:xfrm>
        <a:prstGeom prst="roundRect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35000"/>
                <a:satMod val="260000"/>
              </a:schemeClr>
            </a:gs>
            <a:gs pos="30000">
              <a:schemeClr val="accent1">
                <a:hueOff val="0"/>
                <a:satOff val="0"/>
                <a:lumOff val="0"/>
                <a:alphaOff val="0"/>
                <a:tint val="38000"/>
                <a:satMod val="260000"/>
              </a:schemeClr>
            </a:gs>
            <a:gs pos="75000">
              <a:schemeClr val="accent1">
                <a:hueOff val="0"/>
                <a:satOff val="0"/>
                <a:lumOff val="0"/>
                <a:alphaOff val="0"/>
                <a:tint val="55000"/>
                <a:satMod val="25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ln>
          <a:noFill/>
        </a:ln>
        <a:effectLst>
          <a:outerShdw blurRad="50800" dist="25000" dir="5400000" rotWithShape="0">
            <a:srgbClr val="000000">
              <a:alpha val="40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2600" kern="1200" dirty="0" smtClean="0"/>
            <a:t>Пасивні</a:t>
          </a:r>
          <a:endParaRPr lang="ru-RU" sz="2600" kern="1200" dirty="0"/>
        </a:p>
      </dsp:txBody>
      <dsp:txXfrm>
        <a:off x="30442" y="2294721"/>
        <a:ext cx="7067908" cy="562726"/>
      </dsp:txXfrm>
    </dsp:sp>
    <dsp:sp modelId="{0414D479-9111-4FFC-A8D4-7970FF7FBDC1}">
      <dsp:nvSpPr>
        <dsp:cNvPr id="0" name=""/>
        <dsp:cNvSpPr/>
      </dsp:nvSpPr>
      <dsp:spPr>
        <a:xfrm>
          <a:off x="0" y="2887889"/>
          <a:ext cx="7128792" cy="16415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6339" tIns="33020" rIns="184912" bIns="33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Надання пільг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Компенсація витрат на проф. підготовку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Створення системи проф. навчання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uk-UA" sz="2000" kern="1200" dirty="0" smtClean="0"/>
            <a:t>Штрафи за порушення керівниками трудового законодавства</a:t>
          </a:r>
          <a:endParaRPr lang="ru-RU" sz="2000" kern="1200" dirty="0"/>
        </a:p>
      </dsp:txBody>
      <dsp:txXfrm>
        <a:off x="0" y="2887889"/>
        <a:ext cx="7128792" cy="164150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C9F15CD5-58B5-40E1-8B5C-DBC17DD31332}" type="datetimeFigureOut">
              <a:rPr lang="ru-RU" smtClean="0"/>
              <a:pPr/>
              <a:t>28.02.2015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15DFCCFC-5217-4EF4-B60C-6C444C95D51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tmp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mp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63688" y="1844824"/>
            <a:ext cx="7272808" cy="1960367"/>
          </a:xfrm>
        </p:spPr>
        <p:txBody>
          <a:bodyPr>
            <a:noAutofit/>
          </a:bodyPr>
          <a:lstStyle/>
          <a:p>
            <a:r>
              <a:rPr lang="uk-UA" sz="7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Arial Black" panose="020B0A04020102020204" pitchFamily="34" charset="0"/>
              </a:rPr>
              <a:t>БЕЗРОБІТТЯ</a:t>
            </a:r>
            <a:endParaRPr lang="ru-RU" sz="7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83155" y="6264804"/>
            <a:ext cx="3927316" cy="576064"/>
          </a:xfrm>
        </p:spPr>
        <p:txBody>
          <a:bodyPr>
            <a:normAutofit/>
          </a:bodyPr>
          <a:lstStyle/>
          <a:p>
            <a:r>
              <a:rPr lang="uk-UA" sz="2800" dirty="0" smtClean="0">
                <a:solidFill>
                  <a:schemeClr val="tx1"/>
                </a:solidFill>
              </a:rPr>
              <a:t>Горбушина Дар’я</a:t>
            </a:r>
            <a:endParaRPr lang="ru-R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497362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267744" y="0"/>
            <a:ext cx="4258816" cy="1143000"/>
          </a:xfrm>
        </p:spPr>
        <p:txBody>
          <a:bodyPr>
            <a:normAutofit/>
          </a:bodyPr>
          <a:lstStyle/>
          <a:p>
            <a:pPr algn="ctr"/>
            <a:r>
              <a:rPr lang="uk-UA" sz="48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Приховане</a:t>
            </a:r>
            <a:endParaRPr lang="ru-RU" sz="48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quarter" idx="1"/>
          </p:nvPr>
        </p:nvSpPr>
        <p:spPr>
          <a:xfrm>
            <a:off x="683568" y="1700808"/>
            <a:ext cx="7467600" cy="1828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3600" b="1" dirty="0" smtClean="0">
                <a:solidFill>
                  <a:srgbClr val="7030A0"/>
                </a:solidFill>
              </a:rPr>
              <a:t>Виражається в режимі неповного робочого дня</a:t>
            </a:r>
            <a:endParaRPr lang="ru-RU" sz="3600" b="1" dirty="0">
              <a:solidFill>
                <a:srgbClr val="7030A0"/>
              </a:solidFill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132726"/>
            <a:ext cx="5472608" cy="34203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879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800" y="-171400"/>
            <a:ext cx="33528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Циклічне</a:t>
            </a:r>
            <a:endParaRPr lang="ru-RU" sz="4400" b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20448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sz="2800" b="1" dirty="0" smtClean="0">
                <a:solidFill>
                  <a:srgbClr val="7030A0"/>
                </a:solidFill>
              </a:rPr>
              <a:t>Виникає в періоди економічного спаду та обумовлене зниженням сукупного попиту на робочу силу.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573016"/>
            <a:ext cx="4752528" cy="3017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7908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56501" y="188640"/>
            <a:ext cx="8291052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Технологічне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(</a:t>
            </a:r>
            <a:r>
              <a:rPr lang="ru-RU" sz="4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структурне</a:t>
            </a:r>
            <a:r>
              <a:rPr lang="ru-RU" sz="4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)</a:t>
            </a:r>
            <a:endParaRPr lang="ru-RU" sz="4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93575" y="1464838"/>
            <a:ext cx="8496944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/>
              <a:t>Пов</a:t>
            </a:r>
            <a:r>
              <a:rPr lang="en-US" sz="3600" b="1" dirty="0" smtClean="0"/>
              <a:t>’</a:t>
            </a:r>
            <a:r>
              <a:rPr lang="uk-UA" sz="3600" b="1" dirty="0" err="1" smtClean="0"/>
              <a:t>язане</a:t>
            </a:r>
            <a:r>
              <a:rPr lang="uk-UA" sz="3600" b="1" dirty="0" smtClean="0"/>
              <a:t> зі змінами в технології виробництва з причин:</a:t>
            </a:r>
          </a:p>
          <a:p>
            <a:endParaRPr lang="uk-UA" sz="2400" b="1" dirty="0" smtClean="0">
              <a:solidFill>
                <a:srgbClr val="7030A0"/>
              </a:solidFill>
            </a:endParaRPr>
          </a:p>
          <a:p>
            <a:endParaRPr lang="uk-UA" sz="2400" b="1" dirty="0" smtClean="0">
              <a:solidFill>
                <a:srgbClr val="7030A0"/>
              </a:solidFill>
            </a:endParaRPr>
          </a:p>
          <a:p>
            <a:endParaRPr lang="uk-UA" sz="2400" b="1" dirty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*</a:t>
            </a:r>
            <a:r>
              <a:rPr lang="uk-UA" sz="2800" b="1" dirty="0" smtClean="0">
                <a:solidFill>
                  <a:srgbClr val="7030A0"/>
                </a:solidFill>
              </a:rPr>
              <a:t>ліквідація застарілих технологій</a:t>
            </a:r>
          </a:p>
          <a:p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*</a:t>
            </a:r>
            <a:r>
              <a:rPr lang="uk-UA" sz="2800" b="1" dirty="0" smtClean="0">
                <a:solidFill>
                  <a:srgbClr val="7030A0"/>
                </a:solidFill>
              </a:rPr>
              <a:t>поява нових професій, </a:t>
            </a:r>
            <a:r>
              <a:rPr lang="uk-UA" sz="2800" b="1" dirty="0" err="1" smtClean="0">
                <a:solidFill>
                  <a:srgbClr val="7030A0"/>
                </a:solidFill>
              </a:rPr>
              <a:t>пов</a:t>
            </a:r>
            <a:r>
              <a:rPr lang="en-US" sz="2800" b="1" dirty="0" smtClean="0">
                <a:solidFill>
                  <a:srgbClr val="7030A0"/>
                </a:solidFill>
              </a:rPr>
              <a:t>’</a:t>
            </a:r>
            <a:r>
              <a:rPr lang="uk-UA" sz="2800" b="1" dirty="0" err="1" smtClean="0">
                <a:solidFill>
                  <a:srgbClr val="7030A0"/>
                </a:solidFill>
              </a:rPr>
              <a:t>язаних</a:t>
            </a:r>
            <a:r>
              <a:rPr lang="uk-UA" sz="2800" b="1" dirty="0" smtClean="0">
                <a:solidFill>
                  <a:srgbClr val="7030A0"/>
                </a:solidFill>
              </a:rPr>
              <a:t> з технічним прогресом</a:t>
            </a:r>
          </a:p>
          <a:p>
            <a:endParaRPr lang="uk-UA" sz="2800" b="1" dirty="0" smtClean="0">
              <a:solidFill>
                <a:srgbClr val="7030A0"/>
              </a:solidFill>
            </a:endParaRPr>
          </a:p>
          <a:p>
            <a:r>
              <a:rPr lang="uk-UA" sz="2800" b="1" dirty="0" smtClean="0">
                <a:solidFill>
                  <a:srgbClr val="7030A0"/>
                </a:solidFill>
              </a:rPr>
              <a:t>*</a:t>
            </a:r>
            <a:r>
              <a:rPr lang="uk-UA" sz="2800" b="1" dirty="0" smtClean="0">
                <a:solidFill>
                  <a:srgbClr val="7030A0"/>
                </a:solidFill>
              </a:rPr>
              <a:t>зміна споживчих смаків</a:t>
            </a:r>
            <a:endParaRPr lang="ru-RU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89871" y="160338"/>
            <a:ext cx="741581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Рівень</a:t>
            </a:r>
            <a:r>
              <a:rPr lang="ru-RU" sz="54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ru-RU" sz="5400" b="1" spc="300" dirty="0" err="1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безробіття</a:t>
            </a:r>
            <a:endParaRPr lang="ru-RU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9295" y="1255986"/>
            <a:ext cx="82089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400" dirty="0" smtClean="0"/>
              <a:t>показник відсоткового відношення кількості безробітних до кількості економічно активного населення (робоча сила) </a:t>
            </a:r>
            <a:endParaRPr lang="ru-RU" sz="2400" dirty="0"/>
          </a:p>
        </p:txBody>
      </p:sp>
      <p:sp>
        <p:nvSpPr>
          <p:cNvPr id="4" name="AutoShape 2" descr="data:image/jpeg;base64,/9j/4AAQSkZJRgABAQAAAQABAAD/2wCEAAkGBhQSERUUExQWFRQWFxkaFxcYFxgXFxgaGBwcGBgYGBUYGyYeFxkjGRcYHy8gIycpLCwsFx4xNTAqNSYrLCkBCQoKDgwOGg8PGikcHB8pLCkpKSksKSkpKSkpKSkpKSwpKSwpKSkpKSkpKSkpKSwpKSksKSkpKSwpKSkpLCwsKf/AABEIAMoA+QMBIgACEQEDEQH/xAAcAAABBQEBAQAAAAAAAAAAAAAFAQIDBAYHAAj/xAA+EAABAwIEAwcCAwYFBAMAAAABAAIRAyEEEjFBBVFhBhMicYGRobHwBzLBFCNCYtHhFTNSkvFDcoKyY6LC/8QAGgEAAwEBAQEAAAAAAAAAAAAAAAECAwQFBv/EACIRAAICAgIDAAMBAAAAAAAAAAABAhEhMQMSBEFREyJhcf/aAAwDAQACEQMRAD8As4d+IwL5DvCdyP3TxyqM/wCmf5hY9FY412aw3FWks/cYtokg6nzj/Mb1Fx1WqbhGFmUgQfa+oHTogvEOzeXxUZgXDAYew86T+X8hstlNSw8MylBrKOKca4BWwtQ06zSwyY5OH+pp3CEvpddl3zEV6WKpdxj2hzSYbXALYdyqDWlU66HquY9s/wAPauBcXf5lA/lqDbkHxp56FKUQjL6Yws68khZ13UtRgUcCfXrosjUawQRfmnuZ/pJiB6XUcBPDWxIN0hFzhL2Nf+8uwgtcNTBFiORBj2U3E8C4x3Wd9Gf3ZMOc3MJymNDM26IW9w9QjFXBt8Jw9Tw1AQ4TBa5ozQ4ekjySE9kFXhofTFSmQDBzMzTEGPDvexgoYW9eSuVseRV7xoDTAMG4JA3nWYTcHhW1c4kB0S2TAN7iI9ekbpoZUg890hb15qSvRDHFrtQYN/uyjhqYxI67L2XruvQF6AgD2Xrz+9UmXrsvWXrIAXL15L2XruksvW+eqAFy9V4t6psBLAQAuXqvQeaQwinA+y9bFBzqYhjdXGwnkOZQAMyddkrfCZBgiCPNF8NwZtGu0YkHu58Ub+fTyWh4v2WpOb3lAAs1tolY6KOGmtTa9rTM+INGp3IHI7rfdlcfSczumO8TWy4eevysphO1raeH7l1OHNblzNFiB02K0nYrAZaXex4qtz0aPyj2v6qTaMUgjjcOXGLxueiE4+loIstHVESgHFHRKKKB1WwMKLvXf6lDWr7KDP1TM5HR28Tq4Z+Ss05DEO1pn1H+WfSOgWjp8Qpupy2Q4AS3UOHMHn5WKKVsOKlMta0PEHwvGWo0+Wjh93WXdwUsJ7oZIN6ZPgP/AG7sK1/V/wAZhlF7EYJlYFwjNoTEz/K9ps4KlRpvog08ne0TY0HGbbmg92o/+N3op6Ncmxlj+e9uY0eOouiIZmaJg+Wk9EdnHEtCcVLRyvtb+GLXMdieHeOn/FS0cwi5ABuDr4T6LmNUQ7S8m0fC+lcZhshFVsh4LcxBjOyYc2oNH20dqFwzt9wp2HxtVmvjJBO83B9iCnKmrRMbTpmZzdErQCDa40+/ZSd24gEXkG3kogb30/RZGgj3bEXnXzRjh+BY+iHsOWsx9xrIt4iNgLyQncR7O1KV2/vWEZgR+YNgXLZ0uLofhMOXPhr2sOozEgF3+mf4T5pXZN2h2JGfIwiHszMJJGQwSbHaNPZVq+GLQCBILWunTW1/UELQVq72MAxFMOY+CKgsHEw5083QbxBshfE6gY9zaZz0i2GSZgEgmINrjQoTBMH1sSXGXSTYT5CB8JmfpzRH9jbUvS8Jn8rnDdswI1EiB5hDi4/VUUIXdPv+i853ReLj02SuJ+fv6oGMnpzXp6bJ10glAHs/Rez9F6T9EgcflACh/RFOyvBTjMZQoAHxvAdGzRdxno0FCw4rpv4B8Mz4ytXItSpQP+6oY/8AUOQBueKfhJhHUyGU2gjSLfPNc2xmDxPD35aROQT4TcQLLd9tO2GJpPIoPgdWgwfMrO4jt06pSPf02PqFpaXt8Mg82GR7IwbqDZYp0KXEqEtAFVolzDqOo6dQsng8Y/A1sj57kmHN2HUcoVjhXFDh6jalH803B0LTq0jkjfaLH4avQcQQHuIdkP5mn+IA/wATdwUkPoZjtDg4eXU7tMwRpcf0K6d2MxtN+EpFsWaAehFiD6rnfZjhZrU6tJpk2LQTERrl5+SM8JoPwjcoJJc7MbaHSPhFiaZuMbiW7Dy5LL8SpOMolT4wBFNtFznO1c4ho9yqPGab6dTI4QTEQcwv5J/0m8mar4VxOib+yO5FajA8PcT41e/w5iQmdFcCS0zckHnPUAH5YfRXXUg5s/5o2iBUA5Hn5EKJ/DHBoy+JtrCGyDs5p8LvSCvYbAuMQYy23B5xJ8TfchVszK+OwZqMloBIMZssOEWhzNyOYQWnWe1xa+GkxlJHgM8yPvzWyoNqAw4hw2do4dCND5iPJVauDY/M1hAcLOaRLed29eYReKYUAjWBLmOETI6GeR/Rc1/F/hc9xW3c0Bx/mZLD62C6hiOHtonxUzk3gz/yB5WWa/EThja3Dn5TIpvkHo/y/mHyiJE/pwvA1HUqrHh35HA6bA3idUfqYfC4pwDIa495YeAiBmaYNi3ULLOdFpUbqgjW4+9VEo5E42aSk3E0S7u3CuynYgjxNB8I1vBm0EgqDHYujiJLh3dQTLSIeTawdF/4rO0sh1DtDUDcjnF7DFnE7CGkOFwW6i9iFHxTiTaracklzWw4uAkkb5hqPNT1yCi7DDWVqPeNI76jThrmvF2tIkEC8AjcclR/wunWbNGpD8pLmO1JHI+R+FQo8Rc1jmZiWOHiE6xp5eShyj+EweUlVQ6H1KFSk+DLHAyNiJuCPRQkEmSb3+dUWw3GhBZiG962IaNx6xKSrwunVAOHdJ3pknMIOt+kJ39Hf0FZTzSOaeaWpRymCCDy++qaYTKEAPPmkg/C9ASQOeyAHFp58l6Dz3SQF6B8oAcGnmu3fgXhgzA4mpu+qB6Mb/VxXD4C+gPwWYP8JPWtUn4CaGtmY7bcTzPIAPtCxBbPutz26wwDzHNYYsEqGdZcw9CRrspxQATcGyRZXmUGjX+yTKBk1aTs9Mlrhv5Lp9bHZqNHvGN70saXwNzfTZZXhGCFSpceBnid15D1Wgw2NY+qc2h+EkRJey3SrsqS0ggiCI3A1Eq87DMHiIkxZWaXC2gBzfdSNwo3CtJkUtgDE1uQgIf+1HmjvGKAg2Wa7lDRLZ2LD8SLWCRIFiTIGsfmGh8+av0MaHGLgxPQjoRZVMHVDX1AfymHDyKs/s7HXYYPNh/QWKeDAtKvXwLXEkeF3Ma9J5+qZ+9b/pqD/a7p0PwrbTI5dEDMtxPF1HUiSBNNwuPmR/zoq9bB95SewtAFek6I3Lbg/CJ43D/vKrNBUYYPWDHys5wfimIbkp1aYe1j7VaZHhyi/eMPiEibiQnFClo+f+M4Tu6rwRoSouHYFtUlucMeYyhzSQ7X+IaaclrfxP4aaGOqACxMjy2+CFkMPiHU3te2zm6G1uWtvdErIWiLG8NdSgkAtcbOaczbHSRoeiqG2x9kao8ZIYWOYHML3EgHKJe0DT8tiAdNQpWGhWqA1HObLAHGMsPECQRIgt8tFF/Srfsz5PTZeJHLkjWJ4M0tpmk6Za/O5zgGS0x4SOYEgdUPxHD6rBLmOA5xaxvcW1TTHaIBUvpvy+E6m4C7ZBHofQpmY/KQE8uaYy7h+Jif3gzNLSDYTffzEp2K4ezKX0nhzZ/KRFQDUyNIF1QMxpslzOGn1SEMDuiSRy2SyeSTOfhMYpcOXJenpuvZivZj8oAQOHJfQX4O0SzhTSdH1Kjh5TH6FfPzSV9SdluFtw+AoUm3DabTPMuGYn3KaKjswnbWlc7rn5o+LTf7811btbRBmy5jjXOmwsDqpZ0Wgjgg1rAANrlVcbxEA2QrFcaLRblcIRieKVH7AaaJUQ+Q7XwXhTWYKm7M2arO8PMk+WkCyzuIwrqZ7xj2l3IEE+265/hu1OJpU+6Dz3Y0abgdByXTOwlb9qwWZ7QHseW5mtAMAAiOVimxx5L2aDsLxl9ei5rxdjonmCJWhxToQ/h9NtJsMbDdf7nmVfLw9uqpYFLeAJxCrP0QzukSxztUL75DM2zd9m8cK2Gw1STdvduIMGW+HX0COv4Y4QQ4GP8AUIP+5kLnv4X8Qz4StS3puD2+R1+R8roreJ2BLH5YnM0Zh7C6c1TM1lEfeVW6g/8AuPdsO+CrWDxYeNRI1F5HoRKRnEqZ/jAjWbEehU7SDcQeov8AKkdA7jHhLH8jB+v9UCfQy1ajRuQ4ev2VpuKUc1Jw6SPS6zmNdDqNWYMFp11/h9dCpGc+/GXhsto1hrlyu82eE/8A5XI3T8L6F7d4A1uH1Q6C5kOsZ/NZ3/2hfPWIYANTK19Gaw6KRBk33T2vcDrurzeJA0DQLGHx5m1IioJiRO4PVQuwVIugOc0bkgOvtZu3VZ2VZBTrOacwMHW1tETwvG6rSCH5on8w1zRmk2kEgeyq8J4WK1QUy4tJBgxuBMGYtqpKvZuqD4W5wXFojUltyMpvMX8oSwJ0Ow+IpkuzMgON7TF5hu7fPmNwpavCKTmk0apcbw0gZogmCLEmRqBFwhdTCvbGZrgJ3B/UJocN0wr4S/sD8gdaDtN9Y/LrHXyVdzDz3U1PGubo7bQ32jfyVqpxVrxD2N11FtdbevwEDB2U80kHnslcBNuZ9tkzKPhMYpB+iUA890haOfJegIAloUiXAc7fK+quGeHCUQdRSYD/ALQF8u8Foh1emNZd/wAfK+p6jQ2mGnYAewhA0YTtbXzOgalYTHiGGdRK2va0C5XN+KV5kT5pGgAxs8/uyqkHnyU+LAt5KB7I9gmZsRwMa7rpP4adqhTpDDCnmqFznA7EHWTsQua5R8q3wji1TDVBUpmHCfIg6goHF0zvdLitYmBQ9zA90QoEtBJtI0mQsv2G7RuxzHH8r2GHDUaWIPutFjHloiUGjp6BHEXmT9+yGZT1U+PxUH+6Gf4iOY90rIZP+E3FMmNawnw1WuYfMiR8hdkwldzaRAIljiDIJtPIXXzX2e4iaVanUGrHNd7GV9KYKvNUlsRVYHt5TErSeUmZRGt4mXGC2m8nbMWk7aPbuUSwbAG2ZkufDb3tzUQNWfExh6zv5EKTD1nknMzLG8gg+yhlE7hIuszjaPgqs3puDh5f8LToPxCnFYcqjSD57fokwBFKkypTdTme8a5pn+YSyN9QvnPj+CFOrVbuCYgesr6N4fLRlGrSTtMNMjyXF/xd4b3WNeQPC+HDydcfX4VLKIlsynB6NM1C12UMeCJfAymLEOOhmFYw/BmFoJe8uBh+XIQ3xRFzuJIIkIGKh8rpDUKigpmkrdn4d4XPBP5YEkWMlxEECWkAwoK/7Sx1QMNR7WXzQYgXmCTaCg+Gx1SmczHOaS0gkONxyPTonv4rVOr3GLCXHe3PQpUwphjD165vla+HBpuLyJboQIEqvxF7nNeHUCHkh5fEuG2o/hMac1Rw3F6tMENsCQTvcaaq1T7UVASSymSQQTlgkG5uDzE+aKYqdnn0sKQMwfTdluADZw5ztEKjjcNTaA5jswJ3AmwBP1j0U+M406oGgj8rswklwvtDtpEx1KfheJMBfnpNfmdNgBl1s3kJI9k8jygVI5JMw5Iu5+He9vhfTblId/3bOi8NVfEYelcseS0N3sc3KN07KsoZhyS5h8rxJ5cl4O6bpjND2Aw4fj6IiYcD86r6Nxz/AAkSuDfhLQLscDFmsJXesSw5Zm8JFHOe09Q3381zbidS66d2nJuuYcTec2iCgTiHDkmYmPD/ANo+pT6jje2yTEuMMt/D+pTMyEEfYTqTQfZec42svMqEbc0Abz8KePMo1KtJ1jUgtnctmW+cGy23GeLCCZ81wzOZkSDbe9tCrjuOVyCDUcR1M/XVA7NTxLtD4j9ZQ/8AxgfZWc/aXdPZL+0v5fCKALcPqaL6F7E8S7zAYWpMmmTTd6afEL5zwD7rsv4QY/PSxGHJ2FRvmDB/RabiyE8nSq5d3ha0uJ1gVALHoRYLwZWEH94f5c9P3mEuF4qwgQJcG+LQRFtU9/GAN2DzeFPYoJN0Q/jdGWB+7CCom9o6UHxsMcnT6GN1DjuPMLHNGscnfqFFgDqrcuIJyy17Q/oYGkwsF+MPC+8w9Kq3VssP/iba9D8Lf4ikX0mEOEiQTEjpoeUIP2q4d3nD6rNXNAeNtLOtt4T8JxeaFJYPnI4d3TZW6XZ+u5oc1oIIzAZm5oJgHLMwTbRVMRLXEToeiv4HtE+nSdTF5BAdmu0G9rTrfXVKV+iXfobT7OVS1xloyiYnNm1mC2RsR5wEmJ7P1Gtcc7DlIaQJnNMEaagke4TB2hra95FjoGi51IAFieeqU9o6+VrRUjKIBAAcZj8zol2g15BLIfsMwPBKlbNlc2WkWMzf0U1Ls3UcRle0y1xBh0Q3X+HU/oVSbxGoNKjhNrHbX6k+6kq8arOMms/SLGNLDTojI6ZaPZapGbMyIF4doRIP5eR+ElTszUAJzsMbDNOoG46j0Q52Nef+o8/+R/r1UffO/wBTv9yeQphKn2dqnQiBprJ9IndQUuD1HOLRAcNjYxz00VQVDrmPvy0TMx57c0ZHku47hL6Q8Rb6X0VIAz6rxjmnMpSYElNJsNHSvwUwRNarUJsGhvyV2LEfkXNfwawuSjUJ1LtOi6Hi3+HVOqZaMP2nFiuYcUBzbaldK7TOmVzTilPxa80hsFOt7cvJMruJDeg/Ur1cCNVDA5oIFvz3SSfqkyjmkgc0AKZSweabA5qalhpvNlUYuWhN0SYegbHz2Te7dyVylRBESk7s9PZdn4aRn2sjwzoIXRPwy4p3OPoknwvJY7ycI+sLmzCtDwnEFpa4aggjzH91ywKZ37EcFBrOIFwdmj5J11UjOCGZiCd5aPoE+m/vmMrtc4CrTa45TAmL6dVBW7toJeRbWSXddLrF4dGqHjh1Jti9g6ST8ApzaVIaZneTP1Kr1OJU2g5AXQNGtgehIiUtTE1TBZTAE3LztfSIvMc0siLTXaANLWzeS2dIsBukrlp8JByulriXDR/hNoHMeyoYvHNY0OrVRTjXLlAP+6Y9Fi+NfiJhabn9zTNRzgAXFxi1hGytJkuS0ct7S4E0sRUYQZDyPYwhLRJgC/JH+0vGTiKrqxZlcTLgDaT/AMoFSrOa4OEggyCNR5JsSuiajwyo+ctNxgXhptOn6r2H4a54cWtJygF0DQbk30Rmr2kIdUewPd3lMAl8CHD+IC9om1jdCsK+oxxtMjKQ4FwIdFiN7wVFsVsnHZmrqWgDaXNkzoInU8lfHZZgNy5w5hsNGwzEnwyTaeRXsO/F3EOAP7sh1ozRoNQYOvVeZwCpDjVqhgEggkmYnK2Zg6Gym2TbBuGwtNjiKuWxH8Wt4cPDvv6KzUOEbIYx1QuFok5ZsPIzBjqAn4lmDaZlz5AloJMW5735lUaHGXU3SwculxF7bWBg2VbK2JVxAY0N7tptBfDml030PmPZDcw5bKetinOJkamYFr309yoc3TZUikJI5LQVeHEUmGkJESY1M/VAJPJGuAcVIcKZ0Jt0PLyXZ4jh26y9mfL2q0bTsp2iGGYBEggFw/KQ7SVpqnb+ibHM3/xmD6HksLVrxtPmqlTEDdv6L1eXw+JnLDmmjQ8c7S0an5CTPQhYfG4oOPIX6q7Vqt5H3VJ2WIDNCdSVwz8aMdHQuVvYP7mRmiGjdQvc3YK9ja5yBsQItH9FQk8uS4+VKLpGkW3kaSOW6cxoI0Xsx5bqfDE8llBW6KbobSptVumBPqvZdwLpzak7Lv44KJjJ2OaQPv2Tv2gckzP05qOVrJkoqsKK8Or/AAhMfTorWEdB1XlJnQ0d07DYxmLwTKTqpY/DVCbEjMxwMAwRIkm3RGOKcYwWHnOQ4mdXc5nwg7zouEUMW5k5XubNjlMSPRV34rrJ5lW6eSMnWMb+K1JlqNIk7GA0e5v8LL8T/EjFVtHCmDbwiT/ud/QLIh8hJPXdDYKJYxWOfUMveXG93En6qo+Y20+Ep8013nspsuhmSx5yqZrnYDf7hECxpcYJjaSJ9VQqhodY6E6KWILcMx1KkGPOcvuHgtBZlMgiDrsp8R2rdUBaykMxg2uZbptJAAG40UHZ7D0ajaveAEtAc3M6GwbGRI3gzPOysMxlGk7Pml+RrS2k0BojU5jEzAMi+qzdWQ6sqcS4ni4zO/dtqEEBoAmACP5oiNUKfiajwQXEgmTJmTpJ5lEsZj3Vwyk1gGV0A3JEkxLjZouB6BOZ2fcXkOqBoDy0kTsYJBMADNAuZ30TWClhZA/cnp5DX/lS4bhtSoQGiZMAabE77WPsr761Ci6m+kXF7QC4Ogyd2kiwtIsq+L45UfvlAEQ3lJIvrqVQ7bJMRwwUY7x7S4zZt8sRHnr8FCoPTReI6/KQDrsmMW6s8OnvWafmCrZRz5J9J0OBBuCrg6kmD0aus4k/fqozSsvU7gHonP8ANfT7Vnm6K9Sn9VSxDosI3VyqeqH4mBvz3XF5DSRvxlKs47nZMyFT4bDZszibNE+Z2CfTZncTo1v2F5X43LL9nTdFXIZA6p9Gc0fovNEv13SAeLVSlTsd2XWg9Er2E73+/hRt89kpPVd1poxGd4Rr1v5JM/n8LzvPmq+Vc8m0aJEYKkpvghQpwK4zQKtcvABRYapYKcO6bfZVCFzJZHz8JubpyS5uiBiAheJH3zXi6BOguqlbFl1mi0a/eyQC1q7dB7pBSaCZ97hQEHlyU7KZMEgxKTETYGg2pUYyQMxy5iLCdDa5RD/DKLabu88LmuIa4yzMMpLT3ZEkZmxtqhL3QLA6bD5naIR6jwDPD6znOztLxlBcLDMMzzcixED0lRIiToqjjAJqMoUy81QMwymxA8WVoJJbvcqlxalUhtSq4fvfEANPOB4en1RXH8So0iBTDXBrhDWAgWJkmoRLszSAQgGKxjqmUEQ1oIaBsCSYk3Ou6EOKK1inCh0hEMJg35DUyHK0XNr+U/ooKuOJ23+5K0opEbMH/wAqN+HhEcDjQCJafqrOKDSDHK4/qhZNOSHWn6ANlLhWgvaP5vhSYhg1HSyjoPIcDGhTjiSM3o0dN4SvcEynUBAICZWJA/qvo3yKMbvBwKLboZWrNCHmkar7DzOwVvO0nxadP6qU3ENOUeS83l5+OWZPB1w4Z+kNc+nTZlF7X6lC6uKEFosETZwLNrU25f36K/hOwr6zw1j2y4gAEQPUri5fMjKlHBvHxZrLRmMPErziA5b4fhJjGglvdPykAw+LmwiRBWU4vwCvSkvpkNEyRcDzI0StKKyT0leikSNkw1QmNrxtyTs0nTdV3vRFCd6E3OE91M7tKijoofYaojTshTU4FZlFrCcvuyuCY20Q+k4gzO53TnYtx0MWTsC+8xrEWUFTGx+W9/RUXSdydN0mXr9wiwJKlRzjeFK1pA9E2jS3nmpWskxO33ukB7KSnua7RpkTyhTNowJnSFZ4dgSXi+kn1QJjjhi1jjAsD9/KJ1WO7kMdGRjRYCLC9yNdTrzSYjC2a0Gczhb1E+iKV8E4teA0kkQI1TolgWr2bYW5gCLTY9JUY7HktDm1LETds2N+a0dDBuyjNmFgCCNLQreDwsMY3NIygCGkmBZUTbMpW7M4g0xFVrmhvhEEe2yzdek+m6HWPx6HcLq3DuHFtJgJNpF7WBMWPRY7tLwRzWT+bK4xH+km09RKGVFuzNMxL9jqmuLtTrHqnsHUrzwfhZmzk2sshdPTb+yWXdNU4s68k3J13TIL/Cs7nCmNXGB/f0uugUeA0KlFoeC4tEB4OVxAPssF2ftiGSeY9wQPqt7wc5aAaTcSD5ysPI5p0o3g7fF4ou5A3F9j6QnLVeOha130IQqpwYt/jH+3+60WLq9UExtT9VhGUns6ZRUSkKuTf4/up6fakU9AZ6EBCcSeu336IdWb15Ldcaezmn5Eo4RrD+ItbRo93uP0Qziva3EV25XOa1sGWtaGz5nUoGB13VpnDXkSfCOpj4W8OK9I5p88ntlPKeiO8FwUAPcBJ0npuhn7CQ65B0m/VH6liXTbRvtr6L0fD4f27SWjj5p4pDcW06IZleiWIADZJ1lBO/6rfyq7EcWikHJ1vp/dJm+iXMOS8c6xQB8r2ULwf9Uua3ogBHAJabAT0SF/TkrlCkTZrSTPJADZCtUMMOR+/JS4fh15eQyNQRJ9kQpY2hSvlznaYjzgJiZBQ4eXuDWNLhM2krT8N7PMpAuruiSPC25gDQnY+SCP7av0a2OgA+gVd2LxFc+FtQ+kD3KAo3H7SwNiiKbP5nSXf1Q9+NLbd82egICztPB1dDUaPIl0eoCkr8LDfzV5NtG/1SsrAaFd7v8AqMjzI/RFuG1gP8ypPINn5KxdANB/zhru0o7guKYekJcS87WgIQzSuxLT+VjiqGJqm82HL6oRiu2b32pMDeW6rnEViJeR7C3RDYFqtw2m/wDO1p9P11VCv2ZoO/hLbbE/QqM4wjU7pDxUxvH3dSFoif2PZeHn1E+a9T7JsB/P8f3Ug4oU/wDxYwgMC0+zVMCxuNPuUSM3vB8kIPGuisUccXHdS43suM3HRdrUmkET66Kk/CMDbusLz5IvSw0tmJ5yqmKw7XYbEkgAsDY9ZLvWAkog+STMRjcewuOUW5n+ipPeDsJ+E1p6J7z0+wtTKy3wrDMc8TtJjaBp8qXGVpM39ZSYAQxxuJMf1VWo7+bmu6L6cf8Apg8yJqTS92UTfU8uZRKs1jQBrHO/woOFflc7nA9k7Gujb79tV2cS68ff6ZSzKgdj8XJ1VHMOqfUfJ0UK8nkm5ys6oxpHgnBIlWZR6UpemJSgCejdXMNh6zpLQcs6zDfclVWJHvOkmE0ASocOv+8qsaL2BzE+1lLlw7DcuqesfRBQ8wLlIHWQAfq9pS0ZaNNlMdAJ99VWqdoKxF3IUD+i8HH5SAu/4hViM0ff1UuHoVqxhoLuvLzOgVPCXe0G4W14gclIBnhECzbD4ToAA3gVTNDn02nq7TpZK7hUa1mfKFuqnNqdeaZVqGdTvukBq+HPo02y54LuQCgx/HQ4w3Tmf6LLl55lS0XX9UAGGYqb+aV2LEbb+yGF5jU7qu55gX2/qgAy/Gjpsoq3EJcYjUoQXHny/RezHnukAQZiCT7oxw4umVm6LjOqO4B5jU6JgGeIcbNNuUWlBG8dIY5rphzmmReIDhp1DlX4o8zqdlSrO8PqUkDGVGCbEEHfQ+o53Taj9uX1UAK8Df1TEEcRamwaHU+vRDzOxUuMcZ9f0VYlbcks0TFBLhuMLfDGqscWqwBpNvv6Ifww+P0/VO4g45jfddK5GuFmbiu5UBP1SQUkpsrgNz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512031607"/>
              </p:ext>
            </p:extLst>
          </p:nvPr>
        </p:nvGraphicFramePr>
        <p:xfrm>
          <a:off x="318839" y="1671484"/>
          <a:ext cx="8186212" cy="52558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000" b="1" cap="none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Наслідки безробіття</a:t>
            </a:r>
            <a:endParaRPr lang="ru-RU" sz="4000" b="1" cap="none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79512" y="1484784"/>
            <a:ext cx="27146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не виробляється якась частина товарів і послуг</a:t>
            </a:r>
          </a:p>
        </p:txBody>
      </p:sp>
      <p:sp>
        <p:nvSpPr>
          <p:cNvPr id="5" name="Прямокутник 5"/>
          <p:cNvSpPr/>
          <p:nvPr/>
        </p:nvSpPr>
        <p:spPr>
          <a:xfrm>
            <a:off x="3232613" y="1484783"/>
            <a:ext cx="278608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зниження податкових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надходження</a:t>
            </a:r>
          </a:p>
        </p:txBody>
      </p:sp>
      <p:sp>
        <p:nvSpPr>
          <p:cNvPr id="6" name="Прямокутник 6"/>
          <p:cNvSpPr/>
          <p:nvPr/>
        </p:nvSpPr>
        <p:spPr>
          <a:xfrm>
            <a:off x="5643554" y="1465360"/>
            <a:ext cx="35004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 smtClean="0">
                <a:latin typeface="Times New Roman" pitchFamily="18" charset="0"/>
                <a:cs typeface="Times New Roman" pitchFamily="18" charset="0"/>
              </a:rPr>
              <a:t>зниження рівня </a:t>
            </a:r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життя родини безробітного</a:t>
            </a:r>
          </a:p>
        </p:txBody>
      </p:sp>
      <p:sp>
        <p:nvSpPr>
          <p:cNvPr id="7" name="Прямокутник 7"/>
          <p:cNvSpPr/>
          <p:nvPr/>
        </p:nvSpPr>
        <p:spPr>
          <a:xfrm>
            <a:off x="0" y="4214818"/>
            <a:ext cx="335755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погіршується психологічний стан безробітного</a:t>
            </a:r>
          </a:p>
        </p:txBody>
      </p:sp>
      <p:sp>
        <p:nvSpPr>
          <p:cNvPr id="8" name="Прямокутник 8"/>
          <p:cNvSpPr/>
          <p:nvPr/>
        </p:nvSpPr>
        <p:spPr>
          <a:xfrm>
            <a:off x="3500430" y="4270400"/>
            <a:ext cx="242889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зниження кваліфікації працівників</a:t>
            </a:r>
          </a:p>
        </p:txBody>
      </p:sp>
      <p:sp>
        <p:nvSpPr>
          <p:cNvPr id="9" name="Прямокутник 9"/>
          <p:cNvSpPr/>
          <p:nvPr/>
        </p:nvSpPr>
        <p:spPr>
          <a:xfrm>
            <a:off x="6143636" y="4251213"/>
            <a:ext cx="271464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2400" b="1" i="1" dirty="0">
                <a:latin typeface="Times New Roman" pitchFamily="18" charset="0"/>
                <a:cs typeface="Times New Roman" pitchFamily="18" charset="0"/>
              </a:rPr>
              <a:t>поява невпевненості в майбутньому</a:t>
            </a:r>
          </a:p>
        </p:txBody>
      </p:sp>
    </p:spTree>
    <p:extLst>
      <p:ext uri="{BB962C8B-B14F-4D97-AF65-F5344CB8AC3E}">
        <p14:creationId xmlns:p14="http://schemas.microsoft.com/office/powerpoint/2010/main" val="650368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32354" y="65810"/>
            <a:ext cx="404630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60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Наслідки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7543" y="1412776"/>
            <a:ext cx="4392489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Економічні</a:t>
            </a:r>
          </a:p>
          <a:p>
            <a:endParaRPr lang="uk-UA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Втрата </a:t>
            </a:r>
            <a:r>
              <a:rPr lang="uk-UA" sz="2400" b="1" dirty="0" smtClean="0">
                <a:solidFill>
                  <a:srgbClr val="7030A0"/>
                </a:solidFill>
              </a:rPr>
              <a:t>частини ВВП</a:t>
            </a:r>
          </a:p>
          <a:p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Скорочення </a:t>
            </a:r>
            <a:r>
              <a:rPr lang="uk-UA" sz="2400" b="1" dirty="0" smtClean="0">
                <a:solidFill>
                  <a:srgbClr val="7030A0"/>
                </a:solidFill>
              </a:rPr>
              <a:t>податкових надходжень до державного бюджету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Зростання державних витрат на виплату </a:t>
            </a:r>
            <a:r>
              <a:rPr lang="uk-UA" sz="2400" dirty="0" smtClean="0">
                <a:solidFill>
                  <a:schemeClr val="bg2">
                    <a:lumMod val="25000"/>
                    <a:lumOff val="75000"/>
                  </a:schemeClr>
                </a:solidFill>
              </a:rPr>
              <a:t>допомоги з безробіттям</a:t>
            </a:r>
            <a:endParaRPr lang="ru-RU" sz="2400" dirty="0">
              <a:solidFill>
                <a:schemeClr val="bg2">
                  <a:lumMod val="25000"/>
                  <a:lumOff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50796" y="1412776"/>
            <a:ext cx="4139953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dirty="0" smtClean="0"/>
              <a:t>Соціальні</a:t>
            </a:r>
          </a:p>
          <a:p>
            <a:endParaRPr lang="uk-UA" sz="2400" dirty="0" smtClean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Зниження </a:t>
            </a:r>
            <a:r>
              <a:rPr lang="uk-UA" sz="2400" b="1" dirty="0" smtClean="0">
                <a:solidFill>
                  <a:srgbClr val="7030A0"/>
                </a:solidFill>
              </a:rPr>
              <a:t>рівня життя населення</a:t>
            </a:r>
          </a:p>
          <a:p>
            <a:endParaRPr lang="uk-UA" sz="2400" b="1" dirty="0" smtClean="0">
              <a:solidFill>
                <a:srgbClr val="7030A0"/>
              </a:solidFill>
            </a:endParaRPr>
          </a:p>
          <a:p>
            <a:r>
              <a:rPr lang="uk-UA" sz="2400" b="1" dirty="0" smtClean="0">
                <a:solidFill>
                  <a:srgbClr val="7030A0"/>
                </a:solidFill>
              </a:rPr>
              <a:t>Зниження </a:t>
            </a:r>
            <a:r>
              <a:rPr lang="uk-UA" sz="2400" b="1" dirty="0" smtClean="0">
                <a:solidFill>
                  <a:srgbClr val="7030A0"/>
                </a:solidFill>
              </a:rPr>
              <a:t>рівня народжуваності і підвищення рівня смертності</a:t>
            </a:r>
          </a:p>
          <a:p>
            <a:r>
              <a:rPr lang="uk-UA" sz="2400" b="1" dirty="0" smtClean="0">
                <a:solidFill>
                  <a:srgbClr val="7030A0"/>
                </a:solidFill>
              </a:rPr>
              <a:t>Від</a:t>
            </a:r>
            <a:r>
              <a:rPr lang="en-US" sz="2400" b="1" dirty="0" smtClean="0">
                <a:solidFill>
                  <a:srgbClr val="7030A0"/>
                </a:solidFill>
              </a:rPr>
              <a:t>’</a:t>
            </a:r>
            <a:r>
              <a:rPr lang="uk-UA" sz="2400" b="1" dirty="0" err="1" smtClean="0">
                <a:solidFill>
                  <a:srgbClr val="7030A0"/>
                </a:solidFill>
              </a:rPr>
              <a:t>їзд</a:t>
            </a:r>
            <a:r>
              <a:rPr lang="uk-UA" sz="2400" b="1" dirty="0" smtClean="0">
                <a:solidFill>
                  <a:srgbClr val="7030A0"/>
                </a:solidFill>
              </a:rPr>
              <a:t> інтелектуальної еліти за кордон</a:t>
            </a:r>
          </a:p>
        </p:txBody>
      </p:sp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44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 Black" panose="020B0A04020102020204" pitchFamily="34" charset="0"/>
              </a:rPr>
              <a:t>Статистика</a:t>
            </a:r>
            <a:endParaRPr lang="ru-RU" sz="44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4" name="Рисунок 3" descr="Вырезка экрана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80"/>
          <a:stretch/>
        </p:blipFill>
        <p:spPr>
          <a:xfrm>
            <a:off x="251520" y="2279176"/>
            <a:ext cx="8352928" cy="258998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187624" y="1844824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/>
              <a:t>Зареєстроване безробіття в Україні 2013 рік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992010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52736"/>
            <a:ext cx="7796728" cy="3960440"/>
          </a:xfrm>
        </p:spPr>
      </p:pic>
    </p:spTree>
    <p:extLst>
      <p:ext uri="{BB962C8B-B14F-4D97-AF65-F5344CB8AC3E}">
        <p14:creationId xmlns:p14="http://schemas.microsoft.com/office/powerpoint/2010/main" val="13531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 descr="Вырезка экрана"/>
          <p:cNvPicPr>
            <a:picLocks noGrp="1" noChangeAspect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196752"/>
            <a:ext cx="6505910" cy="4248472"/>
          </a:xfrm>
        </p:spPr>
      </p:pic>
    </p:spTree>
    <p:extLst>
      <p:ext uri="{BB962C8B-B14F-4D97-AF65-F5344CB8AC3E}">
        <p14:creationId xmlns:p14="http://schemas.microsoft.com/office/powerpoint/2010/main" val="411548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1030" y="116632"/>
            <a:ext cx="620195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Державні</a:t>
            </a:r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програми</a:t>
            </a:r>
            <a:endParaRPr lang="ru-RU" sz="5400" b="1" cap="none" spc="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зайнятості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661395536"/>
              </p:ext>
            </p:extLst>
          </p:nvPr>
        </p:nvGraphicFramePr>
        <p:xfrm>
          <a:off x="827584" y="1870958"/>
          <a:ext cx="7128792" cy="45823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548680"/>
            <a:ext cx="835292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200" b="1" dirty="0" smtClean="0"/>
              <a:t>Безробіття</a:t>
            </a:r>
            <a:r>
              <a:rPr lang="uk-UA" sz="2400" dirty="0" smtClean="0"/>
              <a:t> – соціально-економічне явище в суспільстві, за якого частина активного працездатного населення не може знайти роботи, яку вона здатна виконувати, що обумовлено перевищенням пропозиції праці над попитом на неї.</a:t>
            </a:r>
            <a:endParaRPr lang="ru-RU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068960"/>
            <a:ext cx="5510386" cy="3502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10728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692696"/>
            <a:ext cx="7467600" cy="1143000"/>
          </a:xfrm>
        </p:spPr>
        <p:txBody>
          <a:bodyPr>
            <a:normAutofit/>
          </a:bodyPr>
          <a:lstStyle/>
          <a:p>
            <a:pPr algn="ctr"/>
            <a:r>
              <a:rPr lang="uk-UA" sz="3600" b="1" u="sng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Населення віком від </a:t>
            </a:r>
            <a:r>
              <a:rPr lang="uk-UA" sz="3600" b="1" u="sng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uk-UA" sz="3600" b="1" u="sng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до 70 років</a:t>
            </a:r>
            <a:endParaRPr lang="ru-RU" sz="3200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" name="TextBox 10"/>
          <p:cNvSpPr txBox="1">
            <a:spLocks noChangeArrowheads="1"/>
          </p:cNvSpPr>
          <p:nvPr/>
        </p:nvSpPr>
        <p:spPr bwMode="auto">
          <a:xfrm>
            <a:off x="285720" y="3000372"/>
            <a:ext cx="392624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Економічно активне населення</a:t>
            </a:r>
          </a:p>
          <a:p>
            <a:pPr algn="ctr"/>
            <a:r>
              <a:rPr lang="uk-UA" sz="3200" b="1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(робоча сила)</a:t>
            </a:r>
          </a:p>
        </p:txBody>
      </p:sp>
      <p:sp>
        <p:nvSpPr>
          <p:cNvPr id="5" name="TextBox 12"/>
          <p:cNvSpPr txBox="1">
            <a:spLocks noChangeArrowheads="1"/>
          </p:cNvSpPr>
          <p:nvPr/>
        </p:nvSpPr>
        <p:spPr bwMode="auto">
          <a:xfrm>
            <a:off x="5004048" y="3000372"/>
            <a:ext cx="3643338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uk-UA" sz="32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Економічно </a:t>
            </a:r>
            <a:r>
              <a:rPr lang="uk-UA" sz="3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неактивне населення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 flipH="1">
            <a:off x="2483768" y="1988840"/>
            <a:ext cx="720080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5652120" y="1988840"/>
            <a:ext cx="720080" cy="864096"/>
          </a:xfrm>
          <a:prstGeom prst="straightConnector1">
            <a:avLst/>
          </a:prstGeom>
          <a:ln w="76200"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97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sz="3200" b="1" u="sng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Економічно активне населення</a:t>
            </a:r>
            <a:br>
              <a:rPr lang="uk-UA" sz="3200" b="1" u="sng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</a:br>
            <a:r>
              <a:rPr lang="uk-UA" sz="3200" b="1" i="1" u="sng" cap="none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(робоча сила)</a:t>
            </a:r>
            <a:endParaRPr lang="ru-RU" b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23528" y="2636912"/>
            <a:ext cx="2592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Зайняті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64088" y="2636912"/>
            <a:ext cx="32403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Безробітні</a:t>
            </a:r>
            <a:endParaRPr lang="ru-RU" sz="40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123728" y="1628800"/>
            <a:ext cx="1152128" cy="1008112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62664" y="1611419"/>
            <a:ext cx="1205480" cy="1025493"/>
          </a:xfrm>
          <a:prstGeom prst="straightConnector1">
            <a:avLst/>
          </a:prstGeom>
          <a:ln w="76200">
            <a:solidFill>
              <a:srgbClr val="0070C0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11" name="Рисунок 25" descr="0511-0701-3118-0930_Young_Businessman_Working_Hard_On_His_Computer_clipart_image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0673" y="3665508"/>
            <a:ext cx="1890285" cy="19372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24" descr="785846.JPG"/>
          <p:cNvPicPr>
            <a:picLocks noChangeAspect="1"/>
          </p:cNvPicPr>
          <p:nvPr/>
        </p:nvPicPr>
        <p:blipFill>
          <a:blip r:embed="rId3" cstate="print"/>
          <a:srcRect l="8696" t="2385" r="8696" b="2235"/>
          <a:stretch>
            <a:fillRect/>
          </a:stretch>
        </p:blipFill>
        <p:spPr bwMode="auto">
          <a:xfrm>
            <a:off x="179512" y="3648123"/>
            <a:ext cx="1288734" cy="2712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22" descr="cat31.jpg"/>
          <p:cNvPicPr>
            <a:picLocks noChangeAspect="1"/>
          </p:cNvPicPr>
          <p:nvPr/>
        </p:nvPicPr>
        <p:blipFill>
          <a:blip r:embed="rId4" cstate="print"/>
          <a:srcRect l="11539" t="5440" r="13461"/>
          <a:stretch>
            <a:fillRect/>
          </a:stretch>
        </p:blipFill>
        <p:spPr bwMode="auto">
          <a:xfrm>
            <a:off x="6091293" y="3810751"/>
            <a:ext cx="1785950" cy="2387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80622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2051720" y="2492896"/>
            <a:ext cx="5122912" cy="1143000"/>
          </a:xfrm>
        </p:spPr>
        <p:txBody>
          <a:bodyPr lIns="0" tIns="360000" rIns="0" bIns="0" anchor="ctr" anchorCtr="1">
            <a:noAutofit/>
          </a:bodyPr>
          <a:lstStyle/>
          <a:p>
            <a:pPr algn="ctr"/>
            <a:r>
              <a:rPr lang="uk-UA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Економічно </a:t>
            </a:r>
            <a:r>
              <a:rPr lang="uk-UA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неактивне </a:t>
            </a:r>
            <a:r>
              <a:rPr lang="uk-UA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населення</a:t>
            </a:r>
            <a:br>
              <a:rPr lang="uk-UA" sz="3600" b="1" u="sng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uk-UA" sz="3600" u="sng" dirty="0"/>
          </a:p>
        </p:txBody>
      </p:sp>
      <p:pic>
        <p:nvPicPr>
          <p:cNvPr id="5" name="Рисунок 44" descr="prisoner7.gif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9034" y="909098"/>
            <a:ext cx="1758271" cy="16404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714349" y="507914"/>
            <a:ext cx="1841998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i="1" dirty="0" err="1" smtClean="0">
                <a:latin typeface="Times New Roman" pitchFamily="18" charset="0"/>
                <a:cs typeface="Times New Roman" pitchFamily="18" charset="0"/>
              </a:rPr>
              <a:t>Ув</a:t>
            </a:r>
            <a:r>
              <a:rPr lang="en-US" sz="2600" i="1" dirty="0" smtClean="0"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sz="2600" i="1" dirty="0" err="1" smtClean="0">
                <a:latin typeface="Times New Roman" pitchFamily="18" charset="0"/>
                <a:cs typeface="Times New Roman" pitchFamily="18" charset="0"/>
              </a:rPr>
              <a:t>язнені</a:t>
            </a:r>
            <a:endParaRPr lang="uk-UA" sz="2600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28926" y="0"/>
            <a:ext cx="307183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i="1" dirty="0" err="1" smtClean="0">
                <a:latin typeface="Times New Roman" pitchFamily="18" charset="0"/>
                <a:cs typeface="Times New Roman" pitchFamily="18" charset="0"/>
              </a:rPr>
              <a:t>Втративші</a:t>
            </a:r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 надію</a:t>
            </a:r>
            <a:endParaRPr lang="uk-UA" sz="2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9" descr="images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37442" y="507914"/>
            <a:ext cx="1654801" cy="1632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6372200" y="54591"/>
            <a:ext cx="257173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i="1" dirty="0">
                <a:latin typeface="Times New Roman" pitchFamily="18" charset="0"/>
                <a:cs typeface="Times New Roman" pitchFamily="18" charset="0"/>
              </a:rPr>
              <a:t>Домогосподарки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6505" y="557984"/>
            <a:ext cx="214312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642910" y="5929330"/>
            <a:ext cx="192882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600" i="1" dirty="0" smtClean="0">
                <a:latin typeface="Times New Roman" pitchFamily="18" charset="0"/>
                <a:cs typeface="Times New Roman" pitchFamily="18" charset="0"/>
              </a:rPr>
              <a:t>Пенсіонери</a:t>
            </a:r>
            <a:endParaRPr lang="uk-UA" sz="2600" i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862" y="4221088"/>
            <a:ext cx="2481064" cy="1550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" name="Групувати 26"/>
          <p:cNvGrpSpPr/>
          <p:nvPr/>
        </p:nvGrpSpPr>
        <p:grpSpPr>
          <a:xfrm>
            <a:off x="3980245" y="3857628"/>
            <a:ext cx="1928826" cy="2564145"/>
            <a:chOff x="3714744" y="4143380"/>
            <a:chExt cx="1928826" cy="2564145"/>
          </a:xfrm>
        </p:grpSpPr>
        <p:pic>
          <p:nvPicPr>
            <p:cNvPr id="15" name="Рисунок 13" descr="pochemu-studentam-polezno-vesti-blogi.jpg"/>
            <p:cNvPicPr>
              <a:picLocks noChangeAspect="1"/>
            </p:cNvPicPr>
            <p:nvPr/>
          </p:nvPicPr>
          <p:blipFill>
            <a:blip r:embed="rId6" cstate="print"/>
            <a:srcRect l="18750" r="12500"/>
            <a:stretch>
              <a:fillRect/>
            </a:stretch>
          </p:blipFill>
          <p:spPr bwMode="auto">
            <a:xfrm>
              <a:off x="4143372" y="4143380"/>
              <a:ext cx="1003418" cy="207170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3714744" y="6215082"/>
              <a:ext cx="1928826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uk-UA" sz="2600" i="1" dirty="0" smtClean="0">
                  <a:latin typeface="Times New Roman" pitchFamily="18" charset="0"/>
                  <a:cs typeface="Times New Roman" pitchFamily="18" charset="0"/>
                </a:rPr>
                <a:t>Студенти</a:t>
              </a:r>
              <a:endParaRPr lang="uk-UA" sz="2600" i="1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21088"/>
            <a:ext cx="2127250" cy="221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3033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261989"/>
            <a:ext cx="771397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Причини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безробіття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3202150591"/>
              </p:ext>
            </p:extLst>
          </p:nvPr>
        </p:nvGraphicFramePr>
        <p:xfrm>
          <a:off x="395536" y="1412776"/>
          <a:ext cx="8136904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2699" y="260648"/>
            <a:ext cx="62440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Види</a:t>
            </a:r>
            <a:r>
              <a:rPr lang="ru-RU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</a:t>
            </a:r>
            <a:r>
              <a:rPr lang="ru-RU" sz="5400" b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безробіття</a:t>
            </a:r>
            <a:endParaRPr lang="ru-RU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504" y="2025590"/>
            <a:ext cx="3466013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Фрикційне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84853" y="3717032"/>
            <a:ext cx="3350597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54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Застійне</a:t>
            </a:r>
            <a:endParaRPr lang="ru-RU" sz="54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73080" y="2025590"/>
            <a:ext cx="4134465" cy="830997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Технологічне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949960" y="3717032"/>
            <a:ext cx="3980706" cy="83099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Циклічне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750017" y="5301208"/>
            <a:ext cx="3438762" cy="83099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0" cap="none" spc="0" dirty="0" err="1" smtClean="0">
                <a:ln w="10160">
                  <a:solidFill>
                    <a:schemeClr val="accent1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32000" dir="5400000" algn="tl">
                    <a:srgbClr val="000000">
                      <a:alpha val="30000"/>
                    </a:srgbClr>
                  </a:outerShdw>
                </a:effectLst>
              </a:rPr>
              <a:t>Приховане</a:t>
            </a:r>
            <a:endParaRPr lang="ru-RU" sz="4800" b="0" cap="none" spc="0" dirty="0">
              <a:ln w="10160">
                <a:solidFill>
                  <a:schemeClr val="accent1"/>
                </a:solidFill>
                <a:prstDash val="solid"/>
              </a:ln>
              <a:solidFill>
                <a:srgbClr val="FFFFFF"/>
              </a:solidFill>
              <a:effectLst>
                <a:outerShdw blurRad="38100" dist="32000" dir="540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4416356" y="1432861"/>
            <a:ext cx="53042" cy="3724331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>
            <a:stCxn id="4" idx="3"/>
            <a:endCxn id="6" idx="1"/>
          </p:cNvCxnSpPr>
          <p:nvPr/>
        </p:nvCxnSpPr>
        <p:spPr>
          <a:xfrm>
            <a:off x="3573517" y="2441089"/>
            <a:ext cx="1299563" cy="0"/>
          </a:xfrm>
          <a:prstGeom prst="line">
            <a:avLst/>
          </a:prstGeom>
          <a:ln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>
            <a:stCxn id="5" idx="3"/>
          </p:cNvCxnSpPr>
          <p:nvPr/>
        </p:nvCxnSpPr>
        <p:spPr>
          <a:xfrm>
            <a:off x="3935450" y="4178697"/>
            <a:ext cx="1036416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0"/>
            <a:ext cx="345639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sz="54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Фрикційне</a:t>
            </a:r>
            <a:endParaRPr lang="ru-RU" sz="5400" b="1" cap="none" spc="0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41" y="1268760"/>
            <a:ext cx="806489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/>
              <a:t>Пов</a:t>
            </a:r>
            <a:r>
              <a:rPr lang="en-US" sz="3600" b="1" dirty="0" smtClean="0"/>
              <a:t>’</a:t>
            </a:r>
            <a:r>
              <a:rPr lang="ru-RU" sz="3600" b="1" dirty="0" smtClean="0"/>
              <a:t>я</a:t>
            </a:r>
            <a:r>
              <a:rPr lang="uk-UA" sz="3600" b="1" dirty="0" err="1" smtClean="0"/>
              <a:t>зане</a:t>
            </a:r>
            <a:r>
              <a:rPr lang="uk-UA" sz="3600" b="1" dirty="0" smtClean="0"/>
              <a:t> з пошуком нового місця роботи з різних причин</a:t>
            </a:r>
          </a:p>
          <a:p>
            <a:endParaRPr lang="uk-UA" sz="3200" dirty="0" smtClean="0">
              <a:solidFill>
                <a:srgbClr val="7030A0"/>
              </a:solidFill>
            </a:endParaRPr>
          </a:p>
          <a:p>
            <a:r>
              <a:rPr lang="uk-UA" sz="3200" dirty="0" smtClean="0">
                <a:solidFill>
                  <a:srgbClr val="7030A0"/>
                </a:solidFill>
              </a:rPr>
              <a:t>*</a:t>
            </a:r>
            <a:r>
              <a:rPr lang="uk-UA" sz="2800" b="1" dirty="0" smtClean="0">
                <a:solidFill>
                  <a:srgbClr val="7030A0"/>
                </a:solidFill>
              </a:rPr>
              <a:t>зміна </a:t>
            </a:r>
            <a:r>
              <a:rPr lang="uk-UA" sz="2800" b="1" dirty="0" smtClean="0">
                <a:solidFill>
                  <a:srgbClr val="7030A0"/>
                </a:solidFill>
              </a:rPr>
              <a:t>місця проживання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*тимчасова втрата сезонної роботи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*звільнення</a:t>
            </a:r>
          </a:p>
          <a:p>
            <a:r>
              <a:rPr lang="uk-UA" sz="2800" b="1" dirty="0" smtClean="0">
                <a:solidFill>
                  <a:srgbClr val="7030A0"/>
                </a:solidFill>
              </a:rPr>
              <a:t>*пошук більш вигідної роботи</a:t>
            </a:r>
          </a:p>
          <a:p>
            <a:endParaRPr lang="ru-RU" sz="3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042" y="4786390"/>
            <a:ext cx="2609850" cy="1752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55" y="4713617"/>
            <a:ext cx="2250089" cy="182537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99792" y="42284"/>
            <a:ext cx="345158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Застійне</a:t>
            </a:r>
            <a:endParaRPr lang="ru-RU" sz="54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3568" y="1845696"/>
            <a:ext cx="771363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Породжується тривалою відсутністю роботи</a:t>
            </a:r>
            <a:endParaRPr lang="ru-RU" sz="40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717033"/>
            <a:ext cx="6552728" cy="2880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8133828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42</TotalTime>
  <Words>326</Words>
  <Application>Microsoft Office PowerPoint</Application>
  <PresentationFormat>Экран (4:3)</PresentationFormat>
  <Paragraphs>90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Эркер</vt:lpstr>
      <vt:lpstr>БЕЗРОБІТТЯ</vt:lpstr>
      <vt:lpstr>Презентация PowerPoint</vt:lpstr>
      <vt:lpstr>Населення віком від 14 до 70 років</vt:lpstr>
      <vt:lpstr>Економічно активне населення (робоча сила)</vt:lpstr>
      <vt:lpstr>Економічно  неактивне населення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Приховане</vt:lpstr>
      <vt:lpstr>Циклічне</vt:lpstr>
      <vt:lpstr>Презентация PowerPoint</vt:lpstr>
      <vt:lpstr>Презентация PowerPoint</vt:lpstr>
      <vt:lpstr>Наслідки безробіття</vt:lpstr>
      <vt:lpstr>Презентация PowerPoint</vt:lpstr>
      <vt:lpstr>Статистика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Безробіття</dc:title>
  <cp:lastModifiedBy>Даша</cp:lastModifiedBy>
  <cp:revision>9</cp:revision>
  <dcterms:modified xsi:type="dcterms:W3CDTF">2015-02-28T12:42:20Z</dcterms:modified>
</cp:coreProperties>
</file>