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3600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>
                <a:ln w="11430"/>
                <a:solidFill>
                  <a:srgbClr val="FF0000"/>
                </a:solidFill>
              </a:rPr>
              <a:t>Харчові добавки і їх </a:t>
            </a:r>
            <a:r>
              <a:rPr lang="ru-RU" sz="6600" b="1" i="1" spc="50" dirty="0" err="1">
                <a:ln w="11430"/>
                <a:solidFill>
                  <a:srgbClr val="FF0000"/>
                </a:solidFill>
              </a:rPr>
              <a:t>вплив</a:t>
            </a:r>
            <a:r>
              <a:rPr lang="ru-RU" sz="6600" b="1" i="1" spc="50" dirty="0">
                <a:ln w="11430"/>
                <a:solidFill>
                  <a:srgbClr val="FF0000"/>
                </a:solidFill>
              </a:rPr>
              <a:t> на </a:t>
            </a:r>
            <a:r>
              <a:rPr lang="ru-RU" sz="6600" b="1" i="1" spc="50" dirty="0" err="1">
                <a:ln w="11430"/>
                <a:solidFill>
                  <a:srgbClr val="FF0000"/>
                </a:solidFill>
              </a:rPr>
              <a:t>організм</a:t>
            </a:r>
            <a:r>
              <a:rPr lang="ru-RU" sz="6600" b="1" i="1" spc="50" dirty="0">
                <a:ln w="11430"/>
                <a:solidFill>
                  <a:srgbClr val="FF0000"/>
                </a:solidFill>
              </a:rPr>
              <a:t> </a:t>
            </a:r>
            <a:r>
              <a:rPr lang="ru-RU" sz="6600" b="1" i="1" spc="50" dirty="0" err="1">
                <a:ln w="11430"/>
                <a:solidFill>
                  <a:srgbClr val="FF0000"/>
                </a:solidFill>
              </a:rPr>
              <a:t>людини</a:t>
            </a:r>
            <a:endParaRPr lang="ru-RU" sz="6600" b="1" i="1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 flipH="1">
            <a:off x="-3348880" y="4005064"/>
            <a:ext cx="288032" cy="16337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2062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735743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1. Харчові добавки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2. Класифікація харчових добавок 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 Вплив на здоров'я харчових добавок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 </a:t>
            </a:r>
            <a:r>
              <a:rPr lang="ru-RU" b="1" i="1" dirty="0" smtClean="0">
                <a:solidFill>
                  <a:srgbClr val="002060"/>
                </a:solidFill>
              </a:rPr>
              <a:t>Фаст-фуди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9709" y="404664"/>
            <a:ext cx="29161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Зміст</a:t>
            </a:r>
            <a:endParaRPr lang="ru-RU" sz="8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5827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flipH="1">
            <a:off x="-2126977" y="2852936"/>
            <a:ext cx="45719" cy="5339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064896" cy="5400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1.Харчові </a:t>
            </a:r>
            <a:r>
              <a:rPr lang="ru-RU" b="1" i="1" dirty="0">
                <a:solidFill>
                  <a:srgbClr val="FF0000"/>
                </a:solidFill>
              </a:rPr>
              <a:t>добавки – </a:t>
            </a:r>
            <a:r>
              <a:rPr lang="ru-RU" b="1" i="1" dirty="0" err="1">
                <a:solidFill>
                  <a:srgbClr val="FF0000"/>
                </a:solidFill>
              </a:rPr>
              <a:t>природні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синтезовані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хімічні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сполуки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призначені</a:t>
            </a:r>
            <a:r>
              <a:rPr lang="ru-RU" b="1" i="1" dirty="0">
                <a:solidFill>
                  <a:srgbClr val="FF0000"/>
                </a:solidFill>
              </a:rPr>
              <a:t> для </a:t>
            </a:r>
            <a:r>
              <a:rPr lang="ru-RU" b="1" i="1" dirty="0" err="1">
                <a:solidFill>
                  <a:srgbClr val="FF0000"/>
                </a:solidFill>
              </a:rPr>
              <a:t>введення</a:t>
            </a:r>
            <a:r>
              <a:rPr lang="ru-RU" b="1" i="1" dirty="0">
                <a:solidFill>
                  <a:srgbClr val="FF0000"/>
                </a:solidFill>
              </a:rPr>
              <a:t> в </a:t>
            </a:r>
            <a:r>
              <a:rPr lang="ru-RU" b="1" i="1" dirty="0" err="1">
                <a:solidFill>
                  <a:srgbClr val="FF0000"/>
                </a:solidFill>
              </a:rPr>
              <a:t>харчові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продукти</a:t>
            </a:r>
            <a:r>
              <a:rPr lang="ru-RU" b="1" i="1" dirty="0">
                <a:solidFill>
                  <a:srgbClr val="FF0000"/>
                </a:solidFill>
              </a:rPr>
              <a:t> з метою </a:t>
            </a:r>
            <a:r>
              <a:rPr lang="ru-RU" b="1" i="1" dirty="0" err="1">
                <a:solidFill>
                  <a:srgbClr val="FF0000"/>
                </a:solidFill>
              </a:rPr>
              <a:t>прискорення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або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поліпшення</a:t>
            </a:r>
            <a:r>
              <a:rPr lang="ru-RU" b="1" i="1" dirty="0">
                <a:solidFill>
                  <a:srgbClr val="FF0000"/>
                </a:solidFill>
              </a:rPr>
              <a:t> їх </a:t>
            </a:r>
            <a:r>
              <a:rPr lang="ru-RU" b="1" i="1" dirty="0" err="1">
                <a:solidFill>
                  <a:srgbClr val="FF0000"/>
                </a:solidFill>
              </a:rPr>
              <a:t>технологічної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обробки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збільшення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термінів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зберігання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консервування</a:t>
            </a:r>
            <a:r>
              <a:rPr lang="ru-RU" b="1" i="1" dirty="0">
                <a:solidFill>
                  <a:srgbClr val="FF0000"/>
                </a:solidFill>
              </a:rPr>
              <a:t>, а </a:t>
            </a:r>
            <a:r>
              <a:rPr lang="ru-RU" b="1" i="1" dirty="0" err="1">
                <a:solidFill>
                  <a:srgbClr val="FF0000"/>
                </a:solidFill>
              </a:rPr>
              <a:t>також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зберігання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або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надання</a:t>
            </a:r>
            <a:r>
              <a:rPr lang="ru-RU" b="1" i="1" dirty="0">
                <a:solidFill>
                  <a:srgbClr val="FF0000"/>
                </a:solidFill>
              </a:rPr>
              <a:t> готовим продуктам </a:t>
            </a:r>
            <a:r>
              <a:rPr lang="ru-RU" b="1" i="1" dirty="0" err="1">
                <a:solidFill>
                  <a:srgbClr val="FF0000"/>
                </a:solidFill>
              </a:rPr>
              <a:t>харчування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певних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органолептичних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властивостей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кольору</a:t>
            </a:r>
            <a:r>
              <a:rPr lang="ru-RU" b="1" i="1" dirty="0">
                <a:solidFill>
                  <a:srgbClr val="FF0000"/>
                </a:solidFill>
              </a:rPr>
              <a:t>, запаху, смаку, </a:t>
            </a:r>
            <a:r>
              <a:rPr lang="ru-RU" b="1" i="1" dirty="0" err="1">
                <a:solidFill>
                  <a:srgbClr val="FF0000"/>
                </a:solidFill>
              </a:rPr>
              <a:t>консистенції</a:t>
            </a:r>
            <a:r>
              <a:rPr lang="ru-RU" b="1" i="1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073766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uk-UA" b="1" i="1" dirty="0" smtClean="0"/>
              <a:t>2.Класифікація харчових добавок</a:t>
            </a:r>
            <a:endParaRPr lang="ru-RU" b="1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4032448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Е100-Е182 – </a:t>
            </a:r>
            <a:r>
              <a:rPr lang="ru-RU" sz="2400" b="1" i="1" dirty="0" err="1">
                <a:solidFill>
                  <a:srgbClr val="002060"/>
                </a:solidFill>
              </a:rPr>
              <a:t>барвники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Е200-Е299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консерванти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Е300-Е399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антиоксиданти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Е400-Е499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стабілізатори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Е500-Е599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емульгатори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Е600-Е699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посилювачі</a:t>
            </a:r>
            <a:r>
              <a:rPr lang="ru-RU" sz="2400" b="1" i="1" dirty="0">
                <a:solidFill>
                  <a:srgbClr val="002060"/>
                </a:solidFill>
              </a:rPr>
              <a:t> смаку і аромату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Е700-Е899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запасні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індекси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Е900-Е999 </a:t>
            </a:r>
            <a:r>
              <a:rPr lang="ru-RU" sz="2400" b="1" i="1" dirty="0">
                <a:solidFill>
                  <a:srgbClr val="002060"/>
                </a:solidFill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</a:rPr>
              <a:t>піногасники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701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3.Добавки</a:t>
            </a:r>
            <a:r>
              <a:rPr lang="ru-RU" sz="3600" b="1" i="1" dirty="0"/>
              <a:t>, </a:t>
            </a:r>
            <a:r>
              <a:rPr lang="ru-RU" sz="3600" b="1" i="1" dirty="0" err="1"/>
              <a:t>які</a:t>
            </a:r>
            <a:r>
              <a:rPr lang="ru-RU" sz="3600" b="1" i="1" dirty="0"/>
              <a:t> </a:t>
            </a:r>
            <a:r>
              <a:rPr lang="ru-RU" sz="3600" b="1" i="1" dirty="0" err="1"/>
              <a:t>викликають</a:t>
            </a:r>
            <a:r>
              <a:rPr lang="ru-RU" sz="3600" b="1" i="1" dirty="0"/>
              <a:t> </a:t>
            </a:r>
            <a:r>
              <a:rPr lang="ru-RU" sz="3600" b="1" i="1" dirty="0" err="1"/>
              <a:t>особливе</a:t>
            </a:r>
            <a:r>
              <a:rPr lang="ru-RU" sz="3600" b="1" i="1" dirty="0"/>
              <a:t> </a:t>
            </a:r>
            <a:r>
              <a:rPr lang="ru-RU" sz="3600" b="1" i="1" dirty="0" err="1"/>
              <a:t>застереження</a:t>
            </a:r>
            <a:r>
              <a:rPr lang="ru-RU" sz="3600" b="1" i="1" dirty="0"/>
              <a:t> </a:t>
            </a:r>
            <a:r>
              <a:rPr lang="ru-RU" sz="3600" b="1" i="1" dirty="0" err="1"/>
              <a:t>щодо</a:t>
            </a:r>
            <a:r>
              <a:rPr lang="ru-RU" sz="3600" b="1" i="1" dirty="0"/>
              <a:t> </a:t>
            </a:r>
            <a:r>
              <a:rPr lang="ru-RU" sz="3600" b="1" i="1" dirty="0" err="1"/>
              <a:t>впливу</a:t>
            </a:r>
            <a:r>
              <a:rPr lang="ru-RU" sz="3600" b="1" i="1" dirty="0"/>
              <a:t> на </a:t>
            </a:r>
            <a:r>
              <a:rPr lang="ru-RU" sz="3600" b="1" i="1" dirty="0" smtClean="0"/>
              <a:t>здоров’я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Е102, Е103 (</a:t>
            </a:r>
            <a:r>
              <a:rPr lang="ru-RU" sz="2800" b="1" i="1" dirty="0" err="1">
                <a:solidFill>
                  <a:srgbClr val="FF0000"/>
                </a:solidFill>
              </a:rPr>
              <a:t>малиновий</a:t>
            </a:r>
            <a:r>
              <a:rPr lang="ru-RU" sz="2800" b="1" i="1" dirty="0">
                <a:solidFill>
                  <a:srgbClr val="FF0000"/>
                </a:solidFill>
              </a:rPr>
              <a:t>) –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приступи </a:t>
            </a:r>
            <a:r>
              <a:rPr lang="ru-RU" sz="2800" b="1" i="1" dirty="0" err="1">
                <a:solidFill>
                  <a:srgbClr val="FF0000"/>
                </a:solidFill>
              </a:rPr>
              <a:t>астми</a:t>
            </a:r>
            <a:r>
              <a:rPr lang="ru-RU" sz="2800" b="1" i="1" dirty="0">
                <a:solidFill>
                  <a:srgbClr val="FF0000"/>
                </a:solidFill>
              </a:rPr>
              <a:t>;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Е104-Е107</a:t>
            </a:r>
            <a:r>
              <a:rPr lang="ru-RU" sz="2800" b="1" i="1" dirty="0">
                <a:solidFill>
                  <a:srgbClr val="FF0000"/>
                </a:solidFill>
              </a:rPr>
              <a:t>, Е110, Е120 (</a:t>
            </a:r>
            <a:r>
              <a:rPr lang="ru-RU" sz="2800" b="1" i="1" dirty="0" err="1">
                <a:solidFill>
                  <a:srgbClr val="FF0000"/>
                </a:solidFill>
              </a:rPr>
              <a:t>жовтий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</a:rPr>
              <a:t>оранжевий</a:t>
            </a:r>
            <a:r>
              <a:rPr lang="ru-RU" sz="2800" b="1" i="1" dirty="0">
                <a:solidFill>
                  <a:srgbClr val="FF0000"/>
                </a:solidFill>
              </a:rPr>
              <a:t>) –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астму, </a:t>
            </a:r>
            <a:r>
              <a:rPr lang="ru-RU" sz="2800" b="1" i="1" dirty="0" err="1">
                <a:solidFill>
                  <a:srgbClr val="FF0000"/>
                </a:solidFill>
              </a:rPr>
              <a:t>гастрити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</a:rPr>
              <a:t>виразкову</a:t>
            </a:r>
            <a:r>
              <a:rPr lang="ru-RU" sz="2800" b="1" i="1" dirty="0">
                <a:solidFill>
                  <a:srgbClr val="FF0000"/>
                </a:solidFill>
              </a:rPr>
              <a:t> хворобу </a:t>
            </a:r>
            <a:r>
              <a:rPr lang="ru-RU" sz="2800" b="1" i="1" dirty="0" err="1">
                <a:solidFill>
                  <a:srgbClr val="FF0000"/>
                </a:solidFill>
              </a:rPr>
              <a:t>шлунка</a:t>
            </a:r>
            <a:r>
              <a:rPr lang="ru-RU" sz="2800" b="1" i="1" dirty="0">
                <a:solidFill>
                  <a:srgbClr val="FF0000"/>
                </a:solidFill>
              </a:rPr>
              <a:t>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Е121 </a:t>
            </a:r>
            <a:r>
              <a:rPr lang="ru-RU" sz="2800" b="1" i="1" dirty="0">
                <a:solidFill>
                  <a:srgbClr val="FF0000"/>
                </a:solidFill>
              </a:rPr>
              <a:t>(</a:t>
            </a:r>
            <a:r>
              <a:rPr lang="ru-RU" sz="2800" b="1" i="1" dirty="0" err="1">
                <a:solidFill>
                  <a:srgbClr val="FF0000"/>
                </a:solidFill>
              </a:rPr>
              <a:t>цитрусовий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</a:rPr>
              <a:t>червоний</a:t>
            </a:r>
            <a:r>
              <a:rPr lang="ru-RU" sz="2800" b="1" i="1" dirty="0">
                <a:solidFill>
                  <a:srgbClr val="FF0000"/>
                </a:solidFill>
              </a:rPr>
              <a:t>),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Е122 </a:t>
            </a:r>
            <a:r>
              <a:rPr lang="ru-RU" sz="2800" b="1" i="1" dirty="0">
                <a:solidFill>
                  <a:srgbClr val="FF0000"/>
                </a:solidFill>
              </a:rPr>
              <a:t>– </a:t>
            </a:r>
            <a:r>
              <a:rPr lang="ru-RU" sz="2800" b="1" i="1" dirty="0" err="1">
                <a:solidFill>
                  <a:srgbClr val="FF0000"/>
                </a:solidFill>
              </a:rPr>
              <a:t>ракові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хвороби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Е123 – </a:t>
            </a:r>
            <a:r>
              <a:rPr lang="ru-RU" sz="2800" b="1" i="1" dirty="0" err="1">
                <a:solidFill>
                  <a:srgbClr val="FF0000"/>
                </a:solidFill>
              </a:rPr>
              <a:t>спричиняє</a:t>
            </a:r>
            <a:r>
              <a:rPr lang="ru-RU" sz="2800" b="1" i="1" dirty="0">
                <a:solidFill>
                  <a:srgbClr val="FF0000"/>
                </a:solidFill>
              </a:rPr>
              <a:t> пороки </a:t>
            </a:r>
            <a:r>
              <a:rPr lang="ru-RU" sz="2800" b="1" i="1" dirty="0" err="1">
                <a:solidFill>
                  <a:srgbClr val="FF0000"/>
                </a:solidFill>
              </a:rPr>
              <a:t>серця</a:t>
            </a:r>
            <a:r>
              <a:rPr lang="ru-RU" sz="2800" b="1" i="1" dirty="0">
                <a:solidFill>
                  <a:srgbClr val="FF0000"/>
                </a:solidFill>
              </a:rPr>
              <a:t> у плода (</a:t>
            </a:r>
            <a:r>
              <a:rPr lang="ru-RU" sz="2800" b="1" i="1" dirty="0" err="1">
                <a:solidFill>
                  <a:srgbClr val="FF0000"/>
                </a:solidFill>
              </a:rPr>
              <a:t>під</a:t>
            </a:r>
            <a:r>
              <a:rPr lang="ru-RU" sz="2800" b="1" i="1" dirty="0">
                <a:solidFill>
                  <a:srgbClr val="FF0000"/>
                </a:solidFill>
              </a:rPr>
              <a:t> час </a:t>
            </a:r>
            <a:r>
              <a:rPr lang="ru-RU" sz="2800" b="1" i="1" dirty="0" err="1">
                <a:solidFill>
                  <a:srgbClr val="FF0000"/>
                </a:solidFill>
              </a:rPr>
              <a:t>вагітності</a:t>
            </a:r>
            <a:r>
              <a:rPr lang="ru-RU" sz="2800" b="1" i="1" dirty="0">
                <a:solidFill>
                  <a:srgbClr val="FF0000"/>
                </a:solidFill>
              </a:rPr>
              <a:t>), </a:t>
            </a:r>
            <a:r>
              <a:rPr lang="ru-RU" sz="2800" b="1" i="1" dirty="0" err="1">
                <a:solidFill>
                  <a:srgbClr val="FF0000"/>
                </a:solidFill>
              </a:rPr>
              <a:t>утворенню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каменів</a:t>
            </a:r>
            <a:r>
              <a:rPr lang="ru-RU" sz="2800" b="1" i="1" dirty="0">
                <a:solidFill>
                  <a:srgbClr val="FF0000"/>
                </a:solidFill>
              </a:rPr>
              <a:t> у </a:t>
            </a:r>
            <a:r>
              <a:rPr lang="ru-RU" sz="2800" b="1" i="1" dirty="0" err="1">
                <a:solidFill>
                  <a:srgbClr val="FF0000"/>
                </a:solidFill>
              </a:rPr>
              <a:t>нирках</a:t>
            </a:r>
            <a:r>
              <a:rPr lang="ru-RU" sz="2800" b="1" i="1" dirty="0">
                <a:solidFill>
                  <a:srgbClr val="FF0000"/>
                </a:solidFill>
              </a:rPr>
              <a:t> і </a:t>
            </a:r>
            <a:r>
              <a:rPr lang="ru-RU" sz="2800" b="1" i="1" dirty="0" err="1">
                <a:solidFill>
                  <a:srgbClr val="FF0000"/>
                </a:solidFill>
              </a:rPr>
              <a:t>печінці</a:t>
            </a:r>
            <a:r>
              <a:rPr lang="ru-RU" sz="28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828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96752" y="2060848"/>
            <a:ext cx="789856" cy="9635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760640"/>
          </a:xfrm>
        </p:spPr>
        <p:txBody>
          <a:bodyPr>
            <a:normAutofit fontScale="92500"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Е124 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– </a:t>
            </a:r>
            <a:r>
              <a:rPr lang="ru-RU" sz="2800" b="1" i="1" dirty="0" err="1">
                <a:solidFill>
                  <a:srgbClr val="002060"/>
                </a:solidFill>
              </a:rPr>
              <a:t>канцерогенний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викликає</a:t>
            </a:r>
            <a:r>
              <a:rPr lang="ru-RU" sz="2800" b="1" i="1" dirty="0">
                <a:solidFill>
                  <a:srgbClr val="002060"/>
                </a:solidFill>
              </a:rPr>
              <a:t> астму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Е125, Е127 – 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викликає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гіперфункцію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щитовидної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залози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Е210</a:t>
            </a:r>
            <a:r>
              <a:rPr lang="ru-RU" sz="2800" b="1" i="1" dirty="0">
                <a:solidFill>
                  <a:srgbClr val="002060"/>
                </a:solidFill>
              </a:rPr>
              <a:t>; Е211; Е212 - </a:t>
            </a:r>
            <a:r>
              <a:rPr lang="ru-RU" sz="2800" b="1" i="1" dirty="0" err="1">
                <a:solidFill>
                  <a:srgbClr val="002060"/>
                </a:solidFill>
              </a:rPr>
              <a:t>канцерогенний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викликає</a:t>
            </a:r>
            <a:r>
              <a:rPr lang="ru-RU" sz="2800" b="1" i="1" dirty="0">
                <a:solidFill>
                  <a:srgbClr val="002060"/>
                </a:solidFill>
              </a:rPr>
              <a:t> астму.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Е </a:t>
            </a:r>
            <a:r>
              <a:rPr lang="ru-RU" sz="2800" b="1" i="1" dirty="0">
                <a:solidFill>
                  <a:srgbClr val="002060"/>
                </a:solidFill>
              </a:rPr>
              <a:t>221; Е220– </a:t>
            </a:r>
            <a:r>
              <a:rPr lang="ru-RU" sz="2800" b="1" i="1" dirty="0" err="1">
                <a:solidFill>
                  <a:srgbClr val="002060"/>
                </a:solidFill>
              </a:rPr>
              <a:t>руйнують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вітаміни</a:t>
            </a:r>
            <a:r>
              <a:rPr lang="ru-RU" sz="2800" b="1" i="1" dirty="0">
                <a:solidFill>
                  <a:srgbClr val="002060"/>
                </a:solidFill>
              </a:rPr>
              <a:t> В1 (</a:t>
            </a:r>
            <a:r>
              <a:rPr lang="ru-RU" sz="2800" b="1" i="1" dirty="0" err="1">
                <a:solidFill>
                  <a:srgbClr val="002060"/>
                </a:solidFill>
              </a:rPr>
              <a:t>тіамін</a:t>
            </a:r>
            <a:r>
              <a:rPr lang="ru-RU" sz="2800" b="1" i="1" dirty="0">
                <a:solidFill>
                  <a:srgbClr val="002060"/>
                </a:solidFill>
              </a:rPr>
              <a:t>) і </a:t>
            </a:r>
            <a:r>
              <a:rPr lang="ru-RU" sz="2800" b="1" i="1" dirty="0" err="1">
                <a:solidFill>
                  <a:srgbClr val="002060"/>
                </a:solidFill>
              </a:rPr>
              <a:t>вітамін</a:t>
            </a:r>
            <a:r>
              <a:rPr lang="ru-RU" sz="2800" b="1" i="1" dirty="0">
                <a:solidFill>
                  <a:srgbClr val="002060"/>
                </a:solidFill>
              </a:rPr>
              <a:t> Н (</a:t>
            </a:r>
            <a:r>
              <a:rPr lang="ru-RU" sz="2800" b="1" i="1" dirty="0" err="1">
                <a:solidFill>
                  <a:srgbClr val="002060"/>
                </a:solidFill>
              </a:rPr>
              <a:t>біотин</a:t>
            </a:r>
            <a:r>
              <a:rPr lang="ru-RU" sz="2800" b="1" i="1" dirty="0">
                <a:solidFill>
                  <a:srgbClr val="002060"/>
                </a:solidFill>
              </a:rPr>
              <a:t>) в </a:t>
            </a:r>
            <a:r>
              <a:rPr lang="ru-RU" sz="2800" b="1" i="1" dirty="0" err="1">
                <a:solidFill>
                  <a:srgbClr val="002060"/>
                </a:solidFill>
              </a:rPr>
              <a:t>організмі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людини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спонукають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збудливість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нервової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системи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дратівливість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камені</a:t>
            </a:r>
            <a:r>
              <a:rPr lang="ru-RU" sz="2800" b="1" i="1" dirty="0">
                <a:solidFill>
                  <a:srgbClr val="002060"/>
                </a:solidFill>
              </a:rPr>
              <a:t> в </a:t>
            </a:r>
            <a:r>
              <a:rPr lang="ru-RU" sz="2800" b="1" i="1" dirty="0" err="1">
                <a:solidFill>
                  <a:srgbClr val="002060"/>
                </a:solidFill>
              </a:rPr>
              <a:t>нирках</a:t>
            </a:r>
            <a:r>
              <a:rPr lang="ru-RU" sz="2800" b="1" i="1" dirty="0">
                <a:solidFill>
                  <a:srgbClr val="002060"/>
                </a:solidFill>
              </a:rPr>
              <a:t> і </a:t>
            </a:r>
            <a:r>
              <a:rPr lang="ru-RU" sz="2800" b="1" i="1" dirty="0" err="1">
                <a:solidFill>
                  <a:srgbClr val="002060"/>
                </a:solidFill>
              </a:rPr>
              <a:t>печінці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Е250</a:t>
            </a:r>
            <a:r>
              <a:rPr lang="ru-RU" sz="2800" b="1" i="1" dirty="0">
                <a:solidFill>
                  <a:srgbClr val="002060"/>
                </a:solidFill>
              </a:rPr>
              <a:t>, Е251 -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викликають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хвороби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серцево-судинної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системи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гастрити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кам’яну</a:t>
            </a:r>
            <a:r>
              <a:rPr lang="ru-RU" sz="2800" b="1" i="1" dirty="0">
                <a:solidFill>
                  <a:srgbClr val="002060"/>
                </a:solidFill>
              </a:rPr>
              <a:t> хворобу </a:t>
            </a:r>
            <a:r>
              <a:rPr lang="ru-RU" sz="2800" b="1" i="1" dirty="0" err="1">
                <a:solidFill>
                  <a:srgbClr val="002060"/>
                </a:solidFill>
              </a:rPr>
              <a:t>печінки</a:t>
            </a:r>
            <a:r>
              <a:rPr lang="ru-RU" sz="2800" b="1" i="1" dirty="0">
                <a:solidFill>
                  <a:srgbClr val="002060"/>
                </a:solidFill>
              </a:rPr>
              <a:t> і </a:t>
            </a:r>
            <a:r>
              <a:rPr lang="ru-RU" sz="2800" b="1" i="1" dirty="0" err="1">
                <a:solidFill>
                  <a:srgbClr val="002060"/>
                </a:solidFill>
              </a:rPr>
              <a:t>нирок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підвищують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збудливість</a:t>
            </a:r>
            <a:r>
              <a:rPr lang="ru-RU" sz="2800" b="1" i="1" dirty="0">
                <a:solidFill>
                  <a:srgbClr val="002060"/>
                </a:solidFill>
              </a:rPr>
              <a:t> у </a:t>
            </a:r>
            <a:r>
              <a:rPr lang="ru-RU" sz="2800" b="1" i="1" dirty="0" err="1">
                <a:solidFill>
                  <a:srgbClr val="002060"/>
                </a:solidFill>
              </a:rPr>
              <a:t>дітей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можуть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призвести</a:t>
            </a:r>
            <a:r>
              <a:rPr lang="ru-RU" sz="2800" b="1" i="1" dirty="0">
                <a:solidFill>
                  <a:srgbClr val="002060"/>
                </a:solidFill>
              </a:rPr>
              <a:t> до </a:t>
            </a:r>
            <a:r>
              <a:rPr lang="ru-RU" sz="2800" b="1" i="1" dirty="0" err="1">
                <a:solidFill>
                  <a:srgbClr val="002060"/>
                </a:solidFill>
              </a:rPr>
              <a:t>харчового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отруєння</a:t>
            </a:r>
            <a:r>
              <a:rPr lang="ru-RU" sz="2800" b="1" i="1" dirty="0">
                <a:solidFill>
                  <a:srgbClr val="002060"/>
                </a:solidFill>
              </a:rPr>
              <a:t> і </a:t>
            </a:r>
            <a:r>
              <a:rPr lang="ru-RU" sz="2800" b="1" i="1" dirty="0" err="1">
                <a:solidFill>
                  <a:srgbClr val="002060"/>
                </a:solidFill>
              </a:rPr>
              <a:t>навіть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смерті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5914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412776" y="1988840"/>
            <a:ext cx="501824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18457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Е282 – </a:t>
            </a:r>
            <a:r>
              <a:rPr lang="ru-RU" sz="2800" b="1" i="1" dirty="0" err="1">
                <a:solidFill>
                  <a:srgbClr val="FF0000"/>
                </a:solidFill>
              </a:rPr>
              <a:t>канцерогенний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Е239</a:t>
            </a:r>
            <a:r>
              <a:rPr lang="ru-RU" sz="2800" b="1" i="1" dirty="0">
                <a:solidFill>
                  <a:srgbClr val="FF0000"/>
                </a:solidFill>
              </a:rPr>
              <a:t>, Е240 – </a:t>
            </a:r>
            <a:r>
              <a:rPr lang="ru-RU" sz="2800" b="1" i="1" dirty="0" err="1">
                <a:solidFill>
                  <a:srgbClr val="FF0000"/>
                </a:solidFill>
              </a:rPr>
              <a:t>канцерогенний</a:t>
            </a:r>
            <a:r>
              <a:rPr lang="ru-RU" sz="2800" b="1" i="1" dirty="0">
                <a:solidFill>
                  <a:srgbClr val="FF0000"/>
                </a:solidFill>
              </a:rPr>
              <a:t>.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рак </a:t>
            </a:r>
            <a:r>
              <a:rPr lang="ru-RU" sz="2800" b="1" i="1" dirty="0" err="1">
                <a:solidFill>
                  <a:srgbClr val="FF0000"/>
                </a:solidFill>
              </a:rPr>
              <a:t>молочних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залоз</a:t>
            </a:r>
            <a:r>
              <a:rPr lang="ru-RU" sz="2800" b="1" i="1" dirty="0">
                <a:solidFill>
                  <a:srgbClr val="FF0000"/>
                </a:solidFill>
              </a:rPr>
              <a:t>, остеопороз.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Е201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онкохвороби</a:t>
            </a:r>
            <a:r>
              <a:rPr lang="ru-RU" sz="2800" b="1" i="1" dirty="0">
                <a:solidFill>
                  <a:srgbClr val="FF0000"/>
                </a:solidFill>
              </a:rPr>
              <a:t>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Е230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кровотечі</a:t>
            </a:r>
            <a:r>
              <a:rPr lang="ru-RU" sz="2800" b="1" i="1" dirty="0">
                <a:solidFill>
                  <a:srgbClr val="FF0000"/>
                </a:solidFill>
              </a:rPr>
              <a:t> в органах і </a:t>
            </a:r>
            <a:r>
              <a:rPr lang="ru-RU" sz="2800" b="1" i="1" dirty="0" err="1">
                <a:solidFill>
                  <a:srgbClr val="FF0000"/>
                </a:solidFill>
              </a:rPr>
              <a:t>злоякісні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зміни</a:t>
            </a:r>
            <a:r>
              <a:rPr lang="ru-RU" sz="2800" b="1" i="1" dirty="0">
                <a:solidFill>
                  <a:srgbClr val="FF0000"/>
                </a:solidFill>
              </a:rPr>
              <a:t> в органах. </a:t>
            </a:r>
            <a:r>
              <a:rPr lang="ru-RU" sz="2800" b="1" i="1" dirty="0" err="1">
                <a:solidFill>
                  <a:srgbClr val="FF0000"/>
                </a:solidFill>
              </a:rPr>
              <a:t>Канцерогенний</a:t>
            </a:r>
            <a:r>
              <a:rPr lang="ru-RU" sz="2800" b="1" i="1" dirty="0">
                <a:solidFill>
                  <a:srgbClr val="FF0000"/>
                </a:solidFill>
              </a:rPr>
              <a:t>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Е321 </a:t>
            </a:r>
            <a:r>
              <a:rPr lang="ru-RU" sz="2800" b="1" i="1" dirty="0">
                <a:solidFill>
                  <a:srgbClr val="FF0000"/>
                </a:solidFill>
              </a:rPr>
              <a:t>–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онкологічні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хвороби</a:t>
            </a:r>
            <a:r>
              <a:rPr lang="ru-RU" sz="2800" b="1" i="1" dirty="0">
                <a:solidFill>
                  <a:srgbClr val="FF0000"/>
                </a:solidFill>
              </a:rPr>
              <a:t>, токсикоз. Е400-Е405 – </a:t>
            </a:r>
            <a:r>
              <a:rPr lang="ru-RU" sz="2800" b="1" i="1" dirty="0" err="1">
                <a:solidFill>
                  <a:srgbClr val="FF0000"/>
                </a:solidFill>
              </a:rPr>
              <a:t>стабілізатори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</a:rPr>
              <a:t>дуже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небезпечні</a:t>
            </a:r>
            <a:r>
              <a:rPr lang="ru-RU" sz="2800" b="1" i="1" dirty="0">
                <a:solidFill>
                  <a:srgbClr val="FF0000"/>
                </a:solidFill>
              </a:rPr>
              <a:t>. 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Е450-Е451 (</a:t>
            </a:r>
            <a:r>
              <a:rPr lang="ru-RU" sz="2800" b="1" i="1" dirty="0" err="1">
                <a:solidFill>
                  <a:srgbClr val="FF0000"/>
                </a:solidFill>
              </a:rPr>
              <a:t>фосфати</a:t>
            </a:r>
            <a:r>
              <a:rPr lang="ru-RU" sz="2800" b="1" i="1" dirty="0">
                <a:solidFill>
                  <a:srgbClr val="FF0000"/>
                </a:solidFill>
              </a:rPr>
              <a:t>). </a:t>
            </a:r>
            <a:r>
              <a:rPr lang="ru-RU" sz="2800" b="1" i="1" dirty="0" err="1">
                <a:solidFill>
                  <a:srgbClr val="FF0000"/>
                </a:solidFill>
              </a:rPr>
              <a:t>Надмірне</a:t>
            </a:r>
            <a:r>
              <a:rPr lang="ru-RU" sz="2800" b="1" i="1" dirty="0">
                <a:solidFill>
                  <a:srgbClr val="FF0000"/>
                </a:solidFill>
              </a:rPr>
              <a:t> їх </a:t>
            </a:r>
            <a:r>
              <a:rPr lang="ru-RU" sz="2800" b="1" i="1" dirty="0" err="1">
                <a:solidFill>
                  <a:srgbClr val="FF0000"/>
                </a:solidFill>
              </a:rPr>
              <a:t>використання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погіршує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засвоєння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Кальцію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</a:rPr>
              <a:t>що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сприяє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відкладенню</a:t>
            </a:r>
            <a:r>
              <a:rPr lang="ru-RU" sz="2800" b="1" i="1" dirty="0">
                <a:solidFill>
                  <a:srgbClr val="FF0000"/>
                </a:solidFill>
              </a:rPr>
              <a:t> фосфору і </a:t>
            </a:r>
            <a:r>
              <a:rPr lang="ru-RU" sz="2800" b="1" i="1" dirty="0" err="1">
                <a:solidFill>
                  <a:srgbClr val="FF0000"/>
                </a:solidFill>
              </a:rPr>
              <a:t>кальцію</a:t>
            </a:r>
            <a:r>
              <a:rPr lang="ru-RU" sz="2800" b="1" i="1" dirty="0">
                <a:solidFill>
                  <a:srgbClr val="FF0000"/>
                </a:solidFill>
              </a:rPr>
              <a:t> в </a:t>
            </a:r>
            <a:r>
              <a:rPr lang="ru-RU" sz="2800" b="1" i="1" dirty="0" err="1">
                <a:solidFill>
                  <a:srgbClr val="FF0000"/>
                </a:solidFill>
              </a:rPr>
              <a:t>нирках</a:t>
            </a:r>
            <a:r>
              <a:rPr lang="ru-RU" sz="2800" b="1" i="1" dirty="0">
                <a:solidFill>
                  <a:srgbClr val="FF0000"/>
                </a:solidFill>
              </a:rPr>
              <a:t> і </a:t>
            </a:r>
            <a:r>
              <a:rPr lang="ru-RU" sz="2800" b="1" i="1" dirty="0" err="1">
                <a:solidFill>
                  <a:srgbClr val="FF0000"/>
                </a:solidFill>
              </a:rPr>
              <a:t>печінці</a:t>
            </a:r>
            <a:r>
              <a:rPr lang="ru-RU" sz="2800" b="1" i="1" dirty="0">
                <a:solidFill>
                  <a:srgbClr val="FF0000"/>
                </a:solidFill>
              </a:rPr>
              <a:t> у </a:t>
            </a:r>
            <a:r>
              <a:rPr lang="ru-RU" sz="2800" b="1" i="1" dirty="0" err="1">
                <a:solidFill>
                  <a:srgbClr val="FF0000"/>
                </a:solidFill>
              </a:rPr>
              <a:t>вигляді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каменів</a:t>
            </a:r>
            <a:r>
              <a:rPr lang="ru-RU" sz="2800" b="1" i="1" dirty="0">
                <a:solidFill>
                  <a:srgbClr val="FF0000"/>
                </a:solidFill>
              </a:rPr>
              <a:t> і </a:t>
            </a:r>
            <a:r>
              <a:rPr lang="ru-RU" sz="2800" b="1" i="1" dirty="0" err="1">
                <a:solidFill>
                  <a:srgbClr val="FF0000"/>
                </a:solidFill>
              </a:rPr>
              <a:t>сприяє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розвитку</a:t>
            </a:r>
            <a:r>
              <a:rPr lang="ru-RU" sz="2800" b="1" i="1" dirty="0">
                <a:solidFill>
                  <a:srgbClr val="FF0000"/>
                </a:solidFill>
              </a:rPr>
              <a:t> остеопорозу. 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Консервант Е281 </a:t>
            </a:r>
            <a:r>
              <a:rPr lang="ru-RU" sz="2800" b="1" i="1" dirty="0" err="1">
                <a:solidFill>
                  <a:srgbClr val="FF0000"/>
                </a:solidFill>
              </a:rPr>
              <a:t>викликає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мігрень</a:t>
            </a:r>
            <a:r>
              <a:rPr lang="ru-RU" sz="2800" b="1" i="1" dirty="0">
                <a:solidFill>
                  <a:srgbClr val="FF0000"/>
                </a:solidFill>
              </a:rPr>
              <a:t>.</a:t>
            </a:r>
          </a:p>
          <a:p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101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0" y="332656"/>
            <a:ext cx="5864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Е636, Е637– </a:t>
            </a:r>
            <a:r>
              <a:rPr lang="ru-RU" sz="2800" b="1" i="1" dirty="0" err="1">
                <a:solidFill>
                  <a:srgbClr val="002060"/>
                </a:solidFill>
              </a:rPr>
              <a:t>небезпечний</a:t>
            </a:r>
            <a:r>
              <a:rPr lang="ru-RU" sz="2800" b="1" i="1" dirty="0">
                <a:solidFill>
                  <a:srgbClr val="002060"/>
                </a:solidFill>
              </a:rPr>
              <a:t> для </a:t>
            </a:r>
            <a:r>
              <a:rPr lang="ru-RU" sz="2800" b="1" i="1" dirty="0" err="1">
                <a:solidFill>
                  <a:srgbClr val="002060"/>
                </a:solidFill>
              </a:rPr>
              <a:t>організму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людини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Е951</a:t>
            </a:r>
            <a:r>
              <a:rPr lang="ru-RU" sz="2800" b="1" i="1" dirty="0">
                <a:solidFill>
                  <a:srgbClr val="002060"/>
                </a:solidFill>
              </a:rPr>
              <a:t>– </a:t>
            </a:r>
            <a:r>
              <a:rPr lang="ru-RU" sz="2800" b="1" i="1" dirty="0" err="1">
                <a:solidFill>
                  <a:srgbClr val="002060"/>
                </a:solidFill>
              </a:rPr>
              <a:t>дуже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небезпечний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(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онкологія</a:t>
            </a:r>
            <a:r>
              <a:rPr lang="ru-RU" sz="2800" b="1" i="1" dirty="0">
                <a:solidFill>
                  <a:srgbClr val="002060"/>
                </a:solidFill>
              </a:rPr>
              <a:t>)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Е954</a:t>
            </a:r>
            <a:r>
              <a:rPr lang="ru-RU" sz="2800" b="1" i="1" dirty="0">
                <a:solidFill>
                  <a:srgbClr val="002060"/>
                </a:solidFill>
              </a:rPr>
              <a:t>– </a:t>
            </a:r>
            <a:r>
              <a:rPr lang="ru-RU" sz="2800" b="1" i="1" dirty="0" err="1">
                <a:solidFill>
                  <a:srgbClr val="002060"/>
                </a:solidFill>
              </a:rPr>
              <a:t>канцерогенний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Е967 </a:t>
            </a:r>
            <a:r>
              <a:rPr lang="ru-RU" sz="2800" b="1" i="1" dirty="0">
                <a:solidFill>
                  <a:srgbClr val="002060"/>
                </a:solidFill>
              </a:rPr>
              <a:t>– 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викликає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нирково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-  </a:t>
            </a:r>
            <a:r>
              <a:rPr lang="ru-RU" sz="2800" b="1" i="1" dirty="0">
                <a:solidFill>
                  <a:srgbClr val="002060"/>
                </a:solidFill>
              </a:rPr>
              <a:t>та </a:t>
            </a:r>
            <a:r>
              <a:rPr lang="ru-RU" sz="2800" b="1" i="1" dirty="0" err="1">
                <a:solidFill>
                  <a:srgbClr val="002060"/>
                </a:solidFill>
              </a:rPr>
              <a:t>жовчнокам’яну</a:t>
            </a:r>
            <a:r>
              <a:rPr lang="ru-RU" sz="2800" b="1" i="1" dirty="0">
                <a:solidFill>
                  <a:srgbClr val="002060"/>
                </a:solidFill>
              </a:rPr>
              <a:t> хворобу.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Добавки Е500-Е599 – </a:t>
            </a:r>
            <a:r>
              <a:rPr lang="ru-RU" sz="2800" b="1" i="1" dirty="0" err="1">
                <a:solidFill>
                  <a:srgbClr val="002060"/>
                </a:solidFill>
              </a:rPr>
              <a:t>емульгатори</a:t>
            </a:r>
            <a:r>
              <a:rPr lang="ru-RU" sz="2800" b="1" i="1" dirty="0">
                <a:solidFill>
                  <a:srgbClr val="002060"/>
                </a:solidFill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</a:rPr>
              <a:t>можуть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спровокувати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захворювання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травної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системи</a:t>
            </a:r>
            <a:r>
              <a:rPr lang="ru-RU" sz="2800" b="1" i="1" dirty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sz="2800" b="1" i="1" u="sng" dirty="0" err="1">
                <a:solidFill>
                  <a:srgbClr val="002060"/>
                </a:solidFill>
              </a:rPr>
              <a:t>Небезпечні</a:t>
            </a:r>
            <a:r>
              <a:rPr lang="ru-RU" sz="2800" b="1" i="1" u="sng" dirty="0">
                <a:solidFill>
                  <a:srgbClr val="002060"/>
                </a:solidFill>
              </a:rPr>
              <a:t> добавки </a:t>
            </a:r>
            <a:r>
              <a:rPr lang="ru-RU" sz="2800" b="1" i="1" dirty="0">
                <a:solidFill>
                  <a:srgbClr val="002060"/>
                </a:solidFill>
              </a:rPr>
              <a:t>Е510, Е513 та Е527, особливо негативно </a:t>
            </a:r>
            <a:r>
              <a:rPr lang="ru-RU" sz="2800" b="1" i="1" dirty="0" err="1">
                <a:solidFill>
                  <a:srgbClr val="002060"/>
                </a:solidFill>
              </a:rPr>
              <a:t>впливають</a:t>
            </a:r>
            <a:r>
              <a:rPr lang="ru-RU" sz="2800" b="1" i="1" dirty="0">
                <a:solidFill>
                  <a:srgbClr val="002060"/>
                </a:solidFill>
              </a:rPr>
              <a:t> на </a:t>
            </a:r>
            <a:r>
              <a:rPr lang="ru-RU" sz="2800" b="1" i="1" dirty="0" err="1">
                <a:solidFill>
                  <a:srgbClr val="002060"/>
                </a:solidFill>
              </a:rPr>
              <a:t>печінку</a:t>
            </a:r>
            <a:r>
              <a:rPr lang="ru-RU" sz="2800" b="1" i="1" dirty="0">
                <a:solidFill>
                  <a:srgbClr val="002060"/>
                </a:solidFill>
              </a:rPr>
              <a:t> та </a:t>
            </a:r>
            <a:r>
              <a:rPr lang="ru-RU" sz="2800" b="1" i="1" dirty="0" err="1">
                <a:solidFill>
                  <a:srgbClr val="002060"/>
                </a:solidFill>
              </a:rPr>
              <a:t>викликають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розлади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</a:rPr>
              <a:t>шлунка</a:t>
            </a:r>
            <a:r>
              <a:rPr lang="ru-RU" sz="2800" b="1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450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052736" y="836712"/>
            <a:ext cx="645840" cy="1008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704856" cy="509012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4.Фаст-фуди </a:t>
            </a:r>
            <a:r>
              <a:rPr lang="ru-RU" b="1" i="1" dirty="0">
                <a:solidFill>
                  <a:srgbClr val="FF0000"/>
                </a:solidFill>
              </a:rPr>
              <a:t>– </a:t>
            </a:r>
            <a:r>
              <a:rPr lang="ru-RU" b="1" i="1" dirty="0" err="1">
                <a:solidFill>
                  <a:srgbClr val="FF0000"/>
                </a:solidFill>
              </a:rPr>
              <a:t>висококалорійна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їжа</a:t>
            </a:r>
            <a:r>
              <a:rPr lang="ru-RU" b="1" i="1" dirty="0">
                <a:solidFill>
                  <a:srgbClr val="FF0000"/>
                </a:solidFill>
              </a:rPr>
              <a:t> без </a:t>
            </a:r>
            <a:r>
              <a:rPr lang="ru-RU" b="1" i="1" dirty="0" err="1">
                <a:solidFill>
                  <a:srgbClr val="FF0000"/>
                </a:solidFill>
              </a:rPr>
              <a:t>корисних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біологічно-активних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речовин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вітамінів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мікроелементів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проте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містять</a:t>
            </a:r>
            <a:r>
              <a:rPr lang="ru-RU" b="1" i="1" dirty="0">
                <a:solidFill>
                  <a:srgbClr val="FF0000"/>
                </a:solidFill>
              </a:rPr>
              <a:t> у </a:t>
            </a:r>
            <a:r>
              <a:rPr lang="ru-RU" b="1" i="1" dirty="0" err="1">
                <a:solidFill>
                  <a:srgbClr val="FF0000"/>
                </a:solidFill>
              </a:rPr>
              <a:t>великій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кількості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консерванти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які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імітують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натуральні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апетитні</a:t>
            </a:r>
            <a:r>
              <a:rPr lang="ru-RU" b="1" i="1" dirty="0">
                <a:solidFill>
                  <a:srgbClr val="FF0000"/>
                </a:solidFill>
              </a:rPr>
              <a:t> запахи, </a:t>
            </a:r>
            <a:r>
              <a:rPr lang="ru-RU" b="1" i="1" dirty="0" err="1">
                <a:solidFill>
                  <a:srgbClr val="FF0000"/>
                </a:solidFill>
              </a:rPr>
              <a:t>що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нейтралізуються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печінкою</a:t>
            </a:r>
            <a:r>
              <a:rPr lang="ru-RU" b="1" i="1" dirty="0">
                <a:solidFill>
                  <a:srgbClr val="FF0000"/>
                </a:solidFill>
              </a:rPr>
              <a:t>. </a:t>
            </a:r>
            <a:r>
              <a:rPr lang="ru-RU" b="1" i="1" dirty="0" err="1">
                <a:solidFill>
                  <a:srgbClr val="FF0000"/>
                </a:solidFill>
              </a:rPr>
              <a:t>Така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їжа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викликає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гастрити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виразку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шлунку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слабкий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імунітет</a:t>
            </a:r>
            <a:r>
              <a:rPr lang="ru-RU" b="1" i="1" dirty="0">
                <a:solidFill>
                  <a:srgbClr val="FF0000"/>
                </a:solidFill>
              </a:rPr>
              <a:t>, атеросклероз, </a:t>
            </a:r>
            <a:r>
              <a:rPr lang="ru-RU" b="1" i="1" dirty="0" err="1">
                <a:solidFill>
                  <a:srgbClr val="FF0000"/>
                </a:solidFill>
              </a:rPr>
              <a:t>варікоз</a:t>
            </a:r>
            <a:r>
              <a:rPr lang="ru-RU" b="1" i="1" dirty="0">
                <a:solidFill>
                  <a:srgbClr val="FF0000"/>
                </a:solidFill>
              </a:rPr>
              <a:t> вен, кили, запори, спайки, </a:t>
            </a:r>
            <a:r>
              <a:rPr lang="ru-RU" b="1" i="1" dirty="0" err="1">
                <a:solidFill>
                  <a:srgbClr val="FF0000"/>
                </a:solidFill>
              </a:rPr>
              <a:t>непрохідність</a:t>
            </a:r>
            <a:r>
              <a:rPr lang="ru-RU" b="1" i="1" dirty="0">
                <a:solidFill>
                  <a:srgbClr val="FF0000"/>
                </a:solidFill>
              </a:rPr>
              <a:t> кишечника, </a:t>
            </a:r>
            <a:r>
              <a:rPr lang="ru-RU" b="1" i="1" dirty="0" err="1">
                <a:solidFill>
                  <a:srgbClr val="FF0000"/>
                </a:solidFill>
              </a:rPr>
              <a:t>безсоння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ожиріння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1778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457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Харчові добавки і їх вплив на організм людини</vt:lpstr>
      <vt:lpstr>1. Харчові добавки 2. Класифікація харчових добавок  3. Вплив на здоров'я харчових добавок 4. Фаст-фуди</vt:lpstr>
      <vt:lpstr>Презентация PowerPoint</vt:lpstr>
      <vt:lpstr>2.Класифікація харчових добавок</vt:lpstr>
      <vt:lpstr>3.Добавки, які викликають особливе застереження щодо впливу на здоров’я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Харчові добавки і їх вплив на організм людини</dc:title>
  <dc:creator>Таня</dc:creator>
  <cp:lastModifiedBy>Таня</cp:lastModifiedBy>
  <cp:revision>5</cp:revision>
  <dcterms:created xsi:type="dcterms:W3CDTF">2015-02-04T15:51:40Z</dcterms:created>
  <dcterms:modified xsi:type="dcterms:W3CDTF">2015-02-04T16:37:46Z</dcterms:modified>
</cp:coreProperties>
</file>