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9E2EC-8607-41BF-959E-C1BB0225D5CC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B9F59-B68E-4673-9499-1AA6BB1E1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881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9F59-B68E-4673-9499-1AA6BB1E11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0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0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3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1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4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8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3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6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6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5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Ліна Костенко</a:t>
            </a:r>
            <a:br>
              <a:rPr lang="uk-UA" dirty="0" smtClean="0"/>
            </a:br>
            <a:r>
              <a:rPr lang="uk-UA" dirty="0" smtClean="0"/>
              <a:t>1931 рік народження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204864"/>
            <a:ext cx="5780834" cy="3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 2000 р. </a:t>
            </a:r>
            <a:r>
              <a:rPr lang="ru-RU" dirty="0" err="1"/>
              <a:t>Ліна</a:t>
            </a:r>
            <a:r>
              <a:rPr lang="ru-RU" dirty="0"/>
              <a:t> Костенко стала першим лауреатом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літературно-мистецької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Олени </a:t>
            </a:r>
            <a:r>
              <a:rPr lang="ru-RU" dirty="0" err="1"/>
              <a:t>Теліги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нагороджено</a:t>
            </a:r>
            <a:r>
              <a:rPr lang="ru-RU" dirty="0"/>
              <a:t> </a:t>
            </a:r>
            <a:r>
              <a:rPr lang="ru-RU" dirty="0" err="1"/>
              <a:t>Почесною</a:t>
            </a:r>
            <a:r>
              <a:rPr lang="ru-RU" dirty="0"/>
              <a:t> </a:t>
            </a:r>
            <a:r>
              <a:rPr lang="ru-RU" dirty="0" err="1"/>
              <a:t>відзнакою</a:t>
            </a:r>
            <a:r>
              <a:rPr lang="ru-RU" dirty="0"/>
              <a:t> Президента </a:t>
            </a:r>
            <a:r>
              <a:rPr lang="ru-RU" dirty="0" err="1"/>
              <a:t>України</a:t>
            </a:r>
            <a:r>
              <a:rPr lang="ru-RU" dirty="0"/>
              <a:t> (1992) і Орденом князя Ярослава Мудрого V </a:t>
            </a:r>
            <a:r>
              <a:rPr lang="ru-RU" dirty="0" err="1"/>
              <a:t>ступеня</a:t>
            </a:r>
            <a:r>
              <a:rPr lang="ru-RU" dirty="0"/>
              <a:t> у </a:t>
            </a:r>
            <a:r>
              <a:rPr lang="ru-RU" dirty="0" err="1"/>
              <a:t>березні</a:t>
            </a:r>
            <a:r>
              <a:rPr lang="ru-RU" dirty="0"/>
              <a:t> 2000 року.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716541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9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Поезія</a:t>
            </a:r>
            <a:r>
              <a:rPr lang="ru-RU" dirty="0"/>
              <a:t> </a:t>
            </a:r>
            <a:r>
              <a:rPr lang="ru-RU" dirty="0" err="1"/>
              <a:t>Ліни</a:t>
            </a:r>
            <a:r>
              <a:rPr lang="ru-RU" dirty="0"/>
              <a:t> Костенко — </a:t>
            </a:r>
            <a:r>
              <a:rPr lang="ru-RU" dirty="0" err="1"/>
              <a:t>справжня</a:t>
            </a:r>
            <a:r>
              <a:rPr lang="ru-RU" dirty="0"/>
              <a:t>, </a:t>
            </a:r>
            <a:r>
              <a:rPr lang="ru-RU" dirty="0" err="1"/>
              <a:t>неповторна</a:t>
            </a:r>
            <a:r>
              <a:rPr lang="ru-RU" dirty="0"/>
              <a:t> в </a:t>
            </a:r>
            <a:r>
              <a:rPr lang="ru-RU" dirty="0" err="1"/>
              <a:t>найглибшому</a:t>
            </a:r>
            <a:r>
              <a:rPr lang="ru-RU" dirty="0"/>
              <a:t> </a:t>
            </a:r>
            <a:r>
              <a:rPr lang="ru-RU" dirty="0" err="1"/>
              <a:t>сенсі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слова. Вона </a:t>
            </a:r>
            <a:r>
              <a:rPr lang="ru-RU" dirty="0" err="1"/>
              <a:t>вбирає</a:t>
            </a:r>
            <a:r>
              <a:rPr lang="ru-RU" dirty="0"/>
              <a:t> в себе </a:t>
            </a:r>
            <a:r>
              <a:rPr lang="ru-RU" dirty="0" err="1"/>
              <a:t>Світ</a:t>
            </a:r>
            <a:r>
              <a:rPr lang="ru-RU" dirty="0"/>
              <a:t> і Слово: </a:t>
            </a:r>
          </a:p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Поезія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неповторність</a:t>
            </a:r>
            <a:r>
              <a:rPr lang="ru-RU" dirty="0"/>
              <a:t>, 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якийсь</a:t>
            </a:r>
            <a:r>
              <a:rPr lang="ru-RU" dirty="0" smtClean="0"/>
              <a:t> </a:t>
            </a:r>
            <a:r>
              <a:rPr lang="ru-RU" dirty="0" err="1"/>
              <a:t>безсмертний</a:t>
            </a:r>
            <a:r>
              <a:rPr lang="ru-RU" dirty="0"/>
              <a:t> </a:t>
            </a:r>
            <a:r>
              <a:rPr lang="ru-RU" dirty="0" err="1"/>
              <a:t>дотик</a:t>
            </a:r>
            <a:r>
              <a:rPr lang="ru-RU" dirty="0"/>
              <a:t> до </a:t>
            </a:r>
            <a:r>
              <a:rPr lang="ru-RU" dirty="0" err="1"/>
              <a:t>душі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2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Ліна</a:t>
            </a:r>
            <a:r>
              <a:rPr lang="ru-RU" dirty="0"/>
              <a:t> Костенко </a:t>
            </a:r>
            <a:r>
              <a:rPr lang="ru-RU" dirty="0" err="1"/>
              <a:t>вибудувала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поетичний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згустком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творчого</a:t>
            </a:r>
            <a:r>
              <a:rPr lang="ru-RU" dirty="0"/>
              <a:t> духу, </a:t>
            </a:r>
            <a:r>
              <a:rPr lang="ru-RU" dirty="0" err="1"/>
              <a:t>що</a:t>
            </a:r>
            <a:r>
              <a:rPr lang="ru-RU" dirty="0"/>
              <a:t> є особливо </a:t>
            </a:r>
            <a:r>
              <a:rPr lang="ru-RU" dirty="0" err="1"/>
              <a:t>відчутним</a:t>
            </a:r>
            <a:r>
              <a:rPr lang="ru-RU" dirty="0"/>
              <a:t> в </a:t>
            </a:r>
            <a:r>
              <a:rPr lang="ru-RU" dirty="0" err="1"/>
              <a:t>інтимній</a:t>
            </a:r>
            <a:r>
              <a:rPr lang="ru-RU" dirty="0"/>
              <a:t> </a:t>
            </a:r>
            <a:r>
              <a:rPr lang="ru-RU" dirty="0" err="1"/>
              <a:t>ліриці</a:t>
            </a:r>
            <a:r>
              <a:rPr lang="ru-RU" dirty="0"/>
              <a:t>: 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dirty="0"/>
              <a:t>Хай не </a:t>
            </a:r>
            <a:r>
              <a:rPr lang="ru-RU" dirty="0" err="1"/>
              <a:t>розбудить</a:t>
            </a:r>
            <a:r>
              <a:rPr lang="ru-RU" dirty="0"/>
              <a:t> </a:t>
            </a:r>
            <a:r>
              <a:rPr lang="ru-RU" dirty="0" err="1"/>
              <a:t>смутку</a:t>
            </a:r>
            <a:r>
              <a:rPr lang="ru-RU" dirty="0"/>
              <a:t> телефон. </a:t>
            </a:r>
          </a:p>
          <a:p>
            <a:pPr marL="0" indent="0" algn="ctr">
              <a:buNone/>
            </a:pPr>
            <a:r>
              <a:rPr lang="ru-RU" dirty="0"/>
              <a:t>Нехай печаль не </a:t>
            </a:r>
            <a:r>
              <a:rPr lang="ru-RU" dirty="0" err="1"/>
              <a:t>зрушиться</a:t>
            </a:r>
            <a:r>
              <a:rPr lang="ru-RU" dirty="0"/>
              <a:t> листами. </a:t>
            </a:r>
          </a:p>
          <a:p>
            <a:pPr marL="0" indent="0" algn="ctr">
              <a:buNone/>
            </a:pPr>
            <a:r>
              <a:rPr lang="ru-RU" dirty="0"/>
              <a:t>Хай буде легко.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сон, </a:t>
            </a:r>
          </a:p>
          <a:p>
            <a:pPr marL="0" indent="0" algn="ctr">
              <a:buNone/>
            </a:pP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ледь</a:t>
            </a:r>
            <a:r>
              <a:rPr lang="ru-RU" dirty="0"/>
              <a:t> </a:t>
            </a:r>
            <a:r>
              <a:rPr lang="ru-RU" dirty="0" err="1"/>
              <a:t>торкнувся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r>
              <a:rPr lang="ru-RU" dirty="0"/>
              <a:t> </a:t>
            </a:r>
            <a:r>
              <a:rPr lang="ru-RU" dirty="0" err="1"/>
              <a:t>вустами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6012160" cy="648072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3100" dirty="0" err="1" smtClean="0"/>
              <a:t>Українська</a:t>
            </a:r>
            <a:r>
              <a:rPr lang="ru-RU" sz="3100" dirty="0" smtClean="0"/>
              <a:t> </a:t>
            </a:r>
            <a:r>
              <a:rPr lang="ru-RU" sz="3100" dirty="0" err="1"/>
              <a:t>письменниця-шістдесятниця</a:t>
            </a:r>
            <a:r>
              <a:rPr lang="ru-RU" sz="3100" dirty="0"/>
              <a:t>, </a:t>
            </a:r>
            <a:r>
              <a:rPr lang="ru-RU" sz="3100" dirty="0" err="1" smtClean="0"/>
              <a:t>поетеса</a:t>
            </a:r>
            <a:r>
              <a:rPr lang="ru-RU" sz="3100" dirty="0" smtClean="0"/>
              <a:t>. </a:t>
            </a:r>
            <a:r>
              <a:rPr lang="ru-RU" sz="3100" dirty="0"/>
              <a:t>Лауреат </a:t>
            </a:r>
            <a:r>
              <a:rPr lang="ru-RU" sz="3100" dirty="0" err="1"/>
              <a:t>Шевченківської</a:t>
            </a:r>
            <a:r>
              <a:rPr lang="ru-RU" sz="3100" dirty="0"/>
              <a:t> </a:t>
            </a:r>
            <a:r>
              <a:rPr lang="ru-RU" sz="3100" dirty="0" err="1"/>
              <a:t>премії</a:t>
            </a:r>
            <a:r>
              <a:rPr lang="ru-RU" sz="3100" dirty="0"/>
              <a:t> (1987), </a:t>
            </a:r>
            <a:r>
              <a:rPr lang="ru-RU" sz="3100" dirty="0" err="1"/>
              <a:t>Премії</a:t>
            </a:r>
            <a:r>
              <a:rPr lang="ru-RU" sz="3100" dirty="0"/>
              <a:t> </a:t>
            </a:r>
            <a:r>
              <a:rPr lang="ru-RU" sz="3100" dirty="0" err="1"/>
              <a:t>Антоновичів</a:t>
            </a:r>
            <a:r>
              <a:rPr lang="ru-RU" sz="3100" dirty="0"/>
              <a:t> (1989), </a:t>
            </a:r>
            <a:r>
              <a:rPr lang="ru-RU" sz="3100" dirty="0" err="1"/>
              <a:t>премії</a:t>
            </a:r>
            <a:r>
              <a:rPr lang="ru-RU" sz="3100" dirty="0"/>
              <a:t> Петрарки (1994). У </a:t>
            </a:r>
            <a:r>
              <a:rPr lang="ru-RU" sz="3100" dirty="0" err="1"/>
              <a:t>радянські</a:t>
            </a:r>
            <a:r>
              <a:rPr lang="ru-RU" sz="3100" dirty="0"/>
              <a:t> </a:t>
            </a:r>
            <a:r>
              <a:rPr lang="ru-RU" sz="3100" dirty="0" err="1"/>
              <a:t>часи</a:t>
            </a:r>
            <a:r>
              <a:rPr lang="ru-RU" sz="3100" dirty="0"/>
              <a:t> брала </a:t>
            </a:r>
            <a:r>
              <a:rPr lang="ru-RU" sz="3100" dirty="0" err="1"/>
              <a:t>активну</a:t>
            </a:r>
            <a:r>
              <a:rPr lang="ru-RU" sz="3100" dirty="0"/>
              <a:t> участь у </a:t>
            </a:r>
            <a:r>
              <a:rPr lang="ru-RU" sz="3100" dirty="0" err="1"/>
              <a:t>дисидентському</a:t>
            </a:r>
            <a:r>
              <a:rPr lang="ru-RU" sz="3100" dirty="0"/>
              <a:t> </a:t>
            </a:r>
            <a:r>
              <a:rPr lang="ru-RU" sz="3100" dirty="0" err="1" smtClean="0"/>
              <a:t>русі</a:t>
            </a:r>
            <a:r>
              <a:rPr lang="ru-RU" sz="3100" dirty="0"/>
              <a:t>. </a:t>
            </a:r>
            <a:r>
              <a:rPr lang="ru-RU" sz="3100" dirty="0" err="1"/>
              <a:t>Почесний</a:t>
            </a:r>
            <a:r>
              <a:rPr lang="ru-RU" sz="3100" dirty="0"/>
              <a:t> </a:t>
            </a:r>
            <a:r>
              <a:rPr lang="ru-RU" sz="3100" dirty="0" err="1"/>
              <a:t>професор</a:t>
            </a:r>
            <a:r>
              <a:rPr lang="ru-RU" sz="3100" dirty="0"/>
              <a:t> </a:t>
            </a:r>
            <a:r>
              <a:rPr lang="ru-RU" sz="3100" dirty="0" err="1"/>
              <a:t>Києво-Могилянської</a:t>
            </a:r>
            <a:r>
              <a:rPr lang="ru-RU" sz="3100" dirty="0"/>
              <a:t> </a:t>
            </a:r>
            <a:r>
              <a:rPr lang="ru-RU" sz="3100" dirty="0" err="1"/>
              <a:t>академії</a:t>
            </a:r>
            <a:r>
              <a:rPr lang="ru-RU" sz="3100" dirty="0"/>
              <a:t>, </a:t>
            </a:r>
            <a:r>
              <a:rPr lang="ru-RU" sz="3100" dirty="0" err="1" smtClean="0"/>
              <a:t>Відмовилась</a:t>
            </a:r>
            <a:r>
              <a:rPr lang="ru-RU" sz="3100" dirty="0" smtClean="0"/>
              <a:t> </a:t>
            </a:r>
            <a:r>
              <a:rPr lang="ru-RU" sz="3100" dirty="0" err="1"/>
              <a:t>від</a:t>
            </a:r>
            <a:r>
              <a:rPr lang="ru-RU" sz="3100" dirty="0"/>
              <a:t> </a:t>
            </a:r>
            <a:r>
              <a:rPr lang="ru-RU" sz="3100" dirty="0" err="1"/>
              <a:t>звання</a:t>
            </a:r>
            <a:r>
              <a:rPr lang="ru-RU" sz="3100" dirty="0"/>
              <a:t> Героя </a:t>
            </a:r>
            <a:r>
              <a:rPr lang="ru-RU" sz="3100" dirty="0" err="1" smtClean="0"/>
              <a:t>України</a:t>
            </a:r>
            <a:r>
              <a:rPr lang="ru-RU" sz="3100" dirty="0" smtClean="0"/>
              <a:t>.</a:t>
            </a:r>
          </a:p>
          <a:p>
            <a:r>
              <a:rPr lang="uk-UA" sz="3100" dirty="0"/>
              <a:t>Авторка  поетичних збірок «Над берегами вічної ріки» (1977), «Неповторність» (1980), «Сад нетанучих скульптур» (1987), роману у віршах «Маруся Чурай» (1979, Шевченківська премія 1987), поеми «Берестечко» (1999, 2010). 2010 року опублікувала перший прозовий роман «Записки українського </a:t>
            </a:r>
            <a:r>
              <a:rPr lang="uk-UA" sz="3100" dirty="0" err="1"/>
              <a:t>самашедшого</a:t>
            </a:r>
            <a:r>
              <a:rPr lang="uk-UA" sz="3100" dirty="0"/>
              <a:t>», що став одним з лідерів продажу серед українських книжок у 2011 </a:t>
            </a:r>
            <a:r>
              <a:rPr lang="uk-UA" sz="3100" dirty="0" smtClean="0"/>
              <a:t>році.</a:t>
            </a:r>
            <a:endParaRPr lang="ru-RU" sz="31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311200" cy="34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Дитинство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8712968" cy="5988955"/>
          </a:xfrm>
        </p:spPr>
        <p:txBody>
          <a:bodyPr>
            <a:noAutofit/>
          </a:bodyPr>
          <a:lstStyle/>
          <a:p>
            <a:endParaRPr lang="ru-RU" sz="1800" dirty="0" smtClean="0"/>
          </a:p>
          <a:p>
            <a:r>
              <a:rPr lang="ru-RU" sz="2000" dirty="0" err="1" smtClean="0"/>
              <a:t>Ліна</a:t>
            </a:r>
            <a:r>
              <a:rPr lang="ru-RU" sz="2000" dirty="0" smtClean="0"/>
              <a:t> </a:t>
            </a:r>
            <a:r>
              <a:rPr lang="ru-RU" sz="2000" dirty="0" err="1"/>
              <a:t>Василівна</a:t>
            </a:r>
            <a:r>
              <a:rPr lang="ru-RU" sz="2000" dirty="0"/>
              <a:t> Костенко </a:t>
            </a:r>
            <a:r>
              <a:rPr lang="ru-RU" sz="2000" dirty="0" err="1"/>
              <a:t>народилася</a:t>
            </a:r>
            <a:r>
              <a:rPr lang="ru-RU" sz="2000" dirty="0"/>
              <a:t> 19 </a:t>
            </a:r>
            <a:r>
              <a:rPr lang="ru-RU" sz="2000" dirty="0" err="1"/>
              <a:t>березня</a:t>
            </a:r>
            <a:r>
              <a:rPr lang="ru-RU" sz="2000" dirty="0"/>
              <a:t> 1930 р. у м. </a:t>
            </a:r>
            <a:r>
              <a:rPr lang="ru-RU" sz="2000" dirty="0" err="1"/>
              <a:t>Ржищеві</a:t>
            </a:r>
            <a:r>
              <a:rPr lang="ru-RU" sz="2000" dirty="0"/>
              <a:t> на </a:t>
            </a:r>
            <a:r>
              <a:rPr lang="ru-RU" sz="2000" dirty="0" err="1"/>
              <a:t>Київщині</a:t>
            </a:r>
            <a:r>
              <a:rPr lang="ru-RU" sz="2000" dirty="0"/>
              <a:t>. Батьки </a:t>
            </a:r>
            <a:r>
              <a:rPr lang="ru-RU" sz="2000" dirty="0" err="1"/>
              <a:t>майбутньої</a:t>
            </a:r>
            <a:r>
              <a:rPr lang="ru-RU" sz="2000" dirty="0"/>
              <a:t> </a:t>
            </a:r>
            <a:r>
              <a:rPr lang="ru-RU" sz="2000" dirty="0" err="1"/>
              <a:t>поетеси</a:t>
            </a:r>
            <a:r>
              <a:rPr lang="ru-RU" sz="2000" dirty="0"/>
              <a:t> </a:t>
            </a:r>
            <a:r>
              <a:rPr lang="ru-RU" sz="2000" dirty="0" err="1"/>
              <a:t>вчителювали</a:t>
            </a:r>
            <a:r>
              <a:rPr lang="ru-RU" sz="2000" dirty="0"/>
              <a:t> й з </a:t>
            </a:r>
            <a:r>
              <a:rPr lang="ru-RU" sz="2000" dirty="0" err="1"/>
              <a:t>ранніх</a:t>
            </a:r>
            <a:r>
              <a:rPr lang="ru-RU" sz="2000" dirty="0"/>
              <a:t> </a:t>
            </a:r>
            <a:r>
              <a:rPr lang="ru-RU" sz="2000" dirty="0" err="1"/>
              <a:t>літ</a:t>
            </a:r>
            <a:r>
              <a:rPr lang="ru-RU" sz="2000" dirty="0"/>
              <a:t> </a:t>
            </a:r>
            <a:r>
              <a:rPr lang="ru-RU" sz="2000" dirty="0" err="1"/>
              <a:t>прищеплювали</a:t>
            </a:r>
            <a:r>
              <a:rPr lang="ru-RU" sz="2000" dirty="0"/>
              <a:t> </a:t>
            </a:r>
            <a:r>
              <a:rPr lang="ru-RU" sz="2000" dirty="0" err="1"/>
              <a:t>дитині</a:t>
            </a:r>
            <a:r>
              <a:rPr lang="ru-RU" sz="2000" dirty="0"/>
              <a:t> </a:t>
            </a:r>
            <a:r>
              <a:rPr lang="ru-RU" sz="2000" dirty="0" err="1"/>
              <a:t>високі</a:t>
            </a:r>
            <a:r>
              <a:rPr lang="ru-RU" sz="2000" dirty="0"/>
              <a:t> </a:t>
            </a:r>
            <a:r>
              <a:rPr lang="ru-RU" sz="2000" dirty="0" err="1" smtClean="0"/>
              <a:t>моральні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цінності</a:t>
            </a:r>
            <a:r>
              <a:rPr lang="ru-RU" sz="2000" dirty="0" smtClean="0"/>
              <a:t>. </a:t>
            </a:r>
            <a:r>
              <a:rPr lang="ru-RU" sz="2000" dirty="0"/>
              <a:t>На все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Ліна</a:t>
            </a:r>
            <a:r>
              <a:rPr lang="ru-RU" sz="2000" dirty="0"/>
              <a:t> перед собою мала приклад батька — Василя </a:t>
            </a:r>
            <a:r>
              <a:rPr lang="ru-RU" sz="2000" dirty="0" err="1"/>
              <a:t>Костенка</a:t>
            </a:r>
            <a:r>
              <a:rPr lang="ru-RU" sz="2000" dirty="0"/>
              <a:t>, </a:t>
            </a:r>
            <a:r>
              <a:rPr lang="ru-RU" sz="2000" dirty="0" err="1"/>
              <a:t>поліглота</a:t>
            </a:r>
            <a:r>
              <a:rPr lang="ru-RU" sz="2000" dirty="0"/>
              <a:t>-самородка (</a:t>
            </a:r>
            <a:r>
              <a:rPr lang="ru-RU" sz="2000" dirty="0" err="1"/>
              <a:t>він</a:t>
            </a:r>
            <a:r>
              <a:rPr lang="ru-RU" sz="2000" dirty="0"/>
              <a:t> знав 12 </a:t>
            </a:r>
            <a:r>
              <a:rPr lang="ru-RU" sz="2000" dirty="0" err="1"/>
              <a:t>мов</a:t>
            </a:r>
            <a:r>
              <a:rPr lang="ru-RU" sz="2000" dirty="0"/>
              <a:t>), педагога </a:t>
            </a:r>
            <a:r>
              <a:rPr lang="ru-RU" sz="2000" dirty="0" err="1"/>
              <a:t>від</a:t>
            </a:r>
            <a:r>
              <a:rPr lang="ru-RU" sz="2000" dirty="0"/>
              <a:t> Бога, </a:t>
            </a:r>
            <a:r>
              <a:rPr lang="ru-RU" sz="2000" dirty="0" err="1"/>
              <a:t>який</a:t>
            </a:r>
            <a:r>
              <a:rPr lang="ru-RU" sz="2000" dirty="0"/>
              <a:t> за потреби </a:t>
            </a:r>
            <a:r>
              <a:rPr lang="ru-RU" sz="2000" dirty="0" err="1"/>
              <a:t>міг</a:t>
            </a:r>
            <a:r>
              <a:rPr lang="ru-RU" sz="2000" dirty="0"/>
              <a:t> на </a:t>
            </a:r>
            <a:r>
              <a:rPr lang="ru-RU" sz="2000" dirty="0" err="1"/>
              <a:t>найвищому</a:t>
            </a:r>
            <a:r>
              <a:rPr lang="ru-RU" sz="2000" dirty="0"/>
              <a:t> </a:t>
            </a:r>
            <a:r>
              <a:rPr lang="ru-RU" sz="2000" dirty="0" err="1"/>
              <a:t>рівні</a:t>
            </a:r>
            <a:r>
              <a:rPr lang="ru-RU" sz="2000" dirty="0"/>
              <a:t> </a:t>
            </a:r>
            <a:r>
              <a:rPr lang="ru-RU" sz="2000" dirty="0" err="1"/>
              <a:t>викладати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предмети</a:t>
            </a:r>
            <a:r>
              <a:rPr lang="ru-RU" sz="2000" dirty="0"/>
              <a:t> у </a:t>
            </a:r>
            <a:r>
              <a:rPr lang="ru-RU" sz="2000" dirty="0" err="1"/>
              <a:t>школі</a:t>
            </a:r>
            <a:r>
              <a:rPr lang="ru-RU" sz="2000" dirty="0"/>
              <a:t>.</a:t>
            </a:r>
          </a:p>
          <a:p>
            <a:r>
              <a:rPr lang="ru-RU" sz="2000" dirty="0"/>
              <a:t>У 1936 р. родина </a:t>
            </a:r>
            <a:r>
              <a:rPr lang="ru-RU" sz="2000" dirty="0" err="1"/>
              <a:t>переїхала</a:t>
            </a:r>
            <a:r>
              <a:rPr lang="ru-RU" sz="2000" dirty="0"/>
              <a:t> до </a:t>
            </a:r>
            <a:r>
              <a:rPr lang="ru-RU" sz="2000" dirty="0" err="1"/>
              <a:t>Києва</a:t>
            </a:r>
            <a:r>
              <a:rPr lang="ru-RU" sz="2000" dirty="0"/>
              <a:t>, де </a:t>
            </a:r>
            <a:r>
              <a:rPr lang="ru-RU" sz="2000" dirty="0" err="1"/>
              <a:t>Ліна</a:t>
            </a:r>
            <a:r>
              <a:rPr lang="ru-RU" sz="2000" dirty="0"/>
              <a:t> </a:t>
            </a:r>
            <a:r>
              <a:rPr lang="ru-RU" sz="2000" dirty="0" err="1"/>
              <a:t>закінчила</a:t>
            </a:r>
            <a:r>
              <a:rPr lang="ru-RU" sz="2000" dirty="0"/>
              <a:t> школу на </a:t>
            </a:r>
            <a:r>
              <a:rPr lang="ru-RU" sz="2000" dirty="0" err="1"/>
              <a:t>Куренівці</a:t>
            </a:r>
            <a:r>
              <a:rPr lang="ru-RU" sz="2000" dirty="0"/>
              <a:t> і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школяркою</a:t>
            </a:r>
            <a:r>
              <a:rPr lang="ru-RU" sz="2000" dirty="0"/>
              <a:t> почала </a:t>
            </a:r>
            <a:r>
              <a:rPr lang="ru-RU" sz="2000" dirty="0" err="1"/>
              <a:t>відвідувати</a:t>
            </a:r>
            <a:r>
              <a:rPr lang="ru-RU" sz="2000" dirty="0"/>
              <a:t> </a:t>
            </a:r>
            <a:r>
              <a:rPr lang="ru-RU" sz="2000" dirty="0" err="1"/>
              <a:t>літературну</a:t>
            </a:r>
            <a:r>
              <a:rPr lang="ru-RU" sz="2000" dirty="0"/>
              <a:t> </a:t>
            </a:r>
            <a:r>
              <a:rPr lang="ru-RU" sz="2000" dirty="0" err="1"/>
              <a:t>студію</a:t>
            </a:r>
            <a:r>
              <a:rPr lang="ru-RU" sz="2000" dirty="0"/>
              <a:t> при </a:t>
            </a:r>
            <a:r>
              <a:rPr lang="ru-RU" sz="2000" dirty="0" err="1"/>
              <a:t>журналі</a:t>
            </a:r>
            <a:r>
              <a:rPr lang="ru-RU" sz="2000" dirty="0"/>
              <a:t> «</a:t>
            </a:r>
            <a:r>
              <a:rPr lang="ru-RU" sz="2000" dirty="0" err="1"/>
              <a:t>Дніпро</a:t>
            </a:r>
            <a:r>
              <a:rPr lang="ru-RU" sz="2000" dirty="0"/>
              <a:t>»,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редагував</a:t>
            </a:r>
            <a:r>
              <a:rPr lang="ru-RU" sz="2000" dirty="0"/>
              <a:t> </a:t>
            </a:r>
            <a:r>
              <a:rPr lang="ru-RU" sz="2000" dirty="0" err="1"/>
              <a:t>Андрій</a:t>
            </a:r>
            <a:r>
              <a:rPr lang="ru-RU" sz="2000" dirty="0"/>
              <a:t> </a:t>
            </a:r>
            <a:r>
              <a:rPr lang="ru-RU" sz="2000" dirty="0" err="1" smtClean="0"/>
              <a:t>Малишко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Одного </a:t>
            </a:r>
            <a:r>
              <a:rPr lang="ru-RU" sz="2000" dirty="0"/>
              <a:t>страшного дня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заарештовано</a:t>
            </a:r>
            <a:r>
              <a:rPr lang="ru-RU" sz="2000" dirty="0"/>
              <a:t> батька та забрано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сім'ї</a:t>
            </a:r>
            <a:r>
              <a:rPr lang="ru-RU" sz="2000" dirty="0"/>
              <a:t> на </a:t>
            </a:r>
            <a:r>
              <a:rPr lang="ru-RU" sz="2000" dirty="0" err="1"/>
              <a:t>цілих</a:t>
            </a:r>
            <a:r>
              <a:rPr lang="ru-RU" sz="2000" dirty="0"/>
              <a:t> десять </a:t>
            </a:r>
            <a:r>
              <a:rPr lang="ru-RU" sz="2000" dirty="0" err="1"/>
              <a:t>років</a:t>
            </a:r>
            <a:r>
              <a:rPr lang="ru-RU" sz="2000" dirty="0"/>
              <a:t>. </a:t>
            </a:r>
            <a:r>
              <a:rPr lang="ru-RU" sz="2000" dirty="0" err="1"/>
              <a:t>Маленька</a:t>
            </a:r>
            <a:r>
              <a:rPr lang="ru-RU" sz="2000" dirty="0"/>
              <a:t> </a:t>
            </a:r>
            <a:r>
              <a:rPr lang="ru-RU" sz="2000" dirty="0" err="1"/>
              <a:t>Ліна</a:t>
            </a:r>
            <a:r>
              <a:rPr lang="ru-RU" sz="2000" dirty="0"/>
              <a:t> </a:t>
            </a:r>
            <a:r>
              <a:rPr lang="ru-RU" sz="2000" dirty="0" err="1"/>
              <a:t>тоді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й не </a:t>
            </a:r>
            <a:r>
              <a:rPr lang="ru-RU" sz="2000" dirty="0" err="1"/>
              <a:t>уявляла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таке</a:t>
            </a:r>
            <a:r>
              <a:rPr lang="ru-RU" sz="2000" dirty="0"/>
              <a:t> бути дочкою «ворога народу», вона просто не могла </a:t>
            </a:r>
            <a:r>
              <a:rPr lang="ru-RU" sz="2000" dirty="0" err="1"/>
              <a:t>змиритися</a:t>
            </a:r>
            <a:r>
              <a:rPr lang="ru-RU" sz="2000" dirty="0"/>
              <a:t> в </a:t>
            </a:r>
            <a:r>
              <a:rPr lang="ru-RU" sz="2000" dirty="0" err="1"/>
              <a:t>душі</a:t>
            </a:r>
            <a:r>
              <a:rPr lang="ru-RU" sz="2000" dirty="0"/>
              <a:t>, за </a:t>
            </a:r>
            <a:r>
              <a:rPr lang="ru-RU" sz="2000" dirty="0" err="1"/>
              <a:t>що</a:t>
            </a:r>
            <a:r>
              <a:rPr lang="ru-RU" sz="2000" dirty="0"/>
              <a:t> і </a:t>
            </a:r>
            <a:r>
              <a:rPr lang="ru-RU" sz="2000" dirty="0" err="1"/>
              <a:t>чому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такого доброго, </a:t>
            </a:r>
            <a:r>
              <a:rPr lang="ru-RU" sz="2000" dirty="0" err="1"/>
              <a:t>розумного</a:t>
            </a:r>
            <a:r>
              <a:rPr lang="ru-RU" sz="2000" dirty="0"/>
              <a:t>, </a:t>
            </a:r>
            <a:r>
              <a:rPr lang="ru-RU" sz="2000" dirty="0" err="1"/>
              <a:t>інтелігентного</a:t>
            </a:r>
            <a:r>
              <a:rPr lang="ru-RU" sz="2000" dirty="0"/>
              <a:t> татка так </a:t>
            </a:r>
            <a:r>
              <a:rPr lang="ru-RU" sz="2000" dirty="0" err="1"/>
              <a:t>безцеремонно</a:t>
            </a:r>
            <a:r>
              <a:rPr lang="ru-RU" sz="2000" dirty="0"/>
              <a:t> й </a:t>
            </a:r>
            <a:r>
              <a:rPr lang="ru-RU" sz="2000" dirty="0" err="1"/>
              <a:t>брутально</a:t>
            </a:r>
            <a:r>
              <a:rPr lang="ru-RU" sz="2000" dirty="0"/>
              <a:t> принизили, </a:t>
            </a:r>
            <a:r>
              <a:rPr lang="ru-RU" sz="2000" dirty="0" err="1"/>
              <a:t>відірвали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неї</a:t>
            </a:r>
            <a:r>
              <a:rPr lang="ru-RU" sz="2000" dirty="0"/>
              <a:t> і </a:t>
            </a:r>
            <a:r>
              <a:rPr lang="ru-RU" sz="2000" dirty="0" err="1"/>
              <a:t>матері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827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4474840" cy="58655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У </a:t>
            </a:r>
            <a:r>
              <a:rPr lang="ru-RU" sz="2000" dirty="0" err="1"/>
              <a:t>повоєнні</a:t>
            </a:r>
            <a:r>
              <a:rPr lang="ru-RU" sz="2000" dirty="0"/>
              <a:t> роки </a:t>
            </a:r>
            <a:r>
              <a:rPr lang="ru-RU" sz="2000" dirty="0" err="1"/>
              <a:t>Ліна</a:t>
            </a:r>
            <a:r>
              <a:rPr lang="ru-RU" sz="2000" dirty="0"/>
              <a:t> почала </a:t>
            </a:r>
            <a:r>
              <a:rPr lang="ru-RU" sz="2000" dirty="0" err="1"/>
              <a:t>відвідувати</a:t>
            </a:r>
            <a:r>
              <a:rPr lang="ru-RU" sz="2000" dirty="0"/>
              <a:t> </a:t>
            </a:r>
            <a:r>
              <a:rPr lang="ru-RU" sz="2000" dirty="0" err="1"/>
              <a:t>літературну</a:t>
            </a:r>
            <a:r>
              <a:rPr lang="ru-RU" sz="2000" dirty="0"/>
              <a:t> </a:t>
            </a:r>
            <a:r>
              <a:rPr lang="ru-RU" sz="2000" dirty="0" err="1"/>
              <a:t>студію</a:t>
            </a:r>
            <a:r>
              <a:rPr lang="ru-RU" sz="2000" dirty="0"/>
              <a:t> при </a:t>
            </a:r>
            <a:r>
              <a:rPr lang="ru-RU" sz="2000" dirty="0" err="1"/>
              <a:t>Спілці</a:t>
            </a:r>
            <a:r>
              <a:rPr lang="ru-RU" sz="2000" dirty="0"/>
              <a:t> </a:t>
            </a:r>
            <a:r>
              <a:rPr lang="ru-RU" sz="2000" dirty="0" err="1"/>
              <a:t>письменників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. Вона </a:t>
            </a:r>
            <a:r>
              <a:rPr lang="ru-RU" sz="2000" dirty="0" err="1"/>
              <a:t>надовго</a:t>
            </a:r>
            <a:r>
              <a:rPr lang="ru-RU" sz="2000" dirty="0"/>
              <a:t> </a:t>
            </a:r>
            <a:r>
              <a:rPr lang="ru-RU" sz="2000" dirty="0" err="1"/>
              <a:t>запам'яталася</a:t>
            </a:r>
            <a:r>
              <a:rPr lang="ru-RU" sz="2000" dirty="0"/>
              <a:t> ровесникам і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відомим</a:t>
            </a:r>
            <a:r>
              <a:rPr lang="ru-RU" sz="2000" dirty="0"/>
              <a:t> талантам не </a:t>
            </a:r>
            <a:r>
              <a:rPr lang="ru-RU" sz="2000" dirty="0" err="1"/>
              <a:t>тільки</a:t>
            </a:r>
            <a:r>
              <a:rPr lang="ru-RU" sz="2000" dirty="0"/>
              <a:t> аристократичною красою, яка </a:t>
            </a:r>
            <a:r>
              <a:rPr lang="ru-RU" sz="2000" dirty="0" err="1"/>
              <a:t>свідчила</a:t>
            </a:r>
            <a:r>
              <a:rPr lang="ru-RU" sz="2000" dirty="0"/>
              <a:t> про </a:t>
            </a:r>
            <a:r>
              <a:rPr lang="ru-RU" sz="2000" dirty="0" err="1"/>
              <a:t>глибоку</a:t>
            </a:r>
            <a:r>
              <a:rPr lang="ru-RU" sz="2000" dirty="0"/>
              <a:t> </a:t>
            </a:r>
            <a:r>
              <a:rPr lang="ru-RU" sz="2000" dirty="0" err="1"/>
              <a:t>духовність</a:t>
            </a:r>
            <a:r>
              <a:rPr lang="ru-RU" sz="2000" dirty="0"/>
              <a:t> </a:t>
            </a:r>
            <a:r>
              <a:rPr lang="ru-RU" sz="2000" dirty="0" err="1"/>
              <a:t>допитливого</a:t>
            </a:r>
            <a:r>
              <a:rPr lang="ru-RU" sz="2000" dirty="0"/>
              <a:t> </a:t>
            </a:r>
            <a:r>
              <a:rPr lang="ru-RU" sz="2000" dirty="0" err="1"/>
              <a:t>дівчатка-підлітка</a:t>
            </a:r>
            <a:r>
              <a:rPr lang="ru-RU" sz="2000" dirty="0"/>
              <a:t>, а й </a:t>
            </a:r>
            <a:r>
              <a:rPr lang="ru-RU" sz="2000" dirty="0" err="1"/>
              <a:t>дивовижно</a:t>
            </a:r>
            <a:r>
              <a:rPr lang="ru-RU" sz="2000" dirty="0"/>
              <a:t> </a:t>
            </a:r>
            <a:r>
              <a:rPr lang="ru-RU" sz="2000" dirty="0" err="1"/>
              <a:t>свіжими</a:t>
            </a:r>
            <a:r>
              <a:rPr lang="ru-RU" sz="2000" dirty="0"/>
              <a:t> </a:t>
            </a:r>
            <a:r>
              <a:rPr lang="ru-RU" sz="2000" dirty="0" err="1"/>
              <a:t>віршами</a:t>
            </a:r>
            <a:r>
              <a:rPr lang="ru-RU" sz="2000" dirty="0"/>
              <a:t>, </a:t>
            </a:r>
            <a:r>
              <a:rPr lang="ru-RU" sz="2000" dirty="0" err="1"/>
              <a:t>оригінальним</a:t>
            </a:r>
            <a:r>
              <a:rPr lang="ru-RU" sz="2000" dirty="0"/>
              <a:t> </a:t>
            </a:r>
            <a:r>
              <a:rPr lang="ru-RU" sz="2000" dirty="0" err="1"/>
              <a:t>поглядом</a:t>
            </a:r>
            <a:r>
              <a:rPr lang="ru-RU" sz="2000" dirty="0"/>
              <a:t> на </a:t>
            </a:r>
            <a:r>
              <a:rPr lang="ru-RU" sz="2000" dirty="0" err="1"/>
              <a:t>світ</a:t>
            </a:r>
            <a:r>
              <a:rPr lang="ru-RU" sz="2000" dirty="0"/>
              <a:t> і </a:t>
            </a:r>
            <a:r>
              <a:rPr lang="ru-RU" sz="2000" dirty="0" err="1"/>
              <a:t>вмінням</a:t>
            </a:r>
            <a:r>
              <a:rPr lang="ru-RU" sz="2000" dirty="0"/>
              <a:t> </a:t>
            </a:r>
            <a:r>
              <a:rPr lang="ru-RU" sz="2000" dirty="0" err="1"/>
              <a:t>відтворити</a:t>
            </a:r>
            <a:r>
              <a:rPr lang="ru-RU" sz="2000" dirty="0"/>
              <a:t> </a:t>
            </a:r>
            <a:r>
              <a:rPr lang="ru-RU" sz="2000" dirty="0" err="1"/>
              <a:t>побачене</a:t>
            </a:r>
            <a:r>
              <a:rPr lang="ru-RU" sz="2000" dirty="0"/>
              <a:t> </a:t>
            </a:r>
            <a:r>
              <a:rPr lang="ru-RU" sz="2000" dirty="0" err="1"/>
              <a:t>несподіваними</a:t>
            </a:r>
            <a:r>
              <a:rPr lang="ru-RU" sz="2000" dirty="0"/>
              <a:t> словами.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 1946 р.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опубліковані</a:t>
            </a:r>
            <a:r>
              <a:rPr lang="ru-RU" sz="2000" dirty="0"/>
              <a:t> </a:t>
            </a:r>
            <a:r>
              <a:rPr lang="ru-RU" sz="2000" dirty="0" err="1"/>
              <a:t>перші</a:t>
            </a:r>
            <a:r>
              <a:rPr lang="ru-RU" sz="2000" dirty="0"/>
              <a:t> </a:t>
            </a:r>
            <a:r>
              <a:rPr lang="ru-RU" sz="2000" dirty="0" err="1"/>
              <a:t>вірші</a:t>
            </a:r>
            <a:r>
              <a:rPr lang="ru-RU" sz="2000" dirty="0"/>
              <a:t> </a:t>
            </a:r>
            <a:r>
              <a:rPr lang="ru-RU" sz="2000" dirty="0" err="1"/>
              <a:t>Ліни</a:t>
            </a:r>
            <a:r>
              <a:rPr lang="ru-RU" sz="2000" dirty="0"/>
              <a:t>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21050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5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Юність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4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Дівчина</a:t>
            </a:r>
            <a:r>
              <a:rPr lang="ru-RU" dirty="0"/>
              <a:t> поступила в </a:t>
            </a:r>
            <a:r>
              <a:rPr lang="ru-RU" dirty="0" err="1"/>
              <a:t>Київський</a:t>
            </a:r>
            <a:r>
              <a:rPr lang="ru-RU" dirty="0"/>
              <a:t> </a:t>
            </a:r>
            <a:r>
              <a:rPr lang="ru-RU" dirty="0" err="1"/>
              <a:t>педагогічний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М. Горького, але </a:t>
            </a:r>
            <a:r>
              <a:rPr lang="ru-RU" dirty="0" err="1"/>
              <a:t>залишила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і </a:t>
            </a:r>
            <a:r>
              <a:rPr lang="ru-RU" dirty="0" err="1"/>
              <a:t>поїхала</a:t>
            </a:r>
            <a:r>
              <a:rPr lang="ru-RU" dirty="0"/>
              <a:t> </a:t>
            </a:r>
            <a:r>
              <a:rPr lang="ru-RU" dirty="0" err="1"/>
              <a:t>навчатися</a:t>
            </a:r>
            <a:r>
              <a:rPr lang="ru-RU" dirty="0"/>
              <a:t> в </a:t>
            </a:r>
            <a:r>
              <a:rPr lang="ru-RU" dirty="0" err="1"/>
              <a:t>Московський</a:t>
            </a:r>
            <a:r>
              <a:rPr lang="ru-RU" dirty="0"/>
              <a:t> </a:t>
            </a:r>
            <a:r>
              <a:rPr lang="ru-RU" dirty="0" err="1"/>
              <a:t>літературний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М. Горького,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закінчила</a:t>
            </a:r>
            <a:r>
              <a:rPr lang="ru-RU" dirty="0"/>
              <a:t> 1956 р., а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року </a:t>
            </a:r>
            <a:r>
              <a:rPr lang="ru-RU" dirty="0" err="1"/>
              <a:t>вийшла</a:t>
            </a:r>
            <a:r>
              <a:rPr lang="ru-RU" dirty="0"/>
              <a:t> перша книжка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поезій</a:t>
            </a:r>
            <a:r>
              <a:rPr lang="ru-RU" dirty="0"/>
              <a:t> "</a:t>
            </a:r>
            <a:r>
              <a:rPr lang="ru-RU" dirty="0" err="1"/>
              <a:t>Проміння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". Друга </a:t>
            </a:r>
            <a:r>
              <a:rPr lang="ru-RU" dirty="0" err="1"/>
              <a:t>збірка</a:t>
            </a:r>
            <a:r>
              <a:rPr lang="ru-RU" dirty="0"/>
              <a:t> "</a:t>
            </a:r>
            <a:r>
              <a:rPr lang="ru-RU" dirty="0" err="1"/>
              <a:t>Вітрила</a:t>
            </a:r>
            <a:r>
              <a:rPr lang="ru-RU" dirty="0"/>
              <a:t>"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опублікована</a:t>
            </a:r>
            <a:r>
              <a:rPr lang="ru-RU" dirty="0"/>
              <a:t> у 1958 р., </a:t>
            </a:r>
            <a:r>
              <a:rPr lang="ru-RU" dirty="0" err="1"/>
              <a:t>згодом</a:t>
            </a:r>
            <a:r>
              <a:rPr lang="ru-RU" dirty="0"/>
              <a:t> — </a:t>
            </a:r>
            <a:r>
              <a:rPr lang="ru-RU" dirty="0" err="1"/>
              <a:t>збірка</a:t>
            </a:r>
            <a:r>
              <a:rPr lang="ru-RU" dirty="0"/>
              <a:t> "</a:t>
            </a:r>
            <a:r>
              <a:rPr lang="ru-RU" dirty="0" err="1"/>
              <a:t>Мандрівки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"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0" y="1628800"/>
            <a:ext cx="276902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3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Шістдесятник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8496944" cy="4857403"/>
          </a:xfrm>
        </p:spPr>
        <p:txBody>
          <a:bodyPr>
            <a:noAutofit/>
          </a:bodyPr>
          <a:lstStyle/>
          <a:p>
            <a:endParaRPr lang="ru-RU" sz="1800" dirty="0" smtClean="0"/>
          </a:p>
          <a:p>
            <a:r>
              <a:rPr lang="ru-RU" sz="1800" dirty="0" smtClean="0"/>
              <a:t>На </a:t>
            </a:r>
            <a:r>
              <a:rPr lang="ru-RU" sz="1800" dirty="0"/>
              <a:t>початку 1960-х брала участь у </a:t>
            </a:r>
            <a:r>
              <a:rPr lang="ru-RU" sz="1800" dirty="0" err="1"/>
              <a:t>літературних</a:t>
            </a:r>
            <a:r>
              <a:rPr lang="ru-RU" sz="1800" dirty="0"/>
              <a:t> </a:t>
            </a:r>
            <a:r>
              <a:rPr lang="ru-RU" sz="1800" dirty="0" err="1"/>
              <a:t>вечорах</a:t>
            </a:r>
            <a:r>
              <a:rPr lang="ru-RU" sz="1800" dirty="0"/>
              <a:t> </a:t>
            </a:r>
            <a:r>
              <a:rPr lang="ru-RU" sz="1800" dirty="0" err="1"/>
              <a:t>київського</a:t>
            </a:r>
            <a:r>
              <a:rPr lang="ru-RU" sz="1800" dirty="0"/>
              <a:t> Клубу </a:t>
            </a:r>
            <a:r>
              <a:rPr lang="ru-RU" sz="1800" dirty="0" err="1"/>
              <a:t>творчої</a:t>
            </a:r>
            <a:r>
              <a:rPr lang="ru-RU" sz="1800" dirty="0"/>
              <a:t> </a:t>
            </a:r>
            <a:r>
              <a:rPr lang="ru-RU" sz="1800" dirty="0" err="1"/>
              <a:t>молоді</a:t>
            </a:r>
            <a:r>
              <a:rPr lang="ru-RU" sz="1800" dirty="0"/>
              <a:t>. </a:t>
            </a:r>
            <a:r>
              <a:rPr lang="ru-RU" sz="1800" dirty="0" err="1"/>
              <a:t>Починаючи</a:t>
            </a:r>
            <a:r>
              <a:rPr lang="ru-RU" sz="1800" dirty="0"/>
              <a:t> з 1961,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піддавали</a:t>
            </a:r>
            <a:r>
              <a:rPr lang="ru-RU" sz="1800" dirty="0"/>
              <a:t> </a:t>
            </a:r>
            <a:r>
              <a:rPr lang="ru-RU" sz="1800" dirty="0" err="1"/>
              <a:t>критиці</a:t>
            </a:r>
            <a:r>
              <a:rPr lang="ru-RU" sz="1800" dirty="0"/>
              <a:t> за «</a:t>
            </a:r>
            <a:r>
              <a:rPr lang="ru-RU" sz="1800" dirty="0" err="1"/>
              <a:t>аполітичність</a:t>
            </a:r>
            <a:r>
              <a:rPr lang="ru-RU" sz="1800" dirty="0"/>
              <a:t>»,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знятий</a:t>
            </a:r>
            <a:r>
              <a:rPr lang="ru-RU" sz="1800" dirty="0"/>
              <a:t> з плану </a:t>
            </a:r>
            <a:r>
              <a:rPr lang="ru-RU" sz="1800" dirty="0" err="1"/>
              <a:t>знімання</a:t>
            </a:r>
            <a:r>
              <a:rPr lang="ru-RU" sz="1800" dirty="0"/>
              <a:t> </a:t>
            </a:r>
            <a:r>
              <a:rPr lang="ru-RU" sz="1800" dirty="0" err="1"/>
              <a:t>фільм</a:t>
            </a:r>
            <a:r>
              <a:rPr lang="ru-RU" sz="1800" dirty="0"/>
              <a:t> за </a:t>
            </a:r>
            <a:r>
              <a:rPr lang="ru-RU" sz="1800" dirty="0" err="1"/>
              <a:t>сценарієм</a:t>
            </a:r>
            <a:r>
              <a:rPr lang="ru-RU" sz="1800" dirty="0"/>
              <a:t> Л. Костенко «Дорогою </a:t>
            </a:r>
            <a:r>
              <a:rPr lang="ru-RU" sz="1800" dirty="0" err="1"/>
              <a:t>вітрів</a:t>
            </a:r>
            <a:r>
              <a:rPr lang="ru-RU" sz="1800" dirty="0" smtClean="0"/>
              <a:t>».</a:t>
            </a:r>
          </a:p>
          <a:p>
            <a:r>
              <a:rPr lang="ru-RU" sz="1800" dirty="0"/>
              <a:t>У 1962 р. </a:t>
            </a:r>
            <a:r>
              <a:rPr lang="ru-RU" sz="1800" dirty="0" err="1"/>
              <a:t>збірка</a:t>
            </a:r>
            <a:r>
              <a:rPr lang="ru-RU" sz="1800" dirty="0"/>
              <a:t> «</a:t>
            </a:r>
            <a:r>
              <a:rPr lang="ru-RU" sz="1800" dirty="0" err="1"/>
              <a:t>Зоряний</a:t>
            </a:r>
            <a:r>
              <a:rPr lang="ru-RU" sz="1800" dirty="0"/>
              <a:t> </a:t>
            </a:r>
            <a:r>
              <a:rPr lang="ru-RU" sz="1800" dirty="0" err="1"/>
              <a:t>інтеграл</a:t>
            </a:r>
            <a:r>
              <a:rPr lang="ru-RU" sz="1800" dirty="0"/>
              <a:t>»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розсипана</a:t>
            </a:r>
            <a:r>
              <a:rPr lang="ru-RU" sz="1800" dirty="0"/>
              <a:t> </a:t>
            </a:r>
            <a:r>
              <a:rPr lang="ru-RU" sz="1800" dirty="0" err="1"/>
              <a:t>ідеологічною</a:t>
            </a:r>
            <a:r>
              <a:rPr lang="ru-RU" sz="1800" dirty="0"/>
              <a:t> цензурою і </a:t>
            </a:r>
            <a:r>
              <a:rPr lang="ru-RU" sz="1800" dirty="0" err="1"/>
              <a:t>світу</a:t>
            </a:r>
            <a:r>
              <a:rPr lang="ru-RU" sz="1800" dirty="0"/>
              <a:t> не </a:t>
            </a:r>
            <a:r>
              <a:rPr lang="ru-RU" sz="1800" dirty="0" err="1"/>
              <a:t>побачила</a:t>
            </a:r>
            <a:r>
              <a:rPr lang="ru-RU" sz="1800" dirty="0"/>
              <a:t>. </a:t>
            </a:r>
            <a:r>
              <a:rPr lang="ru-RU" sz="1800" dirty="0" err="1"/>
              <a:t>Ще</a:t>
            </a:r>
            <a:r>
              <a:rPr lang="ru-RU" sz="1800" dirty="0"/>
              <a:t> одна </a:t>
            </a:r>
            <a:r>
              <a:rPr lang="ru-RU" sz="1800" dirty="0" err="1"/>
              <a:t>збірка</a:t>
            </a:r>
            <a:r>
              <a:rPr lang="ru-RU" sz="1800" dirty="0"/>
              <a:t> «Княжа гора»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розсипана</a:t>
            </a:r>
            <a:r>
              <a:rPr lang="ru-RU" sz="1800" dirty="0"/>
              <a:t> у 1972 р. </a:t>
            </a:r>
            <a:r>
              <a:rPr lang="ru-RU" sz="1800" dirty="0" err="1"/>
              <a:t>Це</a:t>
            </a:r>
            <a:r>
              <a:rPr lang="ru-RU" sz="1800" dirty="0"/>
              <a:t> не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дивним</a:t>
            </a:r>
            <a:r>
              <a:rPr lang="ru-RU" sz="1800" dirty="0"/>
              <a:t>, </a:t>
            </a:r>
            <a:r>
              <a:rPr lang="ru-RU" sz="1800" dirty="0" err="1"/>
              <a:t>адже</a:t>
            </a:r>
            <a:r>
              <a:rPr lang="ru-RU" sz="1800" dirty="0"/>
              <a:t> </a:t>
            </a:r>
            <a:r>
              <a:rPr lang="ru-RU" sz="1800" dirty="0" err="1"/>
              <a:t>звучання</a:t>
            </a:r>
            <a:r>
              <a:rPr lang="ru-RU" sz="1800" dirty="0"/>
              <a:t> </a:t>
            </a:r>
            <a:r>
              <a:rPr lang="ru-RU" sz="1800" dirty="0" err="1"/>
              <a:t>поезій</a:t>
            </a:r>
            <a:r>
              <a:rPr lang="ru-RU" sz="1800" dirty="0"/>
              <a:t> </a:t>
            </a:r>
            <a:r>
              <a:rPr lang="ru-RU" sz="1800" dirty="0" err="1"/>
              <a:t>збірки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настільки</a:t>
            </a:r>
            <a:r>
              <a:rPr lang="ru-RU" sz="1800" dirty="0"/>
              <a:t> </a:t>
            </a:r>
            <a:r>
              <a:rPr lang="ru-RU" sz="1800" dirty="0" err="1"/>
              <a:t>сміливим</a:t>
            </a:r>
            <a:r>
              <a:rPr lang="ru-RU" sz="1800" dirty="0"/>
              <a:t> для того часу, </a:t>
            </a:r>
            <a:r>
              <a:rPr lang="ru-RU" sz="1800" dirty="0" err="1"/>
              <a:t>що</a:t>
            </a:r>
            <a:r>
              <a:rPr lang="ru-RU" sz="1800" dirty="0"/>
              <a:t> не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навіть</a:t>
            </a:r>
            <a:r>
              <a:rPr lang="ru-RU" sz="1800" dirty="0"/>
              <a:t> </a:t>
            </a:r>
            <a:r>
              <a:rPr lang="ru-RU" sz="1800" dirty="0" err="1"/>
              <a:t>уявити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ці</a:t>
            </a:r>
            <a:r>
              <a:rPr lang="ru-RU" sz="1800" dirty="0"/>
              <a:t> твори могли </a:t>
            </a:r>
            <a:r>
              <a:rPr lang="ru-RU" sz="1800" dirty="0" smtClean="0"/>
              <a:t>бути </a:t>
            </a:r>
            <a:r>
              <a:rPr lang="ru-RU" sz="1800" dirty="0" err="1" smtClean="0"/>
              <a:t>надрукованими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8 </a:t>
            </a:r>
            <a:r>
              <a:rPr lang="ru-RU" sz="1800" dirty="0" err="1"/>
              <a:t>квітня</a:t>
            </a:r>
            <a:r>
              <a:rPr lang="ru-RU" sz="1800" dirty="0"/>
              <a:t> 1963 р. на </a:t>
            </a:r>
            <a:r>
              <a:rPr lang="ru-RU" sz="1800" dirty="0" err="1"/>
              <a:t>ідеологічній</a:t>
            </a:r>
            <a:r>
              <a:rPr lang="ru-RU" sz="1800" dirty="0"/>
              <a:t> </a:t>
            </a:r>
            <a:r>
              <a:rPr lang="ru-RU" sz="1800" dirty="0" err="1"/>
              <a:t>нараді</a:t>
            </a:r>
            <a:r>
              <a:rPr lang="ru-RU" sz="1800" dirty="0"/>
              <a:t> </a:t>
            </a:r>
            <a:r>
              <a:rPr lang="ru-RU" sz="1800" dirty="0" err="1"/>
              <a:t>секретар</a:t>
            </a:r>
            <a:r>
              <a:rPr lang="ru-RU" sz="1800" dirty="0"/>
              <a:t> ЦК КПУ з </a:t>
            </a:r>
            <a:r>
              <a:rPr lang="ru-RU" sz="1800" dirty="0" err="1"/>
              <a:t>ідеології</a:t>
            </a:r>
            <a:r>
              <a:rPr lang="ru-RU" sz="1800" dirty="0"/>
              <a:t> А. </a:t>
            </a:r>
            <a:r>
              <a:rPr lang="ru-RU" sz="1800" dirty="0" err="1"/>
              <a:t>Скаба</a:t>
            </a:r>
            <a:r>
              <a:rPr lang="ru-RU" sz="1800" dirty="0"/>
              <a:t> заявив: «</a:t>
            </a:r>
            <a:r>
              <a:rPr lang="ru-RU" sz="1800" dirty="0" err="1"/>
              <a:t>Формалістичні</a:t>
            </a:r>
            <a:r>
              <a:rPr lang="ru-RU" sz="1800" dirty="0"/>
              <a:t> </a:t>
            </a:r>
            <a:r>
              <a:rPr lang="ru-RU" sz="1800" dirty="0" err="1"/>
              <a:t>викрутаси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словом неминуче </a:t>
            </a:r>
            <a:r>
              <a:rPr lang="ru-RU" sz="1800" dirty="0" err="1"/>
              <a:t>призводять</a:t>
            </a:r>
            <a:r>
              <a:rPr lang="ru-RU" sz="1800" dirty="0"/>
              <a:t> до </a:t>
            </a:r>
            <a:r>
              <a:rPr lang="ru-RU" sz="1800" dirty="0" err="1"/>
              <a:t>викривлення</a:t>
            </a:r>
            <a:r>
              <a:rPr lang="ru-RU" sz="1800" dirty="0"/>
              <a:t> і </a:t>
            </a:r>
            <a:r>
              <a:rPr lang="ru-RU" sz="1800" dirty="0" err="1"/>
              <a:t>затемнення</a:t>
            </a:r>
            <a:r>
              <a:rPr lang="ru-RU" sz="1800" dirty="0"/>
              <a:t> </a:t>
            </a:r>
            <a:r>
              <a:rPr lang="ru-RU" sz="1800" dirty="0" err="1"/>
              <a:t>ідейно-художнього</a:t>
            </a:r>
            <a:r>
              <a:rPr lang="ru-RU" sz="1800" dirty="0"/>
              <a:t> </a:t>
            </a:r>
            <a:r>
              <a:rPr lang="ru-RU" sz="1800" dirty="0" err="1"/>
              <a:t>змісту</a:t>
            </a:r>
            <a:r>
              <a:rPr lang="ru-RU" sz="1800" dirty="0"/>
              <a:t> </a:t>
            </a:r>
            <a:r>
              <a:rPr lang="ru-RU" sz="1800" dirty="0" err="1"/>
              <a:t>твору</a:t>
            </a:r>
            <a:r>
              <a:rPr lang="ru-RU" sz="1800" dirty="0"/>
              <a:t>. А </a:t>
            </a:r>
            <a:r>
              <a:rPr lang="ru-RU" sz="1800" dirty="0" err="1"/>
              <a:t>що</a:t>
            </a:r>
            <a:r>
              <a:rPr lang="ru-RU" sz="1800" dirty="0"/>
              <a:t> справа </a:t>
            </a:r>
            <a:r>
              <a:rPr lang="ru-RU" sz="1800" dirty="0" err="1"/>
              <a:t>саме</a:t>
            </a:r>
            <a:r>
              <a:rPr lang="ru-RU" sz="1800" dirty="0"/>
              <a:t> </a:t>
            </a:r>
            <a:r>
              <a:rPr lang="ru-RU" sz="1800" dirty="0" err="1"/>
              <a:t>така</a:t>
            </a:r>
            <a:r>
              <a:rPr lang="ru-RU" sz="1800" dirty="0"/>
              <a:t>, </a:t>
            </a:r>
            <a:r>
              <a:rPr lang="ru-RU" sz="1800" dirty="0" err="1"/>
              <a:t>свідчать</a:t>
            </a:r>
            <a:r>
              <a:rPr lang="ru-RU" sz="1800" dirty="0"/>
              <a:t> </a:t>
            </a:r>
            <a:r>
              <a:rPr lang="ru-RU" sz="1800" dirty="0" err="1"/>
              <a:t>деякі</a:t>
            </a:r>
            <a:r>
              <a:rPr lang="ru-RU" sz="1800" dirty="0"/>
              <a:t> твори </a:t>
            </a:r>
            <a:r>
              <a:rPr lang="ru-RU" sz="1800" dirty="0" err="1"/>
              <a:t>молодих</a:t>
            </a:r>
            <a:r>
              <a:rPr lang="ru-RU" sz="1800" dirty="0"/>
              <a:t> </a:t>
            </a:r>
            <a:r>
              <a:rPr lang="ru-RU" sz="1800" dirty="0" err="1"/>
              <a:t>поетів</a:t>
            </a:r>
            <a:r>
              <a:rPr lang="ru-RU" sz="1800" dirty="0"/>
              <a:t> М. </a:t>
            </a:r>
            <a:r>
              <a:rPr lang="ru-RU" sz="1800" dirty="0" err="1"/>
              <a:t>Вінграновського</a:t>
            </a:r>
            <a:r>
              <a:rPr lang="ru-RU" sz="1800" dirty="0"/>
              <a:t>, І. Драча, Л. Костенко».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сигнал до погрому </a:t>
            </a:r>
            <a:r>
              <a:rPr lang="ru-RU" sz="1800" dirty="0" err="1"/>
              <a:t>покоління</a:t>
            </a:r>
            <a:r>
              <a:rPr lang="ru-RU" sz="1800" dirty="0"/>
              <a:t> </a:t>
            </a:r>
            <a:r>
              <a:rPr lang="ru-RU" sz="1800" dirty="0" err="1"/>
              <a:t>шістдесятників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45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29" y="908720"/>
            <a:ext cx="4932040" cy="5328592"/>
          </a:xfrm>
        </p:spPr>
        <p:txBody>
          <a:bodyPr>
            <a:noAutofit/>
          </a:bodyPr>
          <a:lstStyle/>
          <a:p>
            <a:r>
              <a:rPr lang="ru-RU" sz="1800" dirty="0"/>
              <a:t>У </a:t>
            </a:r>
            <a:r>
              <a:rPr lang="ru-RU" sz="1800" dirty="0" err="1"/>
              <a:t>ці</a:t>
            </a:r>
            <a:r>
              <a:rPr lang="ru-RU" sz="1800" dirty="0"/>
              <a:t> роки </a:t>
            </a:r>
            <a:r>
              <a:rPr lang="ru-RU" sz="1800" dirty="0" err="1"/>
              <a:t>вірші</a:t>
            </a:r>
            <a:r>
              <a:rPr lang="ru-RU" sz="1800" dirty="0"/>
              <a:t> Л. Костенко </a:t>
            </a:r>
            <a:r>
              <a:rPr lang="ru-RU" sz="1800" dirty="0" err="1"/>
              <a:t>публікували</a:t>
            </a:r>
            <a:r>
              <a:rPr lang="ru-RU" sz="1800" dirty="0"/>
              <a:t> </a:t>
            </a:r>
            <a:r>
              <a:rPr lang="ru-RU" sz="1800" dirty="0" err="1"/>
              <a:t>журнали</a:t>
            </a:r>
            <a:r>
              <a:rPr lang="ru-RU" sz="1800" dirty="0"/>
              <a:t> в </a:t>
            </a:r>
            <a:r>
              <a:rPr lang="ru-RU" sz="1800" dirty="0" err="1"/>
              <a:t>Чехословаччині</a:t>
            </a:r>
            <a:r>
              <a:rPr lang="ru-RU" sz="1800" dirty="0"/>
              <a:t>, </a:t>
            </a:r>
            <a:r>
              <a:rPr lang="ru-RU" sz="1800" dirty="0" err="1"/>
              <a:t>газети</a:t>
            </a:r>
            <a:r>
              <a:rPr lang="ru-RU" sz="1800" dirty="0"/>
              <a:t> в </a:t>
            </a:r>
            <a:r>
              <a:rPr lang="ru-RU" sz="1800" dirty="0" err="1"/>
              <a:t>Польщі</a:t>
            </a:r>
            <a:r>
              <a:rPr lang="ru-RU" sz="1800" dirty="0"/>
              <a:t>, і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зрідка</a:t>
            </a:r>
            <a:r>
              <a:rPr lang="ru-RU" sz="1800" dirty="0"/>
              <a:t> — в </a:t>
            </a:r>
            <a:r>
              <a:rPr lang="ru-RU" sz="1800" dirty="0" err="1"/>
              <a:t>Україні</a:t>
            </a:r>
            <a:r>
              <a:rPr lang="ru-RU" sz="1800" dirty="0"/>
              <a:t>.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вірші</a:t>
            </a:r>
            <a:r>
              <a:rPr lang="ru-RU" sz="1800" dirty="0"/>
              <a:t> ходили в «</a:t>
            </a:r>
            <a:r>
              <a:rPr lang="ru-RU" sz="1800" dirty="0" err="1"/>
              <a:t>самвидаві</a:t>
            </a:r>
            <a:r>
              <a:rPr lang="ru-RU" sz="1800" dirty="0"/>
              <a:t>».</a:t>
            </a:r>
          </a:p>
          <a:p>
            <a:r>
              <a:rPr lang="ru-RU" sz="1800" dirty="0"/>
              <a:t>1965 — Л. Костенко </a:t>
            </a:r>
            <a:r>
              <a:rPr lang="ru-RU" sz="1800" dirty="0" err="1"/>
              <a:t>підписала</a:t>
            </a:r>
            <a:r>
              <a:rPr lang="ru-RU" sz="1800" dirty="0"/>
              <a:t> лист-протест </a:t>
            </a:r>
            <a:r>
              <a:rPr lang="ru-RU" sz="1800" dirty="0" err="1"/>
              <a:t>проти</a:t>
            </a:r>
            <a:r>
              <a:rPr lang="ru-RU" sz="1800" dirty="0"/>
              <a:t> </a:t>
            </a:r>
            <a:r>
              <a:rPr lang="ru-RU" sz="1800" dirty="0" err="1"/>
              <a:t>арештів</a:t>
            </a:r>
            <a:r>
              <a:rPr lang="ru-RU" sz="1800" dirty="0"/>
              <a:t> </a:t>
            </a:r>
            <a:r>
              <a:rPr lang="ru-RU" sz="1800" dirty="0" err="1"/>
              <a:t>української</a:t>
            </a:r>
            <a:r>
              <a:rPr lang="ru-RU" sz="1800" dirty="0"/>
              <a:t> </a:t>
            </a:r>
            <a:r>
              <a:rPr lang="ru-RU" sz="1800" dirty="0" err="1"/>
              <a:t>інтелігенції</a:t>
            </a:r>
            <a:r>
              <a:rPr lang="ru-RU" sz="1800" dirty="0"/>
              <a:t>.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присутня</a:t>
            </a:r>
            <a:r>
              <a:rPr lang="ru-RU" sz="1800" dirty="0"/>
              <a:t> на </a:t>
            </a:r>
            <a:r>
              <a:rPr lang="ru-RU" sz="1800" dirty="0" err="1"/>
              <a:t>суді</a:t>
            </a:r>
            <a:r>
              <a:rPr lang="ru-RU" sz="1800" dirty="0"/>
              <a:t> над М. Осадчим і М. </a:t>
            </a:r>
            <a:r>
              <a:rPr lang="ru-RU" sz="1800" dirty="0" err="1"/>
              <a:t>Зваричевською</a:t>
            </a:r>
            <a:r>
              <a:rPr lang="ru-RU" sz="1800" dirty="0"/>
              <a:t> у </a:t>
            </a:r>
            <a:r>
              <a:rPr lang="ru-RU" sz="1800" dirty="0" err="1"/>
              <a:t>Львові</a:t>
            </a:r>
            <a:r>
              <a:rPr lang="ru-RU" sz="1800" dirty="0"/>
              <a:t>. </a:t>
            </a:r>
            <a:r>
              <a:rPr lang="ru-RU" sz="1800" dirty="0" err="1"/>
              <a:t>Під</a:t>
            </a:r>
            <a:r>
              <a:rPr lang="ru-RU" sz="1800" dirty="0"/>
              <a:t> час суду над </a:t>
            </a:r>
            <a:r>
              <a:rPr lang="ru-RU" sz="1800" dirty="0" err="1"/>
              <a:t>братами</a:t>
            </a:r>
            <a:r>
              <a:rPr lang="ru-RU" sz="1800" dirty="0"/>
              <a:t> </a:t>
            </a:r>
            <a:r>
              <a:rPr lang="ru-RU" sz="1800" dirty="0" err="1"/>
              <a:t>Горинями</a:t>
            </a:r>
            <a:r>
              <a:rPr lang="ru-RU" sz="1800" dirty="0"/>
              <a:t> кинула </a:t>
            </a:r>
            <a:r>
              <a:rPr lang="ru-RU" sz="1800" dirty="0" err="1"/>
              <a:t>їм</a:t>
            </a:r>
            <a:r>
              <a:rPr lang="ru-RU" sz="1800" dirty="0"/>
              <a:t> </a:t>
            </a:r>
            <a:r>
              <a:rPr lang="ru-RU" sz="1800" dirty="0" err="1"/>
              <a:t>квіти</a:t>
            </a:r>
            <a:r>
              <a:rPr lang="ru-RU" sz="1800" dirty="0"/>
              <a:t>. Разом з І. </a:t>
            </a:r>
            <a:r>
              <a:rPr lang="ru-RU" sz="1800" dirty="0" err="1"/>
              <a:t>Драчем</a:t>
            </a:r>
            <a:r>
              <a:rPr lang="ru-RU" sz="1800" dirty="0"/>
              <a:t> </a:t>
            </a:r>
            <a:r>
              <a:rPr lang="ru-RU" sz="1800" dirty="0" err="1"/>
              <a:t>звернулася</a:t>
            </a:r>
            <a:r>
              <a:rPr lang="ru-RU" sz="1800" dirty="0"/>
              <a:t> до </a:t>
            </a:r>
            <a:r>
              <a:rPr lang="ru-RU" sz="1800" dirty="0" err="1"/>
              <a:t>редакції</a:t>
            </a:r>
            <a:r>
              <a:rPr lang="ru-RU" sz="1800" dirty="0"/>
              <a:t> журналу «</a:t>
            </a:r>
            <a:r>
              <a:rPr lang="ru-RU" sz="1800" dirty="0" err="1"/>
              <a:t>Жовтень</a:t>
            </a:r>
            <a:r>
              <a:rPr lang="ru-RU" sz="1800" dirty="0"/>
              <a:t>» (</a:t>
            </a:r>
            <a:r>
              <a:rPr lang="ru-RU" sz="1800" dirty="0" err="1"/>
              <a:t>тепер</a:t>
            </a:r>
            <a:r>
              <a:rPr lang="ru-RU" sz="1800" dirty="0"/>
              <a:t> «</a:t>
            </a:r>
            <a:r>
              <a:rPr lang="ru-RU" sz="1800" dirty="0" err="1"/>
              <a:t>Дзвін</a:t>
            </a:r>
            <a:r>
              <a:rPr lang="ru-RU" sz="1800" dirty="0"/>
              <a:t>») і до </a:t>
            </a:r>
            <a:r>
              <a:rPr lang="ru-RU" sz="1800" dirty="0" err="1"/>
              <a:t>львівських</a:t>
            </a:r>
            <a:r>
              <a:rPr lang="ru-RU" sz="1800" dirty="0"/>
              <a:t> </a:t>
            </a:r>
            <a:r>
              <a:rPr lang="ru-RU" sz="1800" dirty="0" err="1"/>
              <a:t>письменників</a:t>
            </a:r>
            <a:r>
              <a:rPr lang="ru-RU" sz="1800" dirty="0"/>
              <a:t> з </a:t>
            </a:r>
            <a:r>
              <a:rPr lang="ru-RU" sz="1800" dirty="0" err="1"/>
              <a:t>пропозицією</a:t>
            </a:r>
            <a:r>
              <a:rPr lang="ru-RU" sz="1800" dirty="0"/>
              <a:t> </a:t>
            </a:r>
            <a:r>
              <a:rPr lang="ru-RU" sz="1800" dirty="0" err="1"/>
              <a:t>виступити</a:t>
            </a:r>
            <a:r>
              <a:rPr lang="ru-RU" sz="1800" dirty="0"/>
              <a:t> на </a:t>
            </a:r>
            <a:r>
              <a:rPr lang="ru-RU" sz="1800" dirty="0" err="1"/>
              <a:t>захист</a:t>
            </a:r>
            <a:r>
              <a:rPr lang="ru-RU" sz="1800" dirty="0"/>
              <a:t> </a:t>
            </a:r>
            <a:r>
              <a:rPr lang="ru-RU" sz="1800" dirty="0" err="1"/>
              <a:t>заарештованих</a:t>
            </a:r>
            <a:r>
              <a:rPr lang="ru-RU" sz="1800" dirty="0"/>
              <a:t>. </a:t>
            </a:r>
            <a:r>
              <a:rPr lang="ru-RU" sz="1800" dirty="0" err="1"/>
              <a:t>Письменники</a:t>
            </a:r>
            <a:r>
              <a:rPr lang="ru-RU" sz="1800" dirty="0"/>
              <a:t> не </a:t>
            </a:r>
            <a:r>
              <a:rPr lang="ru-RU" sz="1800" dirty="0" err="1"/>
              <a:t>зважилися</a:t>
            </a:r>
            <a:r>
              <a:rPr lang="ru-RU" sz="1800" dirty="0"/>
              <a:t> на протест, але подали в суд </a:t>
            </a:r>
            <a:r>
              <a:rPr lang="ru-RU" sz="1800" dirty="0" err="1"/>
              <a:t>клопотання</a:t>
            </a:r>
            <a:r>
              <a:rPr lang="ru-RU" sz="1800" dirty="0"/>
              <a:t> з </a:t>
            </a:r>
            <a:r>
              <a:rPr lang="ru-RU" sz="1800" dirty="0" err="1"/>
              <a:t>проханням</a:t>
            </a:r>
            <a:r>
              <a:rPr lang="ru-RU" sz="1800" dirty="0"/>
              <a:t> </a:t>
            </a:r>
            <a:r>
              <a:rPr lang="ru-RU" sz="1800" dirty="0" err="1"/>
              <a:t>передати</a:t>
            </a:r>
            <a:r>
              <a:rPr lang="ru-RU" sz="1800" dirty="0"/>
              <a:t> на поруки Б. </a:t>
            </a:r>
            <a:r>
              <a:rPr lang="ru-RU" sz="1800" dirty="0" err="1"/>
              <a:t>Гориня</a:t>
            </a:r>
            <a:r>
              <a:rPr lang="ru-RU" sz="1800" dirty="0"/>
              <a:t> як </a:t>
            </a:r>
            <a:r>
              <a:rPr lang="ru-RU" sz="1800" dirty="0" err="1"/>
              <a:t>наймолодшого</a:t>
            </a:r>
            <a:r>
              <a:rPr lang="ru-RU" sz="1800" dirty="0"/>
              <a:t> з </a:t>
            </a:r>
            <a:r>
              <a:rPr lang="ru-RU" sz="1800" dirty="0" err="1"/>
              <a:t>заарештованих</a:t>
            </a:r>
            <a:r>
              <a:rPr lang="ru-RU" sz="1800" dirty="0"/>
              <a:t>. Усе </a:t>
            </a:r>
            <a:r>
              <a:rPr lang="ru-RU" sz="1800" dirty="0" err="1"/>
              <a:t>це</a:t>
            </a:r>
            <a:r>
              <a:rPr lang="ru-RU" sz="1800" dirty="0"/>
              <a:t> не </a:t>
            </a:r>
            <a:r>
              <a:rPr lang="ru-RU" sz="1800" dirty="0" err="1"/>
              <a:t>вплинуло</a:t>
            </a:r>
            <a:r>
              <a:rPr lang="ru-RU" sz="1800" dirty="0"/>
              <a:t> на </a:t>
            </a:r>
            <a:r>
              <a:rPr lang="ru-RU" sz="1800" dirty="0" err="1"/>
              <a:t>перебіг</a:t>
            </a:r>
            <a:r>
              <a:rPr lang="ru-RU" sz="1800" dirty="0"/>
              <a:t> </a:t>
            </a:r>
            <a:r>
              <a:rPr lang="ru-RU" sz="1800" dirty="0" err="1"/>
              <a:t>судів</a:t>
            </a:r>
            <a:r>
              <a:rPr lang="ru-RU" sz="1800" dirty="0"/>
              <a:t>, але мало </a:t>
            </a:r>
            <a:r>
              <a:rPr lang="ru-RU" sz="1800" dirty="0" err="1"/>
              <a:t>величезне</a:t>
            </a:r>
            <a:r>
              <a:rPr lang="ru-RU" sz="1800" dirty="0"/>
              <a:t> </a:t>
            </a:r>
            <a:r>
              <a:rPr lang="ru-RU" sz="1800" dirty="0" err="1"/>
              <a:t>моральне</a:t>
            </a:r>
            <a:r>
              <a:rPr lang="ru-RU" sz="1800" dirty="0"/>
              <a:t> </a:t>
            </a:r>
            <a:r>
              <a:rPr lang="ru-RU" sz="1800" dirty="0" err="1"/>
              <a:t>значення</a:t>
            </a:r>
            <a:r>
              <a:rPr lang="ru-RU" sz="1800" dirty="0" smtClean="0"/>
              <a:t>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912053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4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5508104" cy="5445224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Травень</a:t>
            </a:r>
            <a:r>
              <a:rPr lang="ru-RU" dirty="0">
                <a:solidFill>
                  <a:schemeClr val="tx1"/>
                </a:solidFill>
              </a:rPr>
              <a:t> 1966 — у </a:t>
            </a:r>
            <a:r>
              <a:rPr lang="ru-RU" dirty="0" err="1">
                <a:solidFill>
                  <a:schemeClr val="tx1"/>
                </a:solidFill>
              </a:rPr>
              <a:t>Спілці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письменників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України</a:t>
            </a:r>
            <a:r>
              <a:rPr lang="ru-RU" dirty="0">
                <a:solidFill>
                  <a:schemeClr val="tx1"/>
                </a:solidFill>
              </a:rPr>
              <a:t>, де </a:t>
            </a:r>
            <a:r>
              <a:rPr lang="ru-RU" dirty="0" err="1">
                <a:solidFill>
                  <a:schemeClr val="tx1"/>
                </a:solidFill>
              </a:rPr>
              <a:t>таврували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націоналістичних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відщепенців</a:t>
            </a:r>
            <a:r>
              <a:rPr lang="ru-RU" dirty="0">
                <a:solidFill>
                  <a:schemeClr val="tx1"/>
                </a:solidFill>
              </a:rPr>
              <a:t>», </a:t>
            </a:r>
            <a:r>
              <a:rPr lang="ru-RU" dirty="0" err="1">
                <a:solidFill>
                  <a:schemeClr val="tx1"/>
                </a:solidFill>
              </a:rPr>
              <a:t>частина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молоді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влаштувала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овацію</a:t>
            </a:r>
            <a:r>
              <a:rPr lang="ru-RU" dirty="0">
                <a:solidFill>
                  <a:schemeClr val="tx1"/>
                </a:solidFill>
              </a:rPr>
              <a:t> Л. Костенко, яка </a:t>
            </a:r>
            <a:r>
              <a:rPr lang="ru-RU" dirty="0" err="1">
                <a:solidFill>
                  <a:schemeClr val="tx1"/>
                </a:solidFill>
              </a:rPr>
              <a:t>відстоювала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позиції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захищала</a:t>
            </a:r>
            <a:r>
              <a:rPr lang="ru-RU" dirty="0">
                <a:solidFill>
                  <a:schemeClr val="tx1"/>
                </a:solidFill>
              </a:rPr>
              <a:t> І. </a:t>
            </a:r>
            <a:r>
              <a:rPr lang="ru-RU" dirty="0" err="1">
                <a:solidFill>
                  <a:schemeClr val="tx1"/>
                </a:solidFill>
              </a:rPr>
              <a:t>Світличного</a:t>
            </a:r>
            <a:r>
              <a:rPr lang="ru-RU" dirty="0">
                <a:solidFill>
                  <a:schemeClr val="tx1"/>
                </a:solidFill>
              </a:rPr>
              <a:t>, О. </a:t>
            </a:r>
            <a:r>
              <a:rPr lang="ru-RU" dirty="0" err="1">
                <a:solidFill>
                  <a:schemeClr val="tx1"/>
                </a:solidFill>
              </a:rPr>
              <a:t>Заливаху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М.Косіва</a:t>
            </a:r>
            <a:r>
              <a:rPr lang="ru-RU" dirty="0">
                <a:solidFill>
                  <a:schemeClr val="tx1"/>
                </a:solidFill>
              </a:rPr>
              <a:t> і Б. </a:t>
            </a:r>
            <a:r>
              <a:rPr lang="ru-RU" dirty="0" err="1">
                <a:solidFill>
                  <a:schemeClr val="tx1"/>
                </a:solidFill>
              </a:rPr>
              <a:t>Гориня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1968 — написала </a:t>
            </a:r>
            <a:r>
              <a:rPr lang="ru-RU" dirty="0" err="1">
                <a:solidFill>
                  <a:schemeClr val="tx1"/>
                </a:solidFill>
              </a:rPr>
              <a:t>листи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захист</a:t>
            </a:r>
            <a:r>
              <a:rPr lang="ru-RU" dirty="0">
                <a:solidFill>
                  <a:schemeClr val="tx1"/>
                </a:solidFill>
              </a:rPr>
              <a:t> В. </a:t>
            </a:r>
            <a:r>
              <a:rPr lang="ru-RU" dirty="0" err="1">
                <a:solidFill>
                  <a:schemeClr val="tx1"/>
                </a:solidFill>
              </a:rPr>
              <a:t>Чорновола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відповідь</a:t>
            </a:r>
            <a:r>
              <a:rPr lang="ru-RU" dirty="0">
                <a:solidFill>
                  <a:schemeClr val="tx1"/>
                </a:solidFill>
              </a:rPr>
              <a:t> на наклеп на </a:t>
            </a:r>
            <a:r>
              <a:rPr lang="ru-RU" dirty="0" err="1">
                <a:solidFill>
                  <a:schemeClr val="tx1"/>
                </a:solidFill>
              </a:rPr>
              <a:t>нього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газеті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Літературна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Україна</a:t>
            </a:r>
            <a:r>
              <a:rPr lang="ru-RU" dirty="0">
                <a:solidFill>
                  <a:schemeClr val="tx1"/>
                </a:solidFill>
              </a:rPr>
              <a:t>». 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ім'я</a:t>
            </a:r>
            <a:r>
              <a:rPr lang="ru-RU" dirty="0">
                <a:solidFill>
                  <a:schemeClr val="tx1"/>
                </a:solidFill>
              </a:rPr>
              <a:t> Л. Костенко в </a:t>
            </a:r>
            <a:r>
              <a:rPr lang="ru-RU" dirty="0" err="1">
                <a:solidFill>
                  <a:schemeClr val="tx1"/>
                </a:solidFill>
              </a:rPr>
              <a:t>радянській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довгі</a:t>
            </a:r>
            <a:r>
              <a:rPr lang="ru-RU" dirty="0">
                <a:solidFill>
                  <a:schemeClr val="tx1"/>
                </a:solidFill>
              </a:rPr>
              <a:t> роки не </a:t>
            </a:r>
            <a:r>
              <a:rPr lang="ru-RU" dirty="0" err="1">
                <a:solidFill>
                  <a:schemeClr val="tx1"/>
                </a:solidFill>
              </a:rPr>
              <a:t>згадувалося</a:t>
            </a:r>
            <a:r>
              <a:rPr lang="ru-RU" dirty="0">
                <a:solidFill>
                  <a:schemeClr val="tx1"/>
                </a:solidFill>
              </a:rPr>
              <a:t>. Вона </a:t>
            </a:r>
            <a:r>
              <a:rPr lang="ru-RU" dirty="0" err="1">
                <a:solidFill>
                  <a:schemeClr val="tx1"/>
                </a:solidFill>
              </a:rPr>
              <a:t>працювала</a:t>
            </a:r>
            <a:r>
              <a:rPr lang="ru-RU" dirty="0">
                <a:solidFill>
                  <a:schemeClr val="tx1"/>
                </a:solidFill>
              </a:rPr>
              <a:t> «в </a:t>
            </a:r>
            <a:r>
              <a:rPr lang="ru-RU" dirty="0" err="1">
                <a:solidFill>
                  <a:schemeClr val="tx1"/>
                </a:solidFill>
              </a:rPr>
              <a:t>шухляду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</a:p>
          <a:p>
            <a:r>
              <a:rPr lang="ru-RU" dirty="0">
                <a:solidFill>
                  <a:schemeClr val="tx1"/>
                </a:solidFill>
              </a:rPr>
              <a:t>1973 — </a:t>
            </a:r>
            <a:r>
              <a:rPr lang="ru-RU" dirty="0" err="1">
                <a:solidFill>
                  <a:schemeClr val="tx1"/>
                </a:solidFill>
              </a:rPr>
              <a:t>потрапила</a:t>
            </a:r>
            <a:r>
              <a:rPr lang="ru-RU" dirty="0">
                <a:solidFill>
                  <a:schemeClr val="tx1"/>
                </a:solidFill>
              </a:rPr>
              <a:t> до «</a:t>
            </a:r>
            <a:r>
              <a:rPr lang="ru-RU" dirty="0" err="1">
                <a:solidFill>
                  <a:schemeClr val="tx1"/>
                </a:solidFill>
              </a:rPr>
              <a:t>чорних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списків</a:t>
            </a:r>
            <a:r>
              <a:rPr lang="ru-RU" dirty="0">
                <a:solidFill>
                  <a:schemeClr val="tx1"/>
                </a:solidFill>
              </a:rPr>
              <a:t>», </a:t>
            </a:r>
            <a:r>
              <a:rPr lang="ru-RU" dirty="0" err="1">
                <a:solidFill>
                  <a:schemeClr val="tx1"/>
                </a:solidFill>
              </a:rPr>
              <a:t>складених</a:t>
            </a:r>
            <a:r>
              <a:rPr lang="ru-RU" dirty="0">
                <a:solidFill>
                  <a:schemeClr val="tx1"/>
                </a:solidFill>
              </a:rPr>
              <a:t> секретарем ЦК КПУ з </a:t>
            </a:r>
            <a:r>
              <a:rPr lang="ru-RU" dirty="0" err="1">
                <a:solidFill>
                  <a:schemeClr val="tx1"/>
                </a:solidFill>
              </a:rPr>
              <a:t>ідеології</a:t>
            </a:r>
            <a:r>
              <a:rPr lang="ru-RU" dirty="0">
                <a:solidFill>
                  <a:schemeClr val="tx1"/>
                </a:solidFill>
              </a:rPr>
              <a:t> В. </a:t>
            </a:r>
            <a:r>
              <a:rPr lang="ru-RU" dirty="0" err="1">
                <a:solidFill>
                  <a:schemeClr val="tx1"/>
                </a:solidFill>
              </a:rPr>
              <a:t>Маланчуком</a:t>
            </a:r>
            <a:r>
              <a:rPr lang="ru-RU" dirty="0">
                <a:solidFill>
                  <a:schemeClr val="tx1"/>
                </a:solidFill>
              </a:rPr>
              <a:t>. Лише 1977 року, 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відходу</a:t>
            </a:r>
            <a:r>
              <a:rPr lang="ru-RU" dirty="0">
                <a:solidFill>
                  <a:schemeClr val="tx1"/>
                </a:solidFill>
              </a:rPr>
              <a:t> В. </a:t>
            </a:r>
            <a:r>
              <a:rPr lang="ru-RU" dirty="0" err="1">
                <a:solidFill>
                  <a:schemeClr val="tx1"/>
                </a:solidFill>
              </a:rPr>
              <a:t>Маланчука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вийшла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збірка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віршів</a:t>
            </a:r>
            <a:r>
              <a:rPr lang="ru-RU" dirty="0">
                <a:solidFill>
                  <a:schemeClr val="tx1"/>
                </a:solidFill>
              </a:rPr>
              <a:t> «Над берегами </a:t>
            </a:r>
            <a:r>
              <a:rPr lang="ru-RU" dirty="0" err="1">
                <a:solidFill>
                  <a:schemeClr val="tx1"/>
                </a:solidFill>
              </a:rPr>
              <a:t>вічної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ріки</a:t>
            </a:r>
            <a:r>
              <a:rPr lang="ru-RU" dirty="0">
                <a:solidFill>
                  <a:schemeClr val="tx1"/>
                </a:solidFill>
              </a:rPr>
              <a:t>», а 1979-го, за </a:t>
            </a:r>
            <a:r>
              <a:rPr lang="ru-RU" dirty="0" err="1">
                <a:solidFill>
                  <a:schemeClr val="tx1"/>
                </a:solidFill>
              </a:rPr>
              <a:t>спеціальною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постановою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Президії</a:t>
            </a:r>
            <a:r>
              <a:rPr lang="ru-RU" dirty="0">
                <a:solidFill>
                  <a:schemeClr val="tx1"/>
                </a:solidFill>
              </a:rPr>
              <a:t> СПУ, — </a:t>
            </a:r>
            <a:r>
              <a:rPr lang="ru-RU" dirty="0" err="1">
                <a:solidFill>
                  <a:schemeClr val="tx1"/>
                </a:solidFill>
              </a:rPr>
              <a:t>історичний</a:t>
            </a:r>
            <a:r>
              <a:rPr lang="ru-RU" dirty="0">
                <a:solidFill>
                  <a:schemeClr val="tx1"/>
                </a:solidFill>
              </a:rPr>
              <a:t> роман у </a:t>
            </a:r>
            <a:r>
              <a:rPr lang="ru-RU" dirty="0" err="1">
                <a:solidFill>
                  <a:schemeClr val="tx1"/>
                </a:solidFill>
              </a:rPr>
              <a:t>віршах</a:t>
            </a:r>
            <a:r>
              <a:rPr lang="ru-RU" dirty="0">
                <a:solidFill>
                  <a:schemeClr val="tx1"/>
                </a:solidFill>
              </a:rPr>
              <a:t> «Маруся </a:t>
            </a:r>
            <a:r>
              <a:rPr lang="ru-RU" dirty="0" err="1">
                <a:solidFill>
                  <a:schemeClr val="tx1"/>
                </a:solidFill>
              </a:rPr>
              <a:t>Чурай</a:t>
            </a:r>
            <a:r>
              <a:rPr lang="ru-RU" dirty="0">
                <a:solidFill>
                  <a:schemeClr val="tx1"/>
                </a:solidFill>
              </a:rPr>
              <a:t>»,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пролежав без </a:t>
            </a:r>
            <a:r>
              <a:rPr lang="ru-RU" dirty="0" err="1">
                <a:solidFill>
                  <a:schemeClr val="tx1"/>
                </a:solidFill>
              </a:rPr>
              <a:t>руху</a:t>
            </a:r>
            <a:r>
              <a:rPr lang="ru-RU" dirty="0">
                <a:solidFill>
                  <a:schemeClr val="tx1"/>
                </a:solidFill>
              </a:rPr>
              <a:t> 6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. За </a:t>
            </a:r>
            <a:r>
              <a:rPr lang="ru-RU" dirty="0" err="1">
                <a:solidFill>
                  <a:schemeClr val="tx1"/>
                </a:solidFill>
              </a:rPr>
              <a:t>нього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поетеса</a:t>
            </a:r>
            <a:r>
              <a:rPr lang="ru-RU" dirty="0">
                <a:solidFill>
                  <a:schemeClr val="tx1"/>
                </a:solidFill>
              </a:rPr>
              <a:t> 1987 року </a:t>
            </a:r>
            <a:r>
              <a:rPr lang="ru-RU" dirty="0" err="1">
                <a:solidFill>
                  <a:schemeClr val="tx1"/>
                </a:solidFill>
              </a:rPr>
              <a:t>була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удостоєна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Державної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премії</a:t>
            </a:r>
            <a:r>
              <a:rPr lang="ru-RU" dirty="0">
                <a:solidFill>
                  <a:schemeClr val="tx1"/>
                </a:solidFill>
              </a:rPr>
              <a:t> УРСР </a:t>
            </a:r>
            <a:r>
              <a:rPr lang="ru-RU" dirty="0" err="1">
                <a:solidFill>
                  <a:schemeClr val="tx1"/>
                </a:solidFill>
              </a:rPr>
              <a:t>імені</a:t>
            </a:r>
            <a:r>
              <a:rPr lang="ru-RU" dirty="0">
                <a:solidFill>
                  <a:schemeClr val="tx1"/>
                </a:solidFill>
              </a:rPr>
              <a:t> Т. Г. </a:t>
            </a:r>
            <a:r>
              <a:rPr lang="ru-RU" dirty="0" err="1">
                <a:solidFill>
                  <a:schemeClr val="tx1"/>
                </a:solidFill>
              </a:rPr>
              <a:t>Шевченка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916832"/>
            <a:ext cx="2878937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3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Повернення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5184576" cy="547260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Лише 1977 року,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відходу</a:t>
            </a:r>
            <a:r>
              <a:rPr lang="ru-RU" dirty="0"/>
              <a:t> В. </a:t>
            </a:r>
            <a:r>
              <a:rPr lang="ru-RU" dirty="0" err="1"/>
              <a:t>Маланчука</a:t>
            </a:r>
            <a:r>
              <a:rPr lang="ru-RU" dirty="0"/>
              <a:t>,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збірка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 «Над берегами </a:t>
            </a:r>
            <a:r>
              <a:rPr lang="ru-RU" dirty="0" err="1"/>
              <a:t>вічної</a:t>
            </a:r>
            <a:r>
              <a:rPr lang="ru-RU" dirty="0"/>
              <a:t> </a:t>
            </a:r>
            <a:r>
              <a:rPr lang="ru-RU" dirty="0" err="1"/>
              <a:t>ріки</a:t>
            </a:r>
            <a:r>
              <a:rPr lang="ru-RU" dirty="0"/>
              <a:t>», а 1979-го, за </a:t>
            </a:r>
            <a:r>
              <a:rPr lang="ru-RU" dirty="0" err="1"/>
              <a:t>спеціальною</a:t>
            </a:r>
            <a:r>
              <a:rPr lang="ru-RU" dirty="0"/>
              <a:t> </a:t>
            </a:r>
            <a:r>
              <a:rPr lang="ru-RU" dirty="0" err="1"/>
              <a:t>постановою</a:t>
            </a:r>
            <a:r>
              <a:rPr lang="ru-RU" dirty="0"/>
              <a:t> </a:t>
            </a:r>
            <a:r>
              <a:rPr lang="ru-RU" dirty="0" err="1"/>
              <a:t>Президії</a:t>
            </a:r>
            <a:r>
              <a:rPr lang="ru-RU" dirty="0"/>
              <a:t> СПУ, — </a:t>
            </a:r>
            <a:r>
              <a:rPr lang="ru-RU" dirty="0" err="1"/>
              <a:t>історичний</a:t>
            </a:r>
            <a:r>
              <a:rPr lang="ru-RU" dirty="0"/>
              <a:t> роман у </a:t>
            </a:r>
            <a:r>
              <a:rPr lang="ru-RU" dirty="0" err="1"/>
              <a:t>віршах</a:t>
            </a:r>
            <a:r>
              <a:rPr lang="ru-RU" dirty="0"/>
              <a:t> «Маруся </a:t>
            </a:r>
            <a:r>
              <a:rPr lang="ru-RU" dirty="0" err="1"/>
              <a:t>Чурай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пролежав без </a:t>
            </a:r>
            <a:r>
              <a:rPr lang="ru-RU" dirty="0" err="1"/>
              <a:t>руху</a:t>
            </a:r>
            <a:r>
              <a:rPr lang="ru-RU" dirty="0"/>
              <a:t> 6 </a:t>
            </a:r>
            <a:r>
              <a:rPr lang="ru-RU" dirty="0" err="1"/>
              <a:t>років</a:t>
            </a:r>
            <a:r>
              <a:rPr lang="ru-RU" dirty="0"/>
              <a:t>. За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поетеса</a:t>
            </a:r>
            <a:r>
              <a:rPr lang="ru-RU" dirty="0"/>
              <a:t> 1987 року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удостоєна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УРСР </a:t>
            </a:r>
            <a:r>
              <a:rPr lang="ru-RU" dirty="0" err="1"/>
              <a:t>імені</a:t>
            </a:r>
            <a:r>
              <a:rPr lang="ru-RU" dirty="0"/>
              <a:t> Т. Г. </a:t>
            </a:r>
            <a:r>
              <a:rPr lang="ru-RU" dirty="0" err="1"/>
              <a:t>Шевченка</a:t>
            </a:r>
            <a:r>
              <a:rPr lang="ru-RU" dirty="0" smtClean="0"/>
              <a:t>.</a:t>
            </a:r>
          </a:p>
          <a:p>
            <a:r>
              <a:rPr lang="ru-RU" dirty="0"/>
              <a:t>1994 р. </a:t>
            </a:r>
            <a:r>
              <a:rPr lang="ru-RU" dirty="0" err="1"/>
              <a:t>присуджено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Франческа Петрарки,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Консорціум</a:t>
            </a:r>
            <a:r>
              <a:rPr lang="ru-RU" dirty="0"/>
              <a:t> </a:t>
            </a:r>
            <a:r>
              <a:rPr lang="ru-RU" dirty="0" err="1"/>
              <a:t>венеціанських</a:t>
            </a:r>
            <a:r>
              <a:rPr lang="ru-RU" dirty="0"/>
              <a:t> </a:t>
            </a:r>
            <a:r>
              <a:rPr lang="ru-RU" dirty="0" err="1"/>
              <a:t>видавців</a:t>
            </a:r>
            <a:r>
              <a:rPr lang="ru-RU" dirty="0"/>
              <a:t> </a:t>
            </a:r>
            <a:r>
              <a:rPr lang="ru-RU" dirty="0" err="1"/>
              <a:t>відзначає</a:t>
            </a:r>
            <a:r>
              <a:rPr lang="ru-RU" dirty="0"/>
              <a:t> твори </a:t>
            </a:r>
            <a:r>
              <a:rPr lang="ru-RU" dirty="0" err="1"/>
              <a:t>видатних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 </a:t>
            </a:r>
            <a:r>
              <a:rPr lang="ru-RU" dirty="0" err="1"/>
              <a:t>сучасності</a:t>
            </a:r>
            <a:r>
              <a:rPr lang="ru-RU" dirty="0"/>
              <a:t>. У 1998 р. у Торонто </a:t>
            </a:r>
            <a:r>
              <a:rPr lang="ru-RU" dirty="0" err="1"/>
              <a:t>Світовий</a:t>
            </a:r>
            <a:r>
              <a:rPr lang="ru-RU" dirty="0"/>
              <a:t> </a:t>
            </a:r>
            <a:r>
              <a:rPr lang="ru-RU" dirty="0" err="1"/>
              <a:t>конгрес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 нагородив Л. Костенко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найвищою</a:t>
            </a:r>
            <a:r>
              <a:rPr lang="ru-RU" dirty="0"/>
              <a:t> </a:t>
            </a:r>
            <a:r>
              <a:rPr lang="ru-RU" dirty="0" err="1"/>
              <a:t>відзнакою</a:t>
            </a:r>
            <a:r>
              <a:rPr lang="ru-RU" dirty="0"/>
              <a:t> — </a:t>
            </a:r>
            <a:r>
              <a:rPr lang="ru-RU" dirty="0" err="1"/>
              <a:t>медаллю</a:t>
            </a:r>
            <a:r>
              <a:rPr lang="ru-RU" dirty="0"/>
              <a:t> Святого </a:t>
            </a:r>
            <a:r>
              <a:rPr lang="ru-RU" dirty="0" err="1"/>
              <a:t>Володимира</a:t>
            </a:r>
            <a:r>
              <a:rPr lang="ru-RU" dirty="0"/>
              <a:t>. У 1999 р. </a:t>
            </a:r>
            <a:r>
              <a:rPr lang="ru-RU" dirty="0" err="1"/>
              <a:t>був</a:t>
            </a:r>
            <a:r>
              <a:rPr lang="ru-RU" dirty="0"/>
              <a:t> написаний </a:t>
            </a:r>
            <a:r>
              <a:rPr lang="ru-RU" dirty="0" err="1"/>
              <a:t>історичний</a:t>
            </a:r>
            <a:r>
              <a:rPr lang="ru-RU" dirty="0"/>
              <a:t> роман у </a:t>
            </a:r>
            <a:r>
              <a:rPr lang="ru-RU" dirty="0" err="1"/>
              <a:t>віршах</a:t>
            </a:r>
            <a:r>
              <a:rPr lang="ru-RU" dirty="0"/>
              <a:t> «Берестечко»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649538" cy="3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5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'Мимоза'</Template>
  <TotalTime>35</TotalTime>
  <Words>1107</Words>
  <Application>Microsoft Office PowerPoint</Application>
  <PresentationFormat>Экран (4:3)</PresentationFormat>
  <Paragraphs>40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Ліна Костенко 1931 рік народження</vt:lpstr>
      <vt:lpstr>Презентация PowerPoint</vt:lpstr>
      <vt:lpstr>Дитинство</vt:lpstr>
      <vt:lpstr>Презентация PowerPoint</vt:lpstr>
      <vt:lpstr>Юність</vt:lpstr>
      <vt:lpstr>«Шістдесятник»</vt:lpstr>
      <vt:lpstr>Презентация PowerPoint</vt:lpstr>
      <vt:lpstr>Презентация PowerPoint</vt:lpstr>
      <vt:lpstr>Повернення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Ліна Костенко 1931 р.н</dc:title>
  <dc:creator>007</dc:creator>
  <cp:lastModifiedBy>007</cp:lastModifiedBy>
  <cp:revision>4</cp:revision>
  <dcterms:created xsi:type="dcterms:W3CDTF">2015-02-14T20:41:16Z</dcterms:created>
  <dcterms:modified xsi:type="dcterms:W3CDTF">2015-02-14T21:27:01Z</dcterms:modified>
</cp:coreProperties>
</file>