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9E6576-B4DE-4546-91C0-270A15C293A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785DF2-C25F-4C60-B966-9DD5127D15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7.jp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Хром. </a:t>
            </a:r>
            <a:br>
              <a:rPr lang="ru-RU" dirty="0" smtClean="0"/>
            </a:br>
            <a:r>
              <a:rPr lang="ru-RU" dirty="0" smtClean="0"/>
              <a:t>Роль хрома в организме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20688"/>
            <a:ext cx="2471936" cy="1853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489">
            <a:off x="700983" y="3731379"/>
            <a:ext cx="1532872" cy="2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Хром в продуктах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8492">
            <a:off x="494671" y="459267"/>
            <a:ext cx="1796014" cy="1734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43525"/>
            <a:ext cx="2016224" cy="151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902843" cy="2079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827">
            <a:off x="2353217" y="723189"/>
            <a:ext cx="2110298" cy="15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5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Основными источниками хрома считаются пивные дрожжи и печень, поэтому хотя бы один раз в неделю стоит стараться включать их в своё меню. Отварной картофель в кожуре, хлеб из грубой муки и свежие овощи можно есть каждый день, и пару раз в неделю – сыр, курицу, говядину.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0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Другими природными источниками хрома являются проросшие зёрна пшеницы, чёрный перец, зернобобовые, перловка, крабы, устрицы, рыба, креветки, яйца, кукурузное масло; овощи – капуста, редис, свекла, помидоры; фрукты и ягоды – яблоки, виноград, сливы, вишни, черника, голубика, клюква, облепиха, рябина; лекарственные растения – гинкго </a:t>
            </a:r>
            <a:r>
              <a:rPr lang="ru-RU" sz="2400" dirty="0" err="1">
                <a:solidFill>
                  <a:schemeClr val="tx1"/>
                </a:solidFill>
              </a:rPr>
              <a:t>билоба</a:t>
            </a:r>
            <a:r>
              <a:rPr lang="ru-RU" sz="2400" dirty="0">
                <a:solidFill>
                  <a:schemeClr val="tx1"/>
                </a:solidFill>
              </a:rPr>
              <a:t>, сушеница, мелисса и другие.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2892124" cy="2046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079346" cy="140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718">
            <a:off x="257351" y="4853679"/>
            <a:ext cx="1738478" cy="17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</a:rPr>
              <a:t>При диабете, беременности и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кормлении </a:t>
            </a:r>
            <a:r>
              <a:rPr lang="ru-RU" sz="2800" dirty="0">
                <a:solidFill>
                  <a:schemeClr val="tx1"/>
                </a:solidFill>
              </a:rPr>
              <a:t>грудью, а также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возрасте старше 45 лет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рекомендуется </a:t>
            </a:r>
            <a:r>
              <a:rPr lang="ru-RU" sz="2800" dirty="0">
                <a:solidFill>
                  <a:schemeClr val="tx1"/>
                </a:solidFill>
              </a:rPr>
              <a:t>дополнительно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принимать </a:t>
            </a:r>
            <a:r>
              <a:rPr lang="ru-RU" sz="2800" dirty="0">
                <a:solidFill>
                  <a:schemeClr val="tx1"/>
                </a:solidFill>
              </a:rPr>
              <a:t>хром – например,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порошок </a:t>
            </a:r>
            <a:r>
              <a:rPr lang="ru-RU" sz="2800" dirty="0">
                <a:solidFill>
                  <a:schemeClr val="tx1"/>
                </a:solidFill>
              </a:rPr>
              <a:t>пивных дрожжей,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запаривая </a:t>
            </a:r>
            <a:r>
              <a:rPr lang="ru-RU" sz="2800" dirty="0">
                <a:solidFill>
                  <a:schemeClr val="tx1"/>
                </a:solidFill>
              </a:rPr>
              <a:t>их кипятком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настаивая в течение получаса.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" y="2060848"/>
            <a:ext cx="3600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Недостаток и дефицит хрома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4331973" cy="32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При таких заболеваниях, как атеросклероз, ожирение, диабет, различные инфекции, а также при стрессах, тяжёлых нагрузках, острой нехватке белка, содержание хрома в организме падает. Это можно узнать по волосам – количество хрома в них резко уменьшается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09120"/>
            <a:ext cx="3744416" cy="20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Когда хром расходуется организмом в больших количествах – например, во время беременности; или усиленно выводится, потому что человек питается преимущественно макаронами, белым хлебом и сладостями; или при тяжёлых физических нагрузках – это </a:t>
            </a:r>
            <a:r>
              <a:rPr lang="ru-RU" sz="2800" b="1" dirty="0" smtClean="0">
                <a:solidFill>
                  <a:srgbClr val="002060"/>
                </a:solidFill>
              </a:rPr>
              <a:t>ведёт </a:t>
            </a:r>
            <a:r>
              <a:rPr lang="ru-RU" sz="2800" b="1" dirty="0">
                <a:solidFill>
                  <a:srgbClr val="002060"/>
                </a:solidFill>
              </a:rPr>
              <a:t>к его недостатку, а потом дефициту.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13176"/>
            <a:ext cx="2542022" cy="1694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7" y="332656"/>
            <a:ext cx="22764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9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При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дефиците хрома человек быстро утомляется,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плохо </a:t>
            </a:r>
            <a:r>
              <a:rPr lang="ru-RU" sz="1600" dirty="0">
                <a:solidFill>
                  <a:schemeClr val="tx1"/>
                </a:solidFill>
              </a:rPr>
              <a:t>спит, его мучает беспокойство и головные боли;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снижается </a:t>
            </a:r>
            <a:r>
              <a:rPr lang="ru-RU" sz="1600" dirty="0">
                <a:solidFill>
                  <a:schemeClr val="tx1"/>
                </a:solidFill>
              </a:rPr>
              <a:t>чувствительность конечностей,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появляется </a:t>
            </a:r>
            <a:r>
              <a:rPr lang="ru-RU" sz="1600" dirty="0">
                <a:solidFill>
                  <a:schemeClr val="tx1"/>
                </a:solidFill>
              </a:rPr>
              <a:t>дрожь и нарушается координация мышц;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крови повышается уровень вредного холестерина, </a:t>
            </a:r>
            <a:r>
              <a:rPr lang="ru-RU" sz="1600" dirty="0" smtClean="0">
                <a:solidFill>
                  <a:schemeClr val="tx1"/>
                </a:solidFill>
              </a:rPr>
              <a:t>ч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то </a:t>
            </a:r>
            <a:r>
              <a:rPr lang="ru-RU" sz="1600" dirty="0">
                <a:solidFill>
                  <a:schemeClr val="tx1"/>
                </a:solidFill>
              </a:rPr>
              <a:t>ведёт к развитию атеросклероза.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 одних людей возникает ожирение, а другие, наоборот,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чрезмерно </a:t>
            </a:r>
            <a:r>
              <a:rPr lang="ru-RU" sz="1600" dirty="0">
                <a:solidFill>
                  <a:schemeClr val="tx1"/>
                </a:solidFill>
              </a:rPr>
              <a:t>худеют; организм перестаёт нормально усваивать глюкозу,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особенно </a:t>
            </a:r>
            <a:r>
              <a:rPr lang="ru-RU" sz="1600" dirty="0">
                <a:solidFill>
                  <a:schemeClr val="tx1"/>
                </a:solidFill>
              </a:rPr>
              <a:t>в пожилом возрасте, и в крови постоянно нарушен её уровень –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гипогликемия </a:t>
            </a:r>
            <a:r>
              <a:rPr lang="ru-RU" sz="1600" dirty="0">
                <a:solidFill>
                  <a:schemeClr val="tx1"/>
                </a:solidFill>
              </a:rPr>
              <a:t>или гипергликемия.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таких условиях резко повышается возможность развития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сахарного </a:t>
            </a:r>
            <a:r>
              <a:rPr lang="ru-RU" sz="1600" dirty="0">
                <a:solidFill>
                  <a:schemeClr val="tx1"/>
                </a:solidFill>
              </a:rPr>
              <a:t>диабета, ишемической болезни;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 </a:t>
            </a:r>
            <a:r>
              <a:rPr lang="ru-RU" sz="1600" dirty="0">
                <a:solidFill>
                  <a:schemeClr val="tx1"/>
                </a:solidFill>
              </a:rPr>
              <a:t>мужчин нарушается репродуктивная функция.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955491" cy="1585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94">
            <a:off x="443910" y="568556"/>
            <a:ext cx="2304256" cy="1922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378">
            <a:off x="2902265" y="743965"/>
            <a:ext cx="2400881" cy="1741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902">
            <a:off x="6131819" y="1996268"/>
            <a:ext cx="2233769" cy="2326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391">
            <a:off x="5524028" y="528694"/>
            <a:ext cx="2063790" cy="13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Избыток хрома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14287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Избыток хрома можно получать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</a:t>
            </a:r>
            <a:r>
              <a:rPr lang="ru-RU" sz="2800" dirty="0">
                <a:solidFill>
                  <a:schemeClr val="tx1"/>
                </a:solidFill>
              </a:rPr>
              <a:t>его повышенном содержании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воздухе или из-за бесконтрольного приёма биодобавок с этим элементом.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Однако при нехватке в питании таких элементов, как железо и цинк, избыток хрома тоже возможен, потому что организм в их отсутствие начинает всасывать хром более активно.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428750" cy="229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3136"/>
            <a:ext cx="17716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Хром </a:t>
            </a:r>
            <a:r>
              <a:rPr lang="ru-RU" sz="2800" dirty="0">
                <a:solidFill>
                  <a:schemeClr val="tx1"/>
                </a:solidFill>
              </a:rPr>
              <a:t>— элемент побочной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подгруппы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6-ой </a:t>
            </a:r>
            <a:r>
              <a:rPr lang="ru-RU" sz="2800" dirty="0">
                <a:solidFill>
                  <a:schemeClr val="tx1"/>
                </a:solidFill>
              </a:rPr>
              <a:t>группы 4-го периода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периодической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системы </a:t>
            </a:r>
            <a:r>
              <a:rPr lang="ru-RU" sz="2800" dirty="0">
                <a:solidFill>
                  <a:schemeClr val="tx1"/>
                </a:solidFill>
              </a:rPr>
              <a:t>химических элементов Д. И. Менделеева с атомным номером 24. Обозначается символом </a:t>
            </a:r>
            <a:r>
              <a:rPr lang="ru-RU" sz="2800" dirty="0" err="1">
                <a:solidFill>
                  <a:schemeClr val="tx1"/>
                </a:solidFill>
              </a:rPr>
              <a:t>Cr</a:t>
            </a:r>
            <a:r>
              <a:rPr lang="ru-RU" sz="2800" dirty="0">
                <a:solidFill>
                  <a:schemeClr val="tx1"/>
                </a:solidFill>
              </a:rPr>
              <a:t> (лат. </a:t>
            </a:r>
            <a:r>
              <a:rPr lang="ru-RU" sz="2800" dirty="0" err="1">
                <a:solidFill>
                  <a:schemeClr val="tx1"/>
                </a:solidFill>
              </a:rPr>
              <a:t>Chromium</a:t>
            </a:r>
            <a:r>
              <a:rPr lang="ru-RU" sz="2800" dirty="0">
                <a:solidFill>
                  <a:schemeClr val="tx1"/>
                </a:solidFill>
              </a:rPr>
              <a:t>). Простое вещество хром (CAS-номер: 7440-47-3) — твёрдый металл голубовато-белого цвета. Хром иногда относят к чёрным металлам.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287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3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Хрома </a:t>
            </a:r>
            <a:r>
              <a:rPr lang="ru-RU" sz="2800" dirty="0">
                <a:solidFill>
                  <a:schemeClr val="tx1"/>
                </a:solidFill>
              </a:rPr>
              <a:t>бывает много,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если </a:t>
            </a:r>
            <a:r>
              <a:rPr lang="ru-RU" sz="2800" dirty="0">
                <a:solidFill>
                  <a:schemeClr val="tx1"/>
                </a:solidFill>
              </a:rPr>
              <a:t>люди работают на производствах,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где </a:t>
            </a:r>
            <a:r>
              <a:rPr lang="ru-RU" sz="2800" dirty="0">
                <a:solidFill>
                  <a:schemeClr val="tx1"/>
                </a:solidFill>
              </a:rPr>
              <a:t>в воздухе содержится хромовая пыль.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таких производствах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случаи </a:t>
            </a:r>
            <a:r>
              <a:rPr lang="ru-RU" sz="2800" dirty="0">
                <a:solidFill>
                  <a:schemeClr val="tx1"/>
                </a:solidFill>
              </a:rPr>
              <a:t>заболевания раком лёгких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встречаются </a:t>
            </a:r>
            <a:r>
              <a:rPr lang="ru-RU" sz="2800" dirty="0">
                <a:solidFill>
                  <a:schemeClr val="tx1"/>
                </a:solidFill>
              </a:rPr>
              <a:t>в несколько десятков раз чаще,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чем </a:t>
            </a:r>
            <a:r>
              <a:rPr lang="ru-RU" sz="2800" dirty="0">
                <a:solidFill>
                  <a:schemeClr val="tx1"/>
                </a:solidFill>
              </a:rPr>
              <a:t>там,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где </a:t>
            </a:r>
            <a:r>
              <a:rPr lang="ru-RU" sz="2800" dirty="0">
                <a:solidFill>
                  <a:schemeClr val="tx1"/>
                </a:solidFill>
              </a:rPr>
              <a:t>содержание хрома в норме.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7801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089"/>
            <a:ext cx="1862425" cy="13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Медная пыль и шлаки также содержат хром, поэтому люди, работающие с этими веществами, часто болеют астмой и астматическим бронхитом.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544">
            <a:off x="340596" y="4343419"/>
            <a:ext cx="2989030" cy="1989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652">
            <a:off x="6145578" y="4654443"/>
            <a:ext cx="2540000" cy="184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798">
            <a:off x="3265399" y="4274331"/>
            <a:ext cx="2728407" cy="20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избытке хрома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изъязвляются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слизистые </a:t>
            </a:r>
            <a:r>
              <a:rPr lang="ru-RU" sz="2400" dirty="0" smtClean="0">
                <a:solidFill>
                  <a:schemeClr val="tx1"/>
                </a:solidFill>
              </a:rPr>
              <a:t>оболочки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возникают воспалительные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заболевания</a:t>
            </a:r>
            <a:r>
              <a:rPr lang="ru-RU" sz="2400" dirty="0">
                <a:solidFill>
                  <a:schemeClr val="tx1"/>
                </a:solidFill>
              </a:rPr>
              <a:t>, аллергии,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экземы,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дерматиты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нервные </a:t>
            </a:r>
            <a:r>
              <a:rPr lang="ru-RU" sz="2400" dirty="0">
                <a:solidFill>
                  <a:schemeClr val="tx1"/>
                </a:solidFill>
              </a:rPr>
              <a:t>расстройства,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увеличивается </a:t>
            </a:r>
            <a:r>
              <a:rPr lang="ru-RU" sz="2400" dirty="0">
                <a:solidFill>
                  <a:schemeClr val="tx1"/>
                </a:solidFill>
              </a:rPr>
              <a:t>риск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развития </a:t>
            </a:r>
            <a:r>
              <a:rPr lang="ru-RU" sz="2400" dirty="0">
                <a:solidFill>
                  <a:schemeClr val="tx1"/>
                </a:solidFill>
              </a:rPr>
              <a:t>рака.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0511"/>
            <a:ext cx="3312368" cy="40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 отравлениях хромом надо </a:t>
            </a:r>
            <a:r>
              <a:rPr lang="ru-RU" b="1" i="1" u="sng" dirty="0">
                <a:solidFill>
                  <a:srgbClr val="002060"/>
                </a:solidFill>
              </a:rPr>
              <a:t>срочно изолироваться от источника загрязнения и 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b="1" i="1" u="sng" dirty="0">
                <a:solidFill>
                  <a:srgbClr val="002060"/>
                </a:solidFill>
              </a:rPr>
              <a:t>обратиться к врачу </a:t>
            </a:r>
            <a:r>
              <a:rPr lang="ru-RU" b="1" dirty="0">
                <a:solidFill>
                  <a:srgbClr val="002060"/>
                </a:solidFill>
              </a:rPr>
              <a:t>– он назначит лечение. Обычно людям, находящимся на работе в контакте с солями хрома, рекомендуется мыться в душе с особыми растворами.</a:t>
            </a:r>
          </a:p>
        </p:txBody>
      </p:sp>
    </p:spTree>
    <p:extLst>
      <p:ext uri="{BB962C8B-B14F-4D97-AF65-F5344CB8AC3E}">
        <p14:creationId xmlns:p14="http://schemas.microsoft.com/office/powerpoint/2010/main" val="401302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за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внимание!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82355"/>
            <a:ext cx="3909628" cy="2766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" y="2564904"/>
            <a:ext cx="1590675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971550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7" y="4797287"/>
            <a:ext cx="1219200" cy="1691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1921396" cy="19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Люди используют хром в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промышленности </a:t>
            </a:r>
            <a:r>
              <a:rPr lang="ru-RU" sz="2800" dirty="0">
                <a:solidFill>
                  <a:schemeClr val="tx1"/>
                </a:solidFill>
              </a:rPr>
              <a:t>и медицине –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частности, с помощью его изотопов создаются определённые методы диагностики заболеваний. Хром также может входить в состав лекарственных и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витаминных </a:t>
            </a:r>
            <a:r>
              <a:rPr lang="ru-RU" sz="2800" dirty="0">
                <a:solidFill>
                  <a:schemeClr val="tx1"/>
                </a:solidFill>
              </a:rPr>
              <a:t>препаратов.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896437" cy="2841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4632">
            <a:off x="551762" y="344865"/>
            <a:ext cx="1666875" cy="166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705">
            <a:off x="592987" y="3653197"/>
            <a:ext cx="1584423" cy="219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Организму человека хром жизненно необходим – он входит в состав всех клеток, и ни один орган или ткань не обходится без этого элемента. В норме в организме постоянно должно быть около 6 мг </a:t>
            </a:r>
            <a:r>
              <a:rPr lang="ru-RU" b="1" i="1" dirty="0" smtClean="0">
                <a:solidFill>
                  <a:srgbClr val="002060"/>
                </a:solidFill>
              </a:rPr>
              <a:t>хрома!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Вместе с инсулином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хром </a:t>
            </a:r>
            <a:r>
              <a:rPr lang="ru-RU" sz="3200" dirty="0">
                <a:solidFill>
                  <a:schemeClr val="tx1"/>
                </a:solidFill>
              </a:rPr>
              <a:t>помогает организму </a:t>
            </a:r>
            <a:r>
              <a:rPr lang="ru-RU" sz="3200" dirty="0" smtClean="0">
                <a:solidFill>
                  <a:schemeClr val="tx1"/>
                </a:solidFill>
              </a:rPr>
              <a:t>усваивать </a:t>
            </a:r>
            <a:r>
              <a:rPr lang="ru-RU" sz="3200" dirty="0">
                <a:solidFill>
                  <a:schemeClr val="tx1"/>
                </a:solidFill>
              </a:rPr>
              <a:t>сахар;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участвует </a:t>
            </a:r>
            <a:r>
              <a:rPr lang="ru-RU" sz="3200" dirty="0">
                <a:solidFill>
                  <a:schemeClr val="tx1"/>
                </a:solidFill>
              </a:rPr>
              <a:t>в транспортировке белков; приводит в норму углеводный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обмен </a:t>
            </a:r>
            <a:r>
              <a:rPr lang="ru-RU" sz="3200" dirty="0">
                <a:solidFill>
                  <a:schemeClr val="tx1"/>
                </a:solidFill>
              </a:rPr>
              <a:t>и способствует поддержанию здорового веса;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нормализует </a:t>
            </a:r>
            <a:r>
              <a:rPr lang="ru-RU" sz="3200" dirty="0">
                <a:solidFill>
                  <a:schemeClr val="tx1"/>
                </a:solidFill>
              </a:rPr>
              <a:t>функцию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щитовидной </a:t>
            </a:r>
            <a:r>
              <a:rPr lang="ru-RU" sz="3200" dirty="0">
                <a:solidFill>
                  <a:schemeClr val="tx1"/>
                </a:solidFill>
              </a:rPr>
              <a:t>железы и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стимулирует </a:t>
            </a:r>
            <a:r>
              <a:rPr lang="ru-RU" sz="3200" dirty="0">
                <a:solidFill>
                  <a:schemeClr val="tx1"/>
                </a:solidFill>
              </a:rPr>
              <a:t>процессы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регенерации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993404" cy="1993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856">
            <a:off x="7092280" y="3472298"/>
            <a:ext cx="15906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Синтез </a:t>
            </a:r>
            <a:r>
              <a:rPr lang="ru-RU" sz="2400" dirty="0">
                <a:solidFill>
                  <a:schemeClr val="tx1"/>
                </a:solidFill>
              </a:rPr>
              <a:t>нуклеиновых кислот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тоже </a:t>
            </a:r>
            <a:r>
              <a:rPr lang="ru-RU" sz="2400" dirty="0">
                <a:solidFill>
                  <a:schemeClr val="tx1"/>
                </a:solidFill>
              </a:rPr>
              <a:t>невозможен </a:t>
            </a:r>
            <a:r>
              <a:rPr lang="ru-RU" sz="2400" dirty="0" smtClean="0">
                <a:solidFill>
                  <a:schemeClr val="tx1"/>
                </a:solidFill>
              </a:rPr>
              <a:t>без </a:t>
            </a:r>
            <a:r>
              <a:rPr lang="ru-RU" sz="2400" dirty="0">
                <a:solidFill>
                  <a:schemeClr val="tx1"/>
                </a:solidFill>
              </a:rPr>
              <a:t>хрома –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он </a:t>
            </a:r>
            <a:r>
              <a:rPr lang="ru-RU" sz="2400" dirty="0">
                <a:solidFill>
                  <a:schemeClr val="tx1"/>
                </a:solidFill>
              </a:rPr>
              <a:t>отвечает за целостность </a:t>
            </a:r>
            <a:r>
              <a:rPr lang="ru-RU" sz="2400" dirty="0" smtClean="0">
                <a:solidFill>
                  <a:schemeClr val="tx1"/>
                </a:solidFill>
              </a:rPr>
              <a:t>структуры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РНК </a:t>
            </a:r>
            <a:r>
              <a:rPr lang="ru-RU" sz="2400" dirty="0">
                <a:solidFill>
                  <a:schemeClr val="tx1"/>
                </a:solidFill>
              </a:rPr>
              <a:t>и ДНК,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сохраняя неизменной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наследственную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информацию в генах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Поэтому </a:t>
            </a:r>
            <a:r>
              <a:rPr lang="ru-RU" sz="2400" dirty="0">
                <a:solidFill>
                  <a:schemeClr val="tx1"/>
                </a:solidFill>
              </a:rPr>
              <a:t>для правильного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роста </a:t>
            </a:r>
            <a:r>
              <a:rPr lang="ru-RU" sz="2400" dirty="0">
                <a:solidFill>
                  <a:schemeClr val="tx1"/>
                </a:solidFill>
              </a:rPr>
              <a:t>тканей и их регенерации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хром </a:t>
            </a:r>
            <a:r>
              <a:rPr lang="ru-RU" sz="2400" dirty="0">
                <a:solidFill>
                  <a:schemeClr val="tx1"/>
                </a:solidFill>
              </a:rPr>
              <a:t>действительно </a:t>
            </a:r>
            <a:r>
              <a:rPr lang="ru-RU" sz="2400" dirty="0" smtClean="0">
                <a:solidFill>
                  <a:schemeClr val="tx1"/>
                </a:solidFill>
              </a:rPr>
              <a:t>      необходим.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79441"/>
            <a:ext cx="2237232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Для </a:t>
            </a:r>
            <a:r>
              <a:rPr lang="ru-RU" sz="3200" dirty="0">
                <a:solidFill>
                  <a:schemeClr val="tx1"/>
                </a:solidFill>
              </a:rPr>
              <a:t>щитовидной </a:t>
            </a:r>
            <a:r>
              <a:rPr lang="ru-RU" sz="3200" dirty="0" smtClean="0">
                <a:solidFill>
                  <a:schemeClr val="tx1"/>
                </a:solidFill>
              </a:rPr>
              <a:t>железы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роль </a:t>
            </a:r>
            <a:r>
              <a:rPr lang="ru-RU" sz="3200" dirty="0">
                <a:solidFill>
                  <a:schemeClr val="tx1"/>
                </a:solidFill>
              </a:rPr>
              <a:t>хрома просто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спасительна </a:t>
            </a:r>
            <a:r>
              <a:rPr lang="ru-RU" sz="3200" dirty="0">
                <a:solidFill>
                  <a:schemeClr val="tx1"/>
                </a:solidFill>
              </a:rPr>
              <a:t>–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он может замещать йод,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если </a:t>
            </a:r>
            <a:r>
              <a:rPr lang="ru-RU" sz="3200" dirty="0">
                <a:solidFill>
                  <a:schemeClr val="tx1"/>
                </a:solidFill>
              </a:rPr>
              <a:t>того не хватает в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организме </a:t>
            </a:r>
            <a:r>
              <a:rPr lang="ru-RU" sz="3200" dirty="0">
                <a:solidFill>
                  <a:schemeClr val="tx1"/>
                </a:solidFill>
              </a:rPr>
              <a:t>по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каким-то </a:t>
            </a:r>
            <a:r>
              <a:rPr lang="ru-RU" sz="3200" dirty="0">
                <a:solidFill>
                  <a:schemeClr val="tx1"/>
                </a:solidFill>
              </a:rPr>
              <a:t>причинам.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6957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Хром </a:t>
            </a:r>
            <a:r>
              <a:rPr lang="ru-RU" sz="2700" dirty="0">
                <a:solidFill>
                  <a:schemeClr val="tx1"/>
                </a:solidFill>
              </a:rPr>
              <a:t>– это элемент, который отвечает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за </a:t>
            </a:r>
            <a:r>
              <a:rPr lang="ru-RU" sz="2700" dirty="0">
                <a:solidFill>
                  <a:schemeClr val="tx1"/>
                </a:solidFill>
              </a:rPr>
              <a:t>поддержание нормального веса: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он </a:t>
            </a:r>
            <a:r>
              <a:rPr lang="ru-RU" sz="2700" dirty="0">
                <a:solidFill>
                  <a:schemeClr val="tx1"/>
                </a:solidFill>
              </a:rPr>
              <a:t>нормализует углеводный обмен и помогает организму перерабатывать жир.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Благодаря </a:t>
            </a:r>
            <a:r>
              <a:rPr lang="ru-RU" sz="2700" dirty="0">
                <a:solidFill>
                  <a:schemeClr val="tx1"/>
                </a:solidFill>
              </a:rPr>
              <a:t>этому жир не накапливается в виде отложений, и вес остаётся в норме.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Хром обеспечивает профилактику остеопороза, укрепляя костную ткань;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снижает </a:t>
            </a:r>
            <a:r>
              <a:rPr lang="ru-RU" sz="2700" dirty="0">
                <a:solidFill>
                  <a:schemeClr val="tx1"/>
                </a:solidFill>
              </a:rPr>
              <a:t>артериальное давление и предупреждает развитие гипертонии;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выводит </a:t>
            </a:r>
            <a:r>
              <a:rPr lang="ru-RU" sz="2700" dirty="0">
                <a:solidFill>
                  <a:schemeClr val="tx1"/>
                </a:solidFill>
              </a:rPr>
              <a:t>токсины, радионуклиды, соли тяжёлых металлов.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92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сутки человеку требуется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от </a:t>
            </a:r>
            <a:r>
              <a:rPr lang="ru-RU" sz="2400" dirty="0">
                <a:solidFill>
                  <a:schemeClr val="tx1"/>
                </a:solidFill>
              </a:rPr>
              <a:t>50 до 200 мкг хрома,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но </a:t>
            </a:r>
            <a:r>
              <a:rPr lang="ru-RU" sz="2400" dirty="0">
                <a:solidFill>
                  <a:schemeClr val="tx1"/>
                </a:solidFill>
              </a:rPr>
              <a:t>из неорганических соединений он усваивается плохо. При недостаточном поступлении хрома с пищей может развиться его дефицит,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однако </a:t>
            </a:r>
            <a:r>
              <a:rPr lang="ru-RU" sz="2400" dirty="0">
                <a:solidFill>
                  <a:schemeClr val="tx1"/>
                </a:solidFill>
              </a:rPr>
              <a:t>избыток хрома тоже опасен.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больших дозах хром становится токсичен для человека: отравления возникают после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дозы </a:t>
            </a:r>
            <a:r>
              <a:rPr lang="ru-RU" sz="2400" b="1" dirty="0">
                <a:solidFill>
                  <a:srgbClr val="002060"/>
                </a:solidFill>
              </a:rPr>
              <a:t>в 200 мг, а 3 г и более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могут </a:t>
            </a:r>
            <a:r>
              <a:rPr lang="ru-RU" sz="2400" b="1" dirty="0">
                <a:solidFill>
                  <a:srgbClr val="002060"/>
                </a:solidFill>
              </a:rPr>
              <a:t>стать смертельными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10541"/>
            <a:ext cx="14287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1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351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Хром.  Роль хрома в организме человека</vt:lpstr>
      <vt:lpstr>Хром — элемент побочной  подгруппы  6-ой группы 4-го периода  периодической  системы химических элементов Д. И. Менделеева с атомным номером 24. Обозначается символом Cr (лат. Chromium). Простое вещество хром (CAS-номер: 7440-47-3) — твёрдый металл голубовато-белого цвета. Хром иногда относят к чёрным металлам.</vt:lpstr>
      <vt:lpstr>Люди используют хром в  промышленности и медицине –  в частности, с помощью его изотопов создаются определённые методы диагностики заболеваний. Хром также может входить в состав лекарственных и  витаминных препаратов. </vt:lpstr>
      <vt:lpstr>Организму человека хром жизненно необходим – он входит в состав всех клеток, и ни один орган или ткань не обходится без этого элемента. В норме в организме постоянно должно быть около 6 мг хрома!</vt:lpstr>
      <vt:lpstr>Вместе с инсулином  хром помогает организму усваивать сахар;  участвует в транспортировке белков; приводит в норму углеводный  обмен и способствует поддержанию здорового веса;  нормализует функцию  щитовидной железы и  стимулирует процессы  регенерации.</vt:lpstr>
      <vt:lpstr>   Синтез нуклеиновых кислот  тоже невозможен без хрома –  он отвечает за целостность структуры  РНК и ДНК,  сохраняя неизменной наследственную                                     информацию в генах.                                                           Поэтому для правильного                                                         роста тканей и их регенерации                                                     хром действительно       необходим.           </vt:lpstr>
      <vt:lpstr>           Для щитовидной железы роль хрома просто  спасительна –  он может замещать йод,  если того не хватает в  организме по  каким-то причинам.        </vt:lpstr>
      <vt:lpstr> Хром – это элемент, который отвечает  за поддержание нормального веса:  он нормализует углеводный обмен и помогает организму перерабатывать жир.  Благодаря этому жир не накапливается в виде отложений, и вес остаётся в норме. Хром обеспечивает профилактику остеопороза, укрепляя костную ткань;  снижает артериальное давление и предупреждает развитие гипертонии;  выводит токсины, радионуклиды, соли тяжёлых металлов. </vt:lpstr>
      <vt:lpstr>В сутки человеку требуется  от 50 до 200 мкг хрома,  но из неорганических соединений он усваивается плохо. При недостаточном поступлении хрома с пищей может развиться его дефицит,  однако избыток хрома тоже опасен. В больших дозах хром становится токсичен для человека: отравления возникают после  дозы в 200 мг, а 3 г и более  могут стать смертельными.</vt:lpstr>
      <vt:lpstr>Хром в продуктах</vt:lpstr>
      <vt:lpstr>Основными источниками хрома считаются пивные дрожжи и печень, поэтому хотя бы один раз в неделю стоит стараться включать их в своё меню. Отварной картофель в кожуре, хлеб из грубой муки и свежие овощи можно есть каждый день, и пару раз в неделю – сыр, курицу, говядину.</vt:lpstr>
      <vt:lpstr>Другими природными источниками хрома являются проросшие зёрна пшеницы, чёрный перец, зернобобовые, перловка, крабы, устрицы, рыба, креветки, яйца, кукурузное масло; овощи – капуста, редис, свекла, помидоры; фрукты и ягоды – яблоки, виноград, сливы, вишни, черника, голубика, клюква, облепиха, рябина; лекарственные растения – гинкго билоба, сушеница, мелисса и другие.</vt:lpstr>
      <vt:lpstr>При диабете, беременности и  кормлении грудью, а также  в возрасте старше 45 лет  рекомендуется дополнительно  принимать хром – например,  порошок пивных дрожжей,  запаривая их кипятком  и настаивая в течение получаса.</vt:lpstr>
      <vt:lpstr>Недостаток и дефицит хрома</vt:lpstr>
      <vt:lpstr>При таких заболеваниях, как атеросклероз, ожирение, диабет, различные инфекции, а также при стрессах, тяжёлых нагрузках, острой нехватке белка, содержание хрома в организме падает. Это можно узнать по волосам – количество хрома в них резко уменьшается.</vt:lpstr>
      <vt:lpstr>Когда хром расходуется организмом в больших количествах – например, во время беременности; или усиленно выводится, потому что человек питается преимущественно макаронами, белым хлебом и сладостями; или при тяжёлых физических нагрузках – это ведёт к его недостатку, а потом дефициту.</vt:lpstr>
      <vt:lpstr>        При дефиците хрома человек быстро утомляется,  плохо спит, его мучает беспокойство и головные боли;  снижается чувствительность конечностей,  появляется дрожь и нарушается координация мышц;  в крови повышается уровень вредного холестерина, ч то ведёт к развитию атеросклероза. У одних людей возникает ожирение, а другие, наоборот,  чрезмерно худеют; организм перестаёт нормально усваивать глюкозу,  особенно в пожилом возрасте, и в крови постоянно нарушен её уровень –  гипогликемия или гипергликемия.  В таких условиях резко повышается возможность развития  сахарного диабета, ишемической болезни;  у мужчин нарушается репродуктивная функция.</vt:lpstr>
      <vt:lpstr>Избыток хрома</vt:lpstr>
      <vt:lpstr>Избыток хрома можно получать  при его повышенном содержании  в воздухе или из-за бесконтрольного приёма биодобавок с этим элементом. Однако при нехватке в питании таких элементов, как железо и цинк, избыток хрома тоже возможен, потому что организм в их отсутствие начинает всасывать хром более активно.</vt:lpstr>
      <vt:lpstr>    Хрома бывает много,  если люди работают на производствах,  где в воздухе содержится хромовая пыль.  На таких производствах  случаи заболевания раком лёгких  встречаются в несколько десятков раз чаще,  чем там,  где содержание хрома в норме.</vt:lpstr>
      <vt:lpstr>Медная пыль и шлаки также содержат хром, поэтому люди, работающие с этими веществами, часто болеют астмой и астматическим бронхитом.</vt:lpstr>
      <vt:lpstr>    При избытке хрома  изъязвляются  слизистые оболочки  и возникают воспалительные  заболевания, аллергии,  экземы, дерматиты,  нервные расстройства,  увеличивается риск  развития рака.</vt:lpstr>
      <vt:lpstr>При отравлениях хромом надо срочно изолироваться от источника загрязнения и  обратиться к врачу – он назначит лечение. Обычно людям, находящимся на работе в контакте с солями хрома, рекомендуется мыться в душе с особыми растворами.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Хром.  Роль хрома в организме человека</dc:title>
  <dc:creator>Реаниматор</dc:creator>
  <cp:lastModifiedBy>Реаниматор</cp:lastModifiedBy>
  <cp:revision>10</cp:revision>
  <dcterms:created xsi:type="dcterms:W3CDTF">2014-11-20T15:42:33Z</dcterms:created>
  <dcterms:modified xsi:type="dcterms:W3CDTF">2014-11-20T17:33:05Z</dcterms:modified>
</cp:coreProperties>
</file>