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17.10.2013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14" y="0"/>
            <a:ext cx="113221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1680" y="1412776"/>
            <a:ext cx="6729536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600" b="1" dirty="0" err="1">
                <a:solidFill>
                  <a:srgbClr val="FFC000"/>
                </a:solidFill>
              </a:rPr>
              <a:t>Традиційна</a:t>
            </a:r>
            <a:r>
              <a:rPr lang="ru-RU" sz="9600" b="1" dirty="0">
                <a:solidFill>
                  <a:srgbClr val="FFC000"/>
                </a:solidFill>
              </a:rPr>
              <a:t> </a:t>
            </a:r>
            <a:endParaRPr lang="ru-RU" sz="9600" b="1" dirty="0" smtClean="0">
              <a:solidFill>
                <a:srgbClr val="FFC000"/>
              </a:solidFill>
            </a:endParaRPr>
          </a:p>
          <a:p>
            <a:pPr algn="ctr"/>
            <a:r>
              <a:rPr lang="ru-RU" sz="9600" b="1" dirty="0" err="1" smtClean="0">
                <a:solidFill>
                  <a:srgbClr val="FFC000"/>
                </a:solidFill>
              </a:rPr>
              <a:t>економічна</a:t>
            </a:r>
            <a:r>
              <a:rPr lang="ru-RU" sz="9600" b="1" dirty="0" smtClean="0">
                <a:solidFill>
                  <a:srgbClr val="FFC000"/>
                </a:solidFill>
              </a:rPr>
              <a:t> </a:t>
            </a:r>
          </a:p>
          <a:p>
            <a:pPr algn="ctr"/>
            <a:r>
              <a:rPr lang="ru-RU" sz="9600" b="1" dirty="0" smtClean="0">
                <a:solidFill>
                  <a:srgbClr val="FFC000"/>
                </a:solidFill>
              </a:rPr>
              <a:t>система</a:t>
            </a:r>
            <a:endParaRPr lang="ru-RU" sz="9600" b="1" dirty="0">
              <a:solidFill>
                <a:srgbClr val="FFC000"/>
              </a:solidFill>
            </a:endParaRPr>
          </a:p>
        </p:txBody>
      </p:sp>
      <p:pic>
        <p:nvPicPr>
          <p:cNvPr id="5" name="Starish_-_Moonlight_Uta_no_Prince_Sama_2000_Poyucshij_Princ_realno_2000_lyubov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7664" y="980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5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73051" y="260648"/>
            <a:ext cx="429053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>
                <a:solidFill>
                  <a:srgbClr val="FFC000"/>
                </a:solidFill>
              </a:rPr>
              <a:t>гончарство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380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0"/>
            <a:ext cx="10973603" cy="685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2348880"/>
            <a:ext cx="3816424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400" b="1" dirty="0"/>
              <a:t>В </a:t>
            </a:r>
            <a:r>
              <a:rPr lang="ru-RU" sz="4400" b="1" dirty="0" err="1"/>
              <a:t>Африці</a:t>
            </a:r>
            <a:r>
              <a:rPr lang="ru-RU" sz="4400" b="1" dirty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623277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115" y="0"/>
            <a:ext cx="10087384" cy="6699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513546"/>
            <a:ext cx="6420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/>
              <a:t>гірничодобувна</a:t>
            </a:r>
            <a:r>
              <a:rPr lang="ru-RU" sz="3600" b="1" dirty="0"/>
              <a:t> </a:t>
            </a:r>
            <a:r>
              <a:rPr lang="ru-RU" sz="3600" b="1" dirty="0" err="1"/>
              <a:t>промисловість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19191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51620" y="2492896"/>
            <a:ext cx="68407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err="1">
                <a:solidFill>
                  <a:schemeClr val="accent2">
                    <a:lumMod val="50000"/>
                  </a:schemeClr>
                </a:solidFill>
              </a:rPr>
              <a:t>виробництво</a:t>
            </a:r>
            <a:r>
              <a:rPr lang="ru-RU" sz="48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4800" dirty="0" err="1">
                <a:solidFill>
                  <a:schemeClr val="accent2">
                    <a:lumMod val="50000"/>
                  </a:schemeClr>
                </a:solidFill>
              </a:rPr>
              <a:t>вовняних</a:t>
            </a:r>
            <a:r>
              <a:rPr lang="ru-RU" sz="4800" dirty="0">
                <a:solidFill>
                  <a:schemeClr val="accent2">
                    <a:lumMod val="50000"/>
                  </a:schemeClr>
                </a:solidFill>
              </a:rPr>
              <a:t> та </a:t>
            </a:r>
            <a:r>
              <a:rPr lang="ru-RU" sz="4800" dirty="0" err="1">
                <a:solidFill>
                  <a:schemeClr val="accent2">
                    <a:lumMod val="50000"/>
                  </a:schemeClr>
                </a:solidFill>
              </a:rPr>
              <a:t>шовкових</a:t>
            </a:r>
            <a:r>
              <a:rPr lang="ru-RU" sz="4800" dirty="0">
                <a:solidFill>
                  <a:schemeClr val="accent2">
                    <a:lumMod val="50000"/>
                  </a:schemeClr>
                </a:solidFill>
              </a:rPr>
              <a:t> тканин, </a:t>
            </a:r>
            <a:r>
              <a:rPr lang="ru-RU" sz="4800" dirty="0" err="1">
                <a:solidFill>
                  <a:schemeClr val="accent2">
                    <a:lumMod val="50000"/>
                  </a:schemeClr>
                </a:solidFill>
              </a:rPr>
              <a:t>килимів</a:t>
            </a:r>
            <a:endParaRPr lang="ru-RU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980"/>
            <a:ext cx="6667500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319827"/>
            <a:ext cx="6736804" cy="4210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7500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3816" y="0"/>
            <a:ext cx="1049693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4869160"/>
            <a:ext cx="458811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 err="1" smtClean="0">
                <a:solidFill>
                  <a:srgbClr val="FFC000"/>
                </a:solidFill>
              </a:rPr>
              <a:t>Рибальство</a:t>
            </a:r>
            <a:r>
              <a:rPr lang="ru-RU" sz="6600" b="1" dirty="0" smtClean="0">
                <a:solidFill>
                  <a:srgbClr val="FFC000"/>
                </a:solidFill>
              </a:rPr>
              <a:t> </a:t>
            </a:r>
            <a:endParaRPr lang="ru-RU" sz="6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803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284795" cy="6850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60600" y="1916832"/>
            <a:ext cx="5163593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800" b="1" dirty="0">
                <a:solidFill>
                  <a:srgbClr val="FFC000"/>
                </a:solidFill>
              </a:rPr>
              <a:t>В </a:t>
            </a:r>
            <a:r>
              <a:rPr lang="ru-RU" sz="13800" b="1" dirty="0" err="1">
                <a:solidFill>
                  <a:srgbClr val="FFC000"/>
                </a:solidFill>
              </a:rPr>
              <a:t>Азії</a:t>
            </a:r>
            <a:r>
              <a:rPr lang="ru-RU" sz="13800" b="1" dirty="0">
                <a:solidFill>
                  <a:srgbClr val="FFC000"/>
                </a:solidFill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919126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737" y="-99392"/>
            <a:ext cx="10287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64088" y="3567500"/>
            <a:ext cx="35821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chemeClr val="bg1"/>
                </a:solidFill>
              </a:rPr>
              <a:t>Переважає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розведення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дрібної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рогатої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худоби</a:t>
            </a:r>
            <a:r>
              <a:rPr lang="ru-RU" sz="3200" b="1" dirty="0">
                <a:solidFill>
                  <a:schemeClr val="bg1"/>
                </a:solidFill>
              </a:rPr>
              <a:t>, коней та </a:t>
            </a:r>
            <a:r>
              <a:rPr lang="ru-RU" sz="3200" b="1" dirty="0" err="1">
                <a:solidFill>
                  <a:schemeClr val="bg1"/>
                </a:solidFill>
              </a:rPr>
              <a:t>верблюдів</a:t>
            </a:r>
            <a:r>
              <a:rPr lang="ru-RU" sz="32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45" y="156946"/>
            <a:ext cx="8592955" cy="6444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2533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Виловлюють</a:t>
            </a:r>
            <a:r>
              <a:rPr lang="ru-RU" dirty="0" smtClean="0"/>
              <a:t> </a:t>
            </a:r>
            <a:r>
              <a:rPr lang="ru-RU" dirty="0" err="1" smtClean="0"/>
              <a:t>такі</a:t>
            </a:r>
            <a:r>
              <a:rPr lang="ru-RU" dirty="0" smtClean="0"/>
              <a:t> </a:t>
            </a:r>
            <a:r>
              <a:rPr lang="ru-RU" dirty="0" err="1" smtClean="0"/>
              <a:t>риб</a:t>
            </a:r>
            <a:r>
              <a:rPr lang="ru-RU" dirty="0"/>
              <a:t>, як </a:t>
            </a:r>
            <a:r>
              <a:rPr lang="ru-RU" dirty="0" err="1"/>
              <a:t>тунець</a:t>
            </a:r>
            <a:r>
              <a:rPr lang="ru-RU" dirty="0"/>
              <a:t>, макрель, ставрида </a:t>
            </a:r>
            <a:r>
              <a:rPr lang="ru-RU" dirty="0" err="1" smtClean="0"/>
              <a:t>тощо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4396" y="-387424"/>
            <a:ext cx="10688793" cy="72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167788"/>
            <a:ext cx="55446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err="1">
                <a:solidFill>
                  <a:srgbClr val="FFC000"/>
                </a:solidFill>
              </a:rPr>
              <a:t>Виловлюють</a:t>
            </a:r>
            <a:r>
              <a:rPr lang="ru-RU" sz="4800" b="1" dirty="0">
                <a:solidFill>
                  <a:srgbClr val="FFC000"/>
                </a:solidFill>
              </a:rPr>
              <a:t> </a:t>
            </a:r>
            <a:r>
              <a:rPr lang="ru-RU" sz="4800" b="1" dirty="0" err="1">
                <a:solidFill>
                  <a:srgbClr val="FFC000"/>
                </a:solidFill>
              </a:rPr>
              <a:t>такі</a:t>
            </a:r>
            <a:r>
              <a:rPr lang="ru-RU" sz="4800" b="1" dirty="0">
                <a:solidFill>
                  <a:srgbClr val="FFC000"/>
                </a:solidFill>
              </a:rPr>
              <a:t> </a:t>
            </a:r>
            <a:r>
              <a:rPr lang="ru-RU" sz="4800" b="1" dirty="0" err="1">
                <a:solidFill>
                  <a:srgbClr val="FFC000"/>
                </a:solidFill>
              </a:rPr>
              <a:t>риб</a:t>
            </a:r>
            <a:r>
              <a:rPr lang="ru-RU" sz="4800" b="1" dirty="0">
                <a:solidFill>
                  <a:srgbClr val="FFC000"/>
                </a:solidFill>
              </a:rPr>
              <a:t>, як </a:t>
            </a:r>
            <a:r>
              <a:rPr lang="ru-RU" sz="4800" b="1" dirty="0" err="1">
                <a:solidFill>
                  <a:srgbClr val="FFC000"/>
                </a:solidFill>
              </a:rPr>
              <a:t>тунець</a:t>
            </a:r>
            <a:r>
              <a:rPr lang="ru-RU" sz="4800" b="1" dirty="0">
                <a:solidFill>
                  <a:srgbClr val="FFC000"/>
                </a:solidFill>
              </a:rPr>
              <a:t>, макрель, ставрида </a:t>
            </a:r>
            <a:r>
              <a:rPr lang="ru-RU" sz="4800" b="1" dirty="0" err="1">
                <a:solidFill>
                  <a:srgbClr val="FFC000"/>
                </a:solidFill>
              </a:rPr>
              <a:t>тощо</a:t>
            </a:r>
            <a:endParaRPr lang="ru-RU" sz="4800" b="1" dirty="0">
              <a:solidFill>
                <a:srgbClr val="FFC00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7072" y="-171400"/>
            <a:ext cx="6120680" cy="459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-214207"/>
            <a:ext cx="7838661" cy="4633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7072" y="2850856"/>
            <a:ext cx="10358941" cy="4019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5922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57018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939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1680" y="1628800"/>
            <a:ext cx="56886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</a:rPr>
              <a:t>Основа </a:t>
            </a:r>
            <a:r>
              <a:rPr lang="ru-RU" sz="4000" b="1" dirty="0" err="1">
                <a:solidFill>
                  <a:srgbClr val="002060"/>
                </a:solidFill>
              </a:rPr>
              <a:t>землеробства</a:t>
            </a:r>
            <a:r>
              <a:rPr lang="ru-RU" sz="4000" b="1" dirty="0">
                <a:solidFill>
                  <a:srgbClr val="002060"/>
                </a:solidFill>
              </a:rPr>
              <a:t> — </a:t>
            </a:r>
            <a:r>
              <a:rPr lang="ru-RU" sz="4000" b="1" dirty="0" err="1">
                <a:solidFill>
                  <a:srgbClr val="002060"/>
                </a:solidFill>
              </a:rPr>
              <a:t>зернові</a:t>
            </a:r>
            <a:r>
              <a:rPr lang="ru-RU" sz="4000" b="1" dirty="0">
                <a:solidFill>
                  <a:srgbClr val="002060"/>
                </a:solidFill>
              </a:rPr>
              <a:t> </a:t>
            </a:r>
            <a:r>
              <a:rPr lang="ru-RU" sz="4000" b="1" dirty="0" err="1">
                <a:solidFill>
                  <a:srgbClr val="002060"/>
                </a:solidFill>
              </a:rPr>
              <a:t>культури</a:t>
            </a:r>
            <a:r>
              <a:rPr lang="ru-RU" sz="4000" b="1" dirty="0">
                <a:solidFill>
                  <a:srgbClr val="002060"/>
                </a:solidFill>
              </a:rPr>
              <a:t>: </a:t>
            </a:r>
            <a:r>
              <a:rPr lang="ru-RU" sz="4000" b="1" dirty="0" err="1">
                <a:solidFill>
                  <a:srgbClr val="002060"/>
                </a:solidFill>
              </a:rPr>
              <a:t>пшениця</a:t>
            </a:r>
            <a:r>
              <a:rPr lang="ru-RU" sz="4000" b="1" dirty="0">
                <a:solidFill>
                  <a:srgbClr val="002060"/>
                </a:solidFill>
              </a:rPr>
              <a:t> </a:t>
            </a:r>
            <a:r>
              <a:rPr lang="ru-RU" sz="4000" b="1" dirty="0" err="1">
                <a:solidFill>
                  <a:srgbClr val="002060"/>
                </a:solidFill>
              </a:rPr>
              <a:t>ячмінь</a:t>
            </a:r>
            <a:r>
              <a:rPr lang="ru-RU" sz="4000" b="1" dirty="0">
                <a:solidFill>
                  <a:srgbClr val="002060"/>
                </a:solidFill>
              </a:rPr>
              <a:t>, </a:t>
            </a:r>
            <a:r>
              <a:rPr lang="ru-RU" sz="4000" b="1" dirty="0" err="1">
                <a:solidFill>
                  <a:srgbClr val="002060"/>
                </a:solidFill>
              </a:rPr>
              <a:t>кукурудза</a:t>
            </a:r>
            <a:r>
              <a:rPr lang="ru-RU" sz="4000" b="1" dirty="0">
                <a:solidFill>
                  <a:srgbClr val="002060"/>
                </a:solidFill>
              </a:rPr>
              <a:t>, </a:t>
            </a:r>
            <a:r>
              <a:rPr lang="ru-RU" sz="4000" b="1" dirty="0" err="1">
                <a:solidFill>
                  <a:srgbClr val="002060"/>
                </a:solidFill>
              </a:rPr>
              <a:t>просяні</a:t>
            </a:r>
            <a:r>
              <a:rPr lang="ru-RU" sz="4000" b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2573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0516" y="0"/>
            <a:ext cx="96864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13313" y="2204864"/>
            <a:ext cx="5158785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600" b="1" dirty="0" err="1">
                <a:solidFill>
                  <a:srgbClr val="C00000"/>
                </a:solidFill>
              </a:rPr>
              <a:t>Дякую</a:t>
            </a:r>
            <a:r>
              <a:rPr lang="ru-RU" sz="9600" b="1" dirty="0">
                <a:solidFill>
                  <a:srgbClr val="C00000"/>
                </a:solidFill>
              </a:rPr>
              <a:t> </a:t>
            </a:r>
            <a:r>
              <a:rPr lang="ru-RU" sz="9600" b="1" dirty="0" smtClean="0">
                <a:solidFill>
                  <a:srgbClr val="C00000"/>
                </a:solidFill>
              </a:rPr>
              <a:t>за</a:t>
            </a:r>
            <a:endParaRPr lang="en-US" sz="96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9600" b="1" dirty="0" smtClean="0">
                <a:solidFill>
                  <a:srgbClr val="C00000"/>
                </a:solidFill>
              </a:rPr>
              <a:t> </a:t>
            </a:r>
            <a:r>
              <a:rPr lang="ru-RU" sz="9600" b="1" dirty="0" err="1">
                <a:solidFill>
                  <a:srgbClr val="C00000"/>
                </a:solidFill>
              </a:rPr>
              <a:t>увагу</a:t>
            </a:r>
            <a:r>
              <a:rPr lang="ru-RU" sz="9600" b="1" dirty="0">
                <a:solidFill>
                  <a:srgbClr val="C00000"/>
                </a:solidFill>
              </a:rPr>
              <a:t> </a:t>
            </a:r>
            <a:r>
              <a:rPr lang="ru-RU" sz="9600" b="1" dirty="0">
                <a:solidFill>
                  <a:srgbClr val="FFFF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09732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" y="0"/>
            <a:ext cx="9324345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2558882"/>
            <a:ext cx="727280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err="1">
                <a:solidFill>
                  <a:srgbClr val="002060"/>
                </a:solidFill>
              </a:rPr>
              <a:t>Традиційна</a:t>
            </a:r>
            <a:r>
              <a:rPr lang="ru-RU" sz="2800" b="1" i="1" dirty="0">
                <a:solidFill>
                  <a:srgbClr val="002060"/>
                </a:solidFill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</a:rPr>
              <a:t>економічна</a:t>
            </a:r>
            <a:r>
              <a:rPr lang="ru-RU" sz="2800" b="1" i="1" dirty="0">
                <a:solidFill>
                  <a:srgbClr val="002060"/>
                </a:solidFill>
              </a:rPr>
              <a:t> система </a:t>
            </a:r>
            <a:r>
              <a:rPr lang="ru-RU" sz="2800" b="1" dirty="0">
                <a:solidFill>
                  <a:srgbClr val="002060"/>
                </a:solidFill>
              </a:rPr>
              <a:t>— </a:t>
            </a:r>
            <a:r>
              <a:rPr lang="ru-RU" sz="2800" b="1" dirty="0" err="1">
                <a:solidFill>
                  <a:srgbClr val="002060"/>
                </a:solidFill>
              </a:rPr>
              <a:t>це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ситуація</a:t>
            </a:r>
            <a:r>
              <a:rPr lang="ru-RU" sz="2800" b="1" dirty="0">
                <a:solidFill>
                  <a:srgbClr val="002060"/>
                </a:solidFill>
              </a:rPr>
              <a:t> в </a:t>
            </a:r>
            <a:r>
              <a:rPr lang="ru-RU" sz="2800" b="1" dirty="0" err="1">
                <a:solidFill>
                  <a:srgbClr val="002060"/>
                </a:solidFill>
              </a:rPr>
              <a:t>країні</a:t>
            </a:r>
            <a:r>
              <a:rPr lang="ru-RU" sz="2800" b="1" dirty="0">
                <a:solidFill>
                  <a:srgbClr val="002060"/>
                </a:solidFill>
              </a:rPr>
              <a:t>, яка </a:t>
            </a:r>
            <a:r>
              <a:rPr lang="ru-RU" sz="2800" b="1" dirty="0" err="1">
                <a:solidFill>
                  <a:srgbClr val="002060"/>
                </a:solidFill>
              </a:rPr>
              <a:t>характеризується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високою</a:t>
            </a:r>
            <a:r>
              <a:rPr lang="ru-RU" sz="2800" b="1" dirty="0">
                <a:solidFill>
                  <a:srgbClr val="002060"/>
                </a:solidFill>
              </a:rPr>
              <a:t> потребою в </a:t>
            </a:r>
            <a:r>
              <a:rPr lang="ru-RU" sz="2800" b="1" dirty="0" err="1">
                <a:solidFill>
                  <a:srgbClr val="002060"/>
                </a:solidFill>
              </a:rPr>
              <a:t>ручній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праці</a:t>
            </a:r>
            <a:r>
              <a:rPr lang="ru-RU" sz="2800" b="1" dirty="0">
                <a:solidFill>
                  <a:srgbClr val="002060"/>
                </a:solidFill>
              </a:rPr>
              <a:t>. При </a:t>
            </a:r>
            <a:r>
              <a:rPr lang="ru-RU" sz="2800" b="1" dirty="0" err="1">
                <a:solidFill>
                  <a:srgbClr val="002060"/>
                </a:solidFill>
              </a:rPr>
              <a:t>цьому</a:t>
            </a:r>
            <a:r>
              <a:rPr lang="ru-RU" sz="2800" b="1" dirty="0">
                <a:solidFill>
                  <a:srgbClr val="002060"/>
                </a:solidFill>
              </a:rPr>
              <a:t> в </a:t>
            </a:r>
            <a:r>
              <a:rPr lang="ru-RU" sz="2800" b="1" dirty="0" err="1">
                <a:solidFill>
                  <a:srgbClr val="002060"/>
                </a:solidFill>
              </a:rPr>
              <a:t>країнах</a:t>
            </a:r>
            <a:r>
              <a:rPr lang="ru-RU" sz="2800" b="1" dirty="0">
                <a:solidFill>
                  <a:srgbClr val="002060"/>
                </a:solidFill>
              </a:rPr>
              <a:t>, в </a:t>
            </a:r>
            <a:r>
              <a:rPr lang="ru-RU" sz="2800" b="1" dirty="0" err="1">
                <a:solidFill>
                  <a:srgbClr val="002060"/>
                </a:solidFill>
              </a:rPr>
              <a:t>яких</a:t>
            </a:r>
            <a:r>
              <a:rPr lang="ru-RU" sz="2800" b="1" dirty="0">
                <a:solidFill>
                  <a:srgbClr val="002060"/>
                </a:solidFill>
              </a:rPr>
              <a:t> вона </a:t>
            </a:r>
            <a:r>
              <a:rPr lang="ru-RU" sz="2800" b="1" dirty="0" err="1">
                <a:solidFill>
                  <a:srgbClr val="002060"/>
                </a:solidFill>
              </a:rPr>
              <a:t>використовується</a:t>
            </a:r>
            <a:r>
              <a:rPr lang="ru-RU" sz="2800" b="1" dirty="0">
                <a:solidFill>
                  <a:srgbClr val="002060"/>
                </a:solidFill>
              </a:rPr>
              <a:t>, </a:t>
            </a:r>
            <a:r>
              <a:rPr lang="ru-RU" sz="2800" b="1" dirty="0" err="1">
                <a:solidFill>
                  <a:srgbClr val="002060"/>
                </a:solidFill>
              </a:rPr>
              <a:t>досить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слабко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розвинені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різні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технології</a:t>
            </a:r>
            <a:r>
              <a:rPr lang="ru-RU" sz="2800" b="1" dirty="0">
                <a:solidFill>
                  <a:srgbClr val="002060"/>
                </a:solidFill>
              </a:rPr>
              <a:t>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723" y="3356992"/>
            <a:ext cx="5905500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91031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343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Велика роль тут відводиться такій галузі, як добування корисних копалин і первинна їх обробка.</a:t>
            </a:r>
            <a:endParaRPr lang="uk-U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476672"/>
            <a:ext cx="574238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00B0F0"/>
                </a:solidFill>
              </a:rPr>
              <a:t>Велика роль тут </a:t>
            </a:r>
            <a:r>
              <a:rPr lang="ru-RU" sz="4400" b="1" dirty="0" err="1">
                <a:solidFill>
                  <a:srgbClr val="00B0F0"/>
                </a:solidFill>
              </a:rPr>
              <a:t>відводиться</a:t>
            </a:r>
            <a:r>
              <a:rPr lang="ru-RU" sz="4400" b="1" dirty="0">
                <a:solidFill>
                  <a:srgbClr val="00B0F0"/>
                </a:solidFill>
              </a:rPr>
              <a:t> </a:t>
            </a:r>
            <a:r>
              <a:rPr lang="ru-RU" sz="4400" b="1" dirty="0" err="1">
                <a:solidFill>
                  <a:srgbClr val="00B0F0"/>
                </a:solidFill>
              </a:rPr>
              <a:t>такій</a:t>
            </a:r>
            <a:r>
              <a:rPr lang="ru-RU" sz="4400" b="1" dirty="0">
                <a:solidFill>
                  <a:srgbClr val="00B0F0"/>
                </a:solidFill>
              </a:rPr>
              <a:t> </a:t>
            </a:r>
            <a:r>
              <a:rPr lang="ru-RU" sz="4400" b="1" dirty="0" err="1">
                <a:solidFill>
                  <a:srgbClr val="00B0F0"/>
                </a:solidFill>
              </a:rPr>
              <a:t>галузі</a:t>
            </a:r>
            <a:r>
              <a:rPr lang="ru-RU" sz="4400" b="1" dirty="0">
                <a:solidFill>
                  <a:srgbClr val="00B0F0"/>
                </a:solidFill>
              </a:rPr>
              <a:t>, як </a:t>
            </a:r>
            <a:r>
              <a:rPr lang="ru-RU" sz="4400" b="1" dirty="0" err="1">
                <a:solidFill>
                  <a:srgbClr val="00B0F0"/>
                </a:solidFill>
              </a:rPr>
              <a:t>добування</a:t>
            </a:r>
            <a:r>
              <a:rPr lang="ru-RU" sz="4400" b="1" dirty="0">
                <a:solidFill>
                  <a:srgbClr val="00B0F0"/>
                </a:solidFill>
              </a:rPr>
              <a:t> </a:t>
            </a:r>
            <a:r>
              <a:rPr lang="ru-RU" sz="4400" b="1" dirty="0" err="1">
                <a:solidFill>
                  <a:srgbClr val="00B0F0"/>
                </a:solidFill>
              </a:rPr>
              <a:t>корисних</a:t>
            </a:r>
            <a:r>
              <a:rPr lang="ru-RU" sz="4400" b="1" dirty="0">
                <a:solidFill>
                  <a:srgbClr val="00B0F0"/>
                </a:solidFill>
              </a:rPr>
              <a:t> </a:t>
            </a:r>
            <a:r>
              <a:rPr lang="ru-RU" sz="4400" b="1" dirty="0" err="1">
                <a:solidFill>
                  <a:srgbClr val="00B0F0"/>
                </a:solidFill>
              </a:rPr>
              <a:t>копалин</a:t>
            </a:r>
            <a:r>
              <a:rPr lang="ru-RU" sz="4400" b="1" dirty="0">
                <a:solidFill>
                  <a:srgbClr val="00B0F0"/>
                </a:solidFill>
              </a:rPr>
              <a:t> і </a:t>
            </a:r>
            <a:r>
              <a:rPr lang="ru-RU" sz="4400" b="1" dirty="0" err="1">
                <a:solidFill>
                  <a:srgbClr val="00B0F0"/>
                </a:solidFill>
              </a:rPr>
              <a:t>первинна</a:t>
            </a:r>
            <a:r>
              <a:rPr lang="ru-RU" sz="4400" b="1" dirty="0">
                <a:solidFill>
                  <a:srgbClr val="00B0F0"/>
                </a:solidFill>
              </a:rPr>
              <a:t> </a:t>
            </a:r>
            <a:r>
              <a:rPr lang="ru-RU" sz="4400" b="1" dirty="0" err="1">
                <a:solidFill>
                  <a:srgbClr val="00B0F0"/>
                </a:solidFill>
              </a:rPr>
              <a:t>їх</a:t>
            </a:r>
            <a:r>
              <a:rPr lang="ru-RU" sz="4400" b="1" dirty="0">
                <a:solidFill>
                  <a:srgbClr val="00B0F0"/>
                </a:solidFill>
              </a:rPr>
              <a:t> </a:t>
            </a:r>
            <a:r>
              <a:rPr lang="ru-RU" sz="4400" b="1" dirty="0" err="1">
                <a:solidFill>
                  <a:srgbClr val="00B0F0"/>
                </a:solidFill>
              </a:rPr>
              <a:t>обробка</a:t>
            </a:r>
            <a:r>
              <a:rPr lang="ru-RU" sz="4400" b="1" dirty="0">
                <a:solidFill>
                  <a:srgbClr val="00B0F0"/>
                </a:solidFill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736" y="0"/>
            <a:ext cx="5934075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9035"/>
            <a:ext cx="7641365" cy="5731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50478"/>
            <a:ext cx="7128792" cy="6219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689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298" y="0"/>
            <a:ext cx="9252520" cy="7402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188640"/>
            <a:ext cx="55983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C000"/>
                </a:solidFill>
              </a:rPr>
              <a:t>В </a:t>
            </a:r>
            <a:r>
              <a:rPr lang="ru-RU" sz="3200" b="1" dirty="0" err="1">
                <a:solidFill>
                  <a:srgbClr val="FFC000"/>
                </a:solidFill>
              </a:rPr>
              <a:t>країнах</a:t>
            </a:r>
            <a:r>
              <a:rPr lang="ru-RU" sz="3200" b="1" dirty="0">
                <a:solidFill>
                  <a:srgbClr val="FFC000"/>
                </a:solidFill>
              </a:rPr>
              <a:t>, в </a:t>
            </a:r>
            <a:r>
              <a:rPr lang="ru-RU" sz="3200" b="1" dirty="0" err="1">
                <a:solidFill>
                  <a:srgbClr val="FFC000"/>
                </a:solidFill>
              </a:rPr>
              <a:t>яких</a:t>
            </a:r>
            <a:r>
              <a:rPr lang="ru-RU" sz="3200" b="1" dirty="0">
                <a:solidFill>
                  <a:srgbClr val="FFC000"/>
                </a:solidFill>
              </a:rPr>
              <a:t> </a:t>
            </a:r>
            <a:r>
              <a:rPr lang="ru-RU" sz="3200" b="1" dirty="0" err="1">
                <a:solidFill>
                  <a:srgbClr val="FFC000"/>
                </a:solidFill>
              </a:rPr>
              <a:t>існує</a:t>
            </a:r>
            <a:r>
              <a:rPr lang="ru-RU" sz="3200" b="1" dirty="0">
                <a:solidFill>
                  <a:srgbClr val="FFC000"/>
                </a:solidFill>
              </a:rPr>
              <a:t> </a:t>
            </a:r>
            <a:r>
              <a:rPr lang="ru-RU" sz="3200" b="1" dirty="0" err="1">
                <a:solidFill>
                  <a:srgbClr val="FFC000"/>
                </a:solidFill>
              </a:rPr>
              <a:t>традиційна</a:t>
            </a:r>
            <a:r>
              <a:rPr lang="ru-RU" sz="3200" b="1" dirty="0">
                <a:solidFill>
                  <a:srgbClr val="FFC000"/>
                </a:solidFill>
              </a:rPr>
              <a:t> </a:t>
            </a:r>
            <a:r>
              <a:rPr lang="ru-RU" sz="3200" b="1" dirty="0" err="1">
                <a:solidFill>
                  <a:srgbClr val="FFC000"/>
                </a:solidFill>
              </a:rPr>
              <a:t>економічна</a:t>
            </a:r>
            <a:r>
              <a:rPr lang="ru-RU" sz="3200" b="1" dirty="0">
                <a:solidFill>
                  <a:srgbClr val="FFC000"/>
                </a:solidFill>
              </a:rPr>
              <a:t> система, </a:t>
            </a:r>
            <a:r>
              <a:rPr lang="ru-RU" sz="3200" b="1" dirty="0" err="1">
                <a:solidFill>
                  <a:srgbClr val="FFC000"/>
                </a:solidFill>
              </a:rPr>
              <a:t>багато</a:t>
            </a:r>
            <a:r>
              <a:rPr lang="ru-RU" sz="3200" b="1" dirty="0">
                <a:solidFill>
                  <a:srgbClr val="FFC000"/>
                </a:solidFill>
              </a:rPr>
              <a:t> </a:t>
            </a:r>
            <a:r>
              <a:rPr lang="ru-RU" sz="3200" b="1" dirty="0" err="1">
                <a:solidFill>
                  <a:srgbClr val="FFC000"/>
                </a:solidFill>
              </a:rPr>
              <a:t>дрібних</a:t>
            </a:r>
            <a:r>
              <a:rPr lang="ru-RU" sz="3200" b="1" dirty="0">
                <a:solidFill>
                  <a:srgbClr val="FFC000"/>
                </a:solidFill>
              </a:rPr>
              <a:t> </a:t>
            </a:r>
            <a:r>
              <a:rPr lang="ru-RU" sz="3200" b="1" dirty="0" err="1">
                <a:solidFill>
                  <a:srgbClr val="FFC000"/>
                </a:solidFill>
              </a:rPr>
              <a:t>господарств</a:t>
            </a:r>
            <a:r>
              <a:rPr lang="ru-RU" sz="3200" b="1" dirty="0">
                <a:solidFill>
                  <a:srgbClr val="FFC000"/>
                </a:solidFill>
              </a:rPr>
              <a:t>, </a:t>
            </a:r>
            <a:r>
              <a:rPr lang="ru-RU" sz="3200" b="1" dirty="0" err="1">
                <a:solidFill>
                  <a:srgbClr val="FFC000"/>
                </a:solidFill>
              </a:rPr>
              <a:t>які</a:t>
            </a:r>
            <a:r>
              <a:rPr lang="ru-RU" sz="3200" b="1" dirty="0">
                <a:solidFill>
                  <a:srgbClr val="FFC000"/>
                </a:solidFill>
              </a:rPr>
              <a:t> </a:t>
            </a:r>
            <a:r>
              <a:rPr lang="ru-RU" sz="3200" b="1" dirty="0" err="1">
                <a:solidFill>
                  <a:srgbClr val="FFC000"/>
                </a:solidFill>
              </a:rPr>
              <a:t>займаються</a:t>
            </a:r>
            <a:r>
              <a:rPr lang="ru-RU" sz="3200" b="1" dirty="0">
                <a:solidFill>
                  <a:srgbClr val="FFC000"/>
                </a:solidFill>
              </a:rPr>
              <a:t> </a:t>
            </a:r>
            <a:r>
              <a:rPr lang="ru-RU" sz="3200" b="1" dirty="0" err="1">
                <a:solidFill>
                  <a:srgbClr val="FFC000"/>
                </a:solidFill>
              </a:rPr>
              <a:t>виробництвом</a:t>
            </a:r>
            <a:r>
              <a:rPr lang="ru-RU" sz="3200" b="1" dirty="0">
                <a:solidFill>
                  <a:srgbClr val="FFC000"/>
                </a:solidFill>
              </a:rPr>
              <a:t>, а </a:t>
            </a:r>
            <a:r>
              <a:rPr lang="ru-RU" sz="3200" b="1" dirty="0" err="1">
                <a:solidFill>
                  <a:srgbClr val="FFC000"/>
                </a:solidFill>
              </a:rPr>
              <a:t>потім</a:t>
            </a:r>
            <a:r>
              <a:rPr lang="ru-RU" sz="3200" b="1" dirty="0">
                <a:solidFill>
                  <a:srgbClr val="FFC000"/>
                </a:solidFill>
              </a:rPr>
              <a:t> </a:t>
            </a:r>
            <a:r>
              <a:rPr lang="ru-RU" sz="3200" b="1" dirty="0" err="1">
                <a:solidFill>
                  <a:srgbClr val="FFC000"/>
                </a:solidFill>
              </a:rPr>
              <a:t>продажем</a:t>
            </a:r>
            <a:r>
              <a:rPr lang="ru-RU" sz="3200" b="1" dirty="0">
                <a:solidFill>
                  <a:srgbClr val="FFC000"/>
                </a:solidFill>
              </a:rPr>
              <a:t> </a:t>
            </a:r>
            <a:r>
              <a:rPr lang="ru-RU" sz="3200" b="1" dirty="0" err="1">
                <a:solidFill>
                  <a:srgbClr val="FFC000"/>
                </a:solidFill>
              </a:rPr>
              <a:t>власних</a:t>
            </a:r>
            <a:r>
              <a:rPr lang="ru-RU" sz="3200" b="1" dirty="0">
                <a:solidFill>
                  <a:srgbClr val="FFC000"/>
                </a:solidFill>
              </a:rPr>
              <a:t> </a:t>
            </a:r>
            <a:r>
              <a:rPr lang="ru-RU" sz="3200" b="1" dirty="0" err="1">
                <a:solidFill>
                  <a:srgbClr val="FFC000"/>
                </a:solidFill>
              </a:rPr>
              <a:t>продуктів</a:t>
            </a:r>
            <a:r>
              <a:rPr lang="ru-RU" sz="3200" b="1" dirty="0">
                <a:solidFill>
                  <a:srgbClr val="FFC000"/>
                </a:solidFill>
              </a:rPr>
              <a:t>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656" y="-99392"/>
            <a:ext cx="7943150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299" y="2305184"/>
            <a:ext cx="7620000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945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 </a:t>
            </a:r>
            <a:endParaRPr lang="uk-U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03648" y="1916832"/>
            <a:ext cx="604867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err="1">
                <a:solidFill>
                  <a:schemeClr val="bg1"/>
                </a:solidFill>
              </a:rPr>
              <a:t>Подібну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економіку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можна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також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відрізнити</a:t>
            </a:r>
            <a:r>
              <a:rPr lang="ru-RU" sz="4000" b="1" dirty="0">
                <a:solidFill>
                  <a:schemeClr val="bg1"/>
                </a:solidFill>
              </a:rPr>
              <a:t> по </a:t>
            </a:r>
            <a:r>
              <a:rPr lang="ru-RU" sz="4000" b="1" dirty="0" err="1">
                <a:solidFill>
                  <a:schemeClr val="bg1"/>
                </a:solidFill>
              </a:rPr>
              <a:t>наявності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величезної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кількості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ремісничих</a:t>
            </a:r>
            <a:r>
              <a:rPr lang="ru-RU" sz="4000" b="1" dirty="0">
                <a:solidFill>
                  <a:schemeClr val="bg1"/>
                </a:solidFill>
              </a:rPr>
              <a:t> і </a:t>
            </a:r>
            <a:r>
              <a:rPr lang="ru-RU" sz="4000" b="1" dirty="0" err="1">
                <a:solidFill>
                  <a:schemeClr val="bg1"/>
                </a:solidFill>
              </a:rPr>
              <a:t>селянських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господарств</a:t>
            </a:r>
            <a:r>
              <a:rPr lang="ru-RU" sz="40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635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64"/>
            <a:ext cx="10285703" cy="6857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476672"/>
            <a:ext cx="6480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3600" b="1" dirty="0">
                <a:solidFill>
                  <a:srgbClr val="FFFF00"/>
                </a:solidFill>
              </a:rPr>
              <a:t>У таких </a:t>
            </a:r>
            <a:r>
              <a:rPr lang="ru-RU" sz="3600" b="1" dirty="0" err="1">
                <a:solidFill>
                  <a:srgbClr val="FFFF00"/>
                </a:solidFill>
              </a:rPr>
              <a:t>країнах</a:t>
            </a:r>
            <a:r>
              <a:rPr lang="ru-RU" sz="3600" b="1" dirty="0">
                <a:solidFill>
                  <a:srgbClr val="FFFF00"/>
                </a:solidFill>
              </a:rPr>
              <a:t> велика роль </a:t>
            </a:r>
            <a:r>
              <a:rPr lang="ru-RU" sz="3600" b="1" dirty="0" err="1">
                <a:solidFill>
                  <a:srgbClr val="FFFF00"/>
                </a:solidFill>
              </a:rPr>
              <a:t>відводиться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err="1">
                <a:solidFill>
                  <a:srgbClr val="FFFF00"/>
                </a:solidFill>
              </a:rPr>
              <a:t>релігії</a:t>
            </a:r>
            <a:r>
              <a:rPr lang="ru-RU" sz="3600" b="1" dirty="0">
                <a:solidFill>
                  <a:srgbClr val="FFFF00"/>
                </a:solidFill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37148"/>
            <a:ext cx="6181278" cy="4120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4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Зараз традиційна економічна система поширена в деяких країнах Африки та Азії. </a:t>
            </a:r>
            <a:endParaRPr lang="uk-U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5212"/>
            <a:ext cx="9177353" cy="689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37489"/>
            <a:ext cx="67875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FF00"/>
                </a:solidFill>
              </a:rPr>
              <a:t>Зараз </a:t>
            </a:r>
            <a:r>
              <a:rPr lang="ru-RU" sz="3600" b="1" dirty="0" err="1">
                <a:solidFill>
                  <a:srgbClr val="FFFF00"/>
                </a:solidFill>
              </a:rPr>
              <a:t>традиційна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err="1">
                <a:solidFill>
                  <a:srgbClr val="FFFF00"/>
                </a:solidFill>
              </a:rPr>
              <a:t>економічна</a:t>
            </a:r>
            <a:r>
              <a:rPr lang="ru-RU" sz="3600" b="1" dirty="0">
                <a:solidFill>
                  <a:srgbClr val="FFFF00"/>
                </a:solidFill>
              </a:rPr>
              <a:t> система </a:t>
            </a:r>
            <a:r>
              <a:rPr lang="ru-RU" sz="3600" b="1" dirty="0" err="1">
                <a:solidFill>
                  <a:srgbClr val="FFFF00"/>
                </a:solidFill>
              </a:rPr>
              <a:t>поширена</a:t>
            </a:r>
            <a:r>
              <a:rPr lang="ru-RU" sz="3600" b="1" dirty="0">
                <a:solidFill>
                  <a:srgbClr val="FFFF00"/>
                </a:solidFill>
              </a:rPr>
              <a:t> в </a:t>
            </a:r>
            <a:r>
              <a:rPr lang="ru-RU" sz="3600" b="1" dirty="0" err="1">
                <a:solidFill>
                  <a:srgbClr val="FFFF00"/>
                </a:solidFill>
              </a:rPr>
              <a:t>деяких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err="1">
                <a:solidFill>
                  <a:srgbClr val="FFFF00"/>
                </a:solidFill>
              </a:rPr>
              <a:t>країнах</a:t>
            </a:r>
            <a:r>
              <a:rPr lang="ru-RU" sz="3600" b="1" dirty="0">
                <a:solidFill>
                  <a:srgbClr val="FFFF00"/>
                </a:solidFill>
              </a:rPr>
              <a:t> Африки та </a:t>
            </a:r>
            <a:r>
              <a:rPr lang="ru-RU" sz="3600" b="1" dirty="0" err="1">
                <a:solidFill>
                  <a:srgbClr val="FFFF00"/>
                </a:solidFill>
              </a:rPr>
              <a:t>Азії</a:t>
            </a:r>
            <a:r>
              <a:rPr lang="ru-RU" sz="3600" b="1" dirty="0">
                <a:solidFill>
                  <a:srgbClr val="FFFF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4536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3164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88640"/>
            <a:ext cx="97210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>
                <a:solidFill>
                  <a:srgbClr val="FFC000"/>
                </a:solidFill>
              </a:rPr>
              <a:t>В </a:t>
            </a:r>
            <a:r>
              <a:rPr lang="ru-RU" sz="5400" dirty="0" smtClean="0">
                <a:solidFill>
                  <a:srgbClr val="FFC000"/>
                </a:solidFill>
              </a:rPr>
              <a:t>Карпатах:             </a:t>
            </a:r>
            <a:r>
              <a:rPr lang="uk-UA" sz="5400" dirty="0" smtClean="0">
                <a:solidFill>
                  <a:srgbClr val="FFC000"/>
                </a:solidFill>
              </a:rPr>
              <a:t>вівчарство</a:t>
            </a:r>
            <a:endParaRPr lang="uk-UA" sz="5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80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5131" y="1384"/>
            <a:ext cx="100514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20072" y="332656"/>
            <a:ext cx="34401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dirty="0" smtClean="0">
                <a:solidFill>
                  <a:srgbClr val="C00000"/>
                </a:solidFill>
              </a:rPr>
              <a:t>писанкарство</a:t>
            </a:r>
            <a:endParaRPr lang="uk-UA" dirty="0">
              <a:solidFill>
                <a:srgbClr val="C0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573134"/>
            <a:ext cx="57150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303278"/>
            <a:ext cx="4288095" cy="3216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33801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212</Words>
  <Application>Microsoft Office PowerPoint</Application>
  <PresentationFormat>Экран (4:3)</PresentationFormat>
  <Paragraphs>26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Виловлюють такі риб, як тунець, макрель, ставрида тощо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Традиційна економічна система</dc:title>
  <dc:creator>Коля</dc:creator>
  <cp:lastModifiedBy>Deafult User</cp:lastModifiedBy>
  <cp:revision>25</cp:revision>
  <dcterms:created xsi:type="dcterms:W3CDTF">2013-09-21T11:53:47Z</dcterms:created>
  <dcterms:modified xsi:type="dcterms:W3CDTF">2013-10-17T14:13:42Z</dcterms:modified>
</cp:coreProperties>
</file>