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71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err="1" smtClean="0"/>
              <a:t>Підготувала</a:t>
            </a:r>
            <a:r>
              <a:rPr lang="ru-RU" dirty="0" smtClean="0"/>
              <a:t> </a:t>
            </a:r>
            <a:r>
              <a:rPr lang="ru-RU" dirty="0" err="1" smtClean="0"/>
              <a:t>учениця</a:t>
            </a:r>
            <a:r>
              <a:rPr lang="ru-RU" dirty="0" smtClean="0"/>
              <a:t> </a:t>
            </a:r>
            <a:r>
              <a:rPr lang="uk-UA" dirty="0" smtClean="0"/>
              <a:t> 10 класу </a:t>
            </a:r>
          </a:p>
          <a:p>
            <a:pPr algn="r"/>
            <a:r>
              <a:rPr lang="uk-UA" dirty="0" smtClean="0"/>
              <a:t>Хижняк Тетяна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/>
              <a:t>Колективізація</a:t>
            </a:r>
            <a:r>
              <a:rPr lang="ru-RU" b="1" dirty="0" smtClean="0"/>
              <a:t> на Україні та її </a:t>
            </a:r>
            <a:r>
              <a:rPr lang="ru-RU" b="1" dirty="0" err="1" smtClean="0"/>
              <a:t>наслідки</a:t>
            </a:r>
            <a:r>
              <a:rPr lang="ru-RU" b="1" dirty="0" smtClean="0"/>
              <a:t>(1928-1933 </a:t>
            </a:r>
            <a:r>
              <a:rPr lang="ru-RU" b="1" dirty="0" err="1" smtClean="0"/>
              <a:t>рр</a:t>
            </a:r>
            <a:r>
              <a:rPr lang="ru-RU" b="1" dirty="0" smtClean="0"/>
              <a:t>.)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Громлячи</a:t>
            </a:r>
            <a:r>
              <a:rPr lang="ru-RU" dirty="0" smtClean="0"/>
              <a:t> </a:t>
            </a:r>
            <a:r>
              <a:rPr lang="ru-RU" dirty="0" err="1" smtClean="0"/>
              <a:t>куркулів</a:t>
            </a:r>
            <a:r>
              <a:rPr lang="ru-RU" dirty="0" smtClean="0"/>
              <a:t>, Сталін </a:t>
            </a:r>
            <a:r>
              <a:rPr lang="ru-RU" dirty="0" err="1" smtClean="0"/>
              <a:t>повів</a:t>
            </a:r>
            <a:r>
              <a:rPr lang="ru-RU" dirty="0" smtClean="0"/>
              <a:t> </a:t>
            </a:r>
            <a:r>
              <a:rPr lang="ru-RU" dirty="0" err="1" smtClean="0"/>
              <a:t>наступ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селянства </a:t>
            </a:r>
            <a:r>
              <a:rPr lang="ru-RU" dirty="0" err="1" smtClean="0"/>
              <a:t>взагалі</a:t>
            </a:r>
            <a:r>
              <a:rPr lang="ru-RU" dirty="0" smtClean="0"/>
              <a:t>. </a:t>
            </a:r>
            <a:r>
              <a:rPr lang="ru-RU" dirty="0" err="1" smtClean="0"/>
              <a:t>Партійні</a:t>
            </a:r>
            <a:r>
              <a:rPr lang="ru-RU" dirty="0" smtClean="0"/>
              <a:t> </a:t>
            </a:r>
            <a:r>
              <a:rPr lang="ru-RU" dirty="0" err="1" smtClean="0"/>
              <a:t>активісти</a:t>
            </a:r>
            <a:r>
              <a:rPr lang="ru-RU" dirty="0" smtClean="0"/>
              <a:t>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вказівку</a:t>
            </a:r>
            <a:r>
              <a:rPr lang="ru-RU" dirty="0" smtClean="0"/>
              <a:t> </a:t>
            </a:r>
            <a:r>
              <a:rPr lang="ru-RU" dirty="0" err="1" smtClean="0"/>
              <a:t>негайно</a:t>
            </a:r>
            <a:r>
              <a:rPr lang="ru-RU" dirty="0" smtClean="0"/>
              <a:t> </a:t>
            </a:r>
            <a:r>
              <a:rPr lang="ru-RU" dirty="0" err="1" smtClean="0"/>
              <a:t>розпочати</a:t>
            </a:r>
            <a:r>
              <a:rPr lang="ru-RU" dirty="0" smtClean="0"/>
              <a:t> </a:t>
            </a:r>
            <a:r>
              <a:rPr lang="ru-RU" dirty="0" err="1" smtClean="0"/>
              <a:t>суцільну</a:t>
            </a:r>
            <a:r>
              <a:rPr lang="ru-RU" dirty="0" smtClean="0"/>
              <a:t> </a:t>
            </a:r>
            <a:r>
              <a:rPr lang="ru-RU" dirty="0" err="1" smtClean="0"/>
              <a:t>колективізацію</a:t>
            </a:r>
            <a:r>
              <a:rPr lang="ru-RU" dirty="0" smtClean="0"/>
              <a:t>.  </a:t>
            </a:r>
            <a:r>
              <a:rPr lang="ru-RU" dirty="0" smtClean="0"/>
              <a:t>Ці </a:t>
            </a:r>
            <a:r>
              <a:rPr lang="ru-RU" dirty="0" err="1" smtClean="0"/>
              <a:t>масові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зрозумілими</a:t>
            </a:r>
            <a:r>
              <a:rPr lang="ru-RU" dirty="0" smtClean="0"/>
              <a:t> в одному: їх належало </a:t>
            </a:r>
            <a:r>
              <a:rPr lang="ru-RU" dirty="0" err="1" smtClean="0"/>
              <a:t>проводити</a:t>
            </a:r>
            <a:r>
              <a:rPr lang="ru-RU" dirty="0" smtClean="0"/>
              <a:t> швидко, </a:t>
            </a:r>
            <a:r>
              <a:rPr lang="ru-RU" dirty="0" err="1" smtClean="0"/>
              <a:t>незважаючи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на які </a:t>
            </a:r>
            <a:r>
              <a:rPr lang="ru-RU" dirty="0" err="1" smtClean="0"/>
              <a:t>протести</a:t>
            </a:r>
            <a:r>
              <a:rPr lang="ru-RU" dirty="0" smtClean="0"/>
              <a:t>, </a:t>
            </a:r>
            <a:r>
              <a:rPr lang="ru-RU" dirty="0" err="1" smtClean="0"/>
              <a:t>труднощі</a:t>
            </a:r>
            <a:r>
              <a:rPr lang="ru-RU" dirty="0" smtClean="0"/>
              <a:t> й </a:t>
            </a:r>
            <a:r>
              <a:rPr lang="ru-RU" dirty="0" err="1" smtClean="0"/>
              <a:t>кошти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Розгортання</a:t>
            </a:r>
            <a:r>
              <a:rPr lang="ru-RU" sz="3200" dirty="0" smtClean="0"/>
              <a:t>  </a:t>
            </a:r>
            <a:r>
              <a:rPr lang="ru-RU" sz="3200" dirty="0" err="1" smtClean="0"/>
              <a:t>суцільної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колективізації</a:t>
            </a:r>
            <a:r>
              <a:rPr lang="ru-RU" sz="3200" dirty="0" smtClean="0"/>
              <a:t> на </a:t>
            </a:r>
            <a:r>
              <a:rPr lang="ru-RU" sz="3200" dirty="0" smtClean="0"/>
              <a:t>Україні.</a:t>
            </a:r>
            <a:br>
              <a:rPr lang="ru-RU" sz="3200" dirty="0" smtClean="0"/>
            </a:br>
            <a:r>
              <a:rPr lang="ru-RU" sz="3200" dirty="0" err="1" smtClean="0"/>
              <a:t>Селянські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протести</a:t>
            </a:r>
            <a:endParaRPr lang="ru-RU" sz="3200" dirty="0"/>
          </a:p>
        </p:txBody>
      </p:sp>
      <p:pic>
        <p:nvPicPr>
          <p:cNvPr id="9218" name="Picture 2" descr="E: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000504"/>
            <a:ext cx="4071966" cy="264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r>
              <a:rPr lang="ru-RU" dirty="0" err="1" smtClean="0"/>
              <a:t>Найпоширеніша</a:t>
            </a:r>
            <a:r>
              <a:rPr lang="ru-RU" dirty="0" smtClean="0"/>
              <a:t> форма протесту </a:t>
            </a:r>
            <a:r>
              <a:rPr lang="ru-RU" dirty="0" err="1" smtClean="0"/>
              <a:t>зводилася</a:t>
            </a:r>
            <a:r>
              <a:rPr lang="ru-RU" dirty="0" smtClean="0"/>
              <a:t> до того, що </a:t>
            </a:r>
            <a:r>
              <a:rPr lang="ru-RU" dirty="0" err="1" smtClean="0"/>
              <a:t>селяни</a:t>
            </a:r>
            <a:r>
              <a:rPr lang="ru-RU" dirty="0" smtClean="0"/>
              <a:t> стали </a:t>
            </a:r>
            <a:r>
              <a:rPr lang="ru-RU" dirty="0" err="1" smtClean="0"/>
              <a:t>різати</a:t>
            </a:r>
            <a:r>
              <a:rPr lang="ru-RU" dirty="0" smtClean="0"/>
              <a:t> </a:t>
            </a:r>
            <a:r>
              <a:rPr lang="ru-RU" dirty="0" err="1" smtClean="0"/>
              <a:t>домашню</a:t>
            </a:r>
            <a:r>
              <a:rPr lang="ru-RU" dirty="0" smtClean="0"/>
              <a:t> худобу, не </a:t>
            </a:r>
            <a:r>
              <a:rPr lang="ru-RU" dirty="0" err="1" smtClean="0"/>
              <a:t>бажаючи</a:t>
            </a:r>
            <a:r>
              <a:rPr lang="ru-RU" dirty="0" smtClean="0"/>
              <a:t> </a:t>
            </a:r>
            <a:r>
              <a:rPr lang="ru-RU" dirty="0" err="1" smtClean="0"/>
              <a:t>віддавати</a:t>
            </a:r>
            <a:r>
              <a:rPr lang="ru-RU" dirty="0" smtClean="0"/>
              <a:t> її властям. Це явище набрало </a:t>
            </a:r>
            <a:r>
              <a:rPr lang="ru-RU" dirty="0" err="1" smtClean="0"/>
              <a:t>приголомшуючих</a:t>
            </a:r>
            <a:r>
              <a:rPr lang="ru-RU" dirty="0" smtClean="0"/>
              <a:t> </a:t>
            </a:r>
            <a:r>
              <a:rPr lang="ru-RU" dirty="0" err="1" smtClean="0"/>
              <a:t>масштабів</a:t>
            </a:r>
            <a:r>
              <a:rPr lang="ru-RU" dirty="0" smtClean="0"/>
              <a:t>: між 1928 і 1932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втратила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поголів'я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endParaRPr lang="ru-RU" dirty="0" smtClean="0"/>
          </a:p>
          <a:p>
            <a:r>
              <a:rPr lang="ru-RU" dirty="0" smtClean="0"/>
              <a:t>Особливо </a:t>
            </a:r>
            <a:r>
              <a:rPr lang="ru-RU" dirty="0" err="1" smtClean="0"/>
              <a:t>поширилися</a:t>
            </a:r>
            <a:r>
              <a:rPr lang="ru-RU" dirty="0" smtClean="0"/>
              <a:t> так </a:t>
            </a:r>
            <a:r>
              <a:rPr lang="ru-RU" dirty="0" err="1" smtClean="0"/>
              <a:t>звані</a:t>
            </a:r>
            <a:r>
              <a:rPr lang="ru-RU" dirty="0" smtClean="0"/>
              <a:t> «</a:t>
            </a:r>
            <a:r>
              <a:rPr lang="ru-RU" dirty="0" err="1" smtClean="0"/>
              <a:t>бабські</a:t>
            </a:r>
            <a:r>
              <a:rPr lang="ru-RU" dirty="0" smtClean="0"/>
              <a:t> </a:t>
            </a:r>
            <a:r>
              <a:rPr lang="ru-RU" dirty="0" err="1" smtClean="0"/>
              <a:t>бунти</a:t>
            </a:r>
            <a:r>
              <a:rPr lang="ru-RU" dirty="0" smtClean="0"/>
              <a:t>» — </a:t>
            </a:r>
            <a:r>
              <a:rPr lang="ru-RU" dirty="0" err="1" smtClean="0"/>
              <a:t>повстання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, які </a:t>
            </a:r>
            <a:r>
              <a:rPr lang="ru-RU" dirty="0" err="1" smtClean="0"/>
              <a:t>вимагали</a:t>
            </a:r>
            <a:r>
              <a:rPr lang="ru-RU" dirty="0" smtClean="0"/>
              <a:t> </a:t>
            </a:r>
            <a:r>
              <a:rPr lang="ru-RU" dirty="0" err="1" smtClean="0"/>
              <a:t>повернення</a:t>
            </a:r>
            <a:r>
              <a:rPr lang="ru-RU" dirty="0" smtClean="0"/>
              <a:t> </a:t>
            </a:r>
            <a:r>
              <a:rPr lang="ru-RU" dirty="0" err="1" smtClean="0"/>
              <a:t>відібраної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. У </a:t>
            </a:r>
            <a:r>
              <a:rPr lang="ru-RU" dirty="0" err="1" smtClean="0"/>
              <a:t>випадках</a:t>
            </a:r>
            <a:r>
              <a:rPr lang="ru-RU" dirty="0" smtClean="0"/>
              <a:t> великих </a:t>
            </a:r>
            <a:r>
              <a:rPr lang="ru-RU" dirty="0" err="1" smtClean="0"/>
              <a:t>повстань</a:t>
            </a:r>
            <a:r>
              <a:rPr lang="ru-RU" dirty="0" smtClean="0"/>
              <a:t> </a:t>
            </a:r>
            <a:r>
              <a:rPr lang="ru-RU" dirty="0" err="1" smtClean="0"/>
              <a:t>озброєних</a:t>
            </a:r>
            <a:r>
              <a:rPr lang="ru-RU" dirty="0" smtClean="0"/>
              <a:t> селян уряд </a:t>
            </a:r>
            <a:r>
              <a:rPr lang="ru-RU" dirty="0" err="1" smtClean="0"/>
              <a:t>посилав</a:t>
            </a:r>
            <a:r>
              <a:rPr lang="ru-RU" dirty="0" smtClean="0"/>
              <a:t> на їх </a:t>
            </a:r>
            <a:r>
              <a:rPr lang="ru-RU" dirty="0" err="1" smtClean="0"/>
              <a:t>придушення</a:t>
            </a:r>
            <a:r>
              <a:rPr lang="ru-RU" dirty="0" smtClean="0"/>
              <a:t> </a:t>
            </a:r>
            <a:r>
              <a:rPr lang="ru-RU" dirty="0" err="1" smtClean="0"/>
              <a:t>регулярні</a:t>
            </a:r>
            <a:r>
              <a:rPr lang="ru-RU" dirty="0" smtClean="0"/>
              <a:t> війська та </a:t>
            </a:r>
            <a:r>
              <a:rPr lang="ru-RU" dirty="0" err="1" smtClean="0"/>
              <a:t>підрозділи</a:t>
            </a:r>
            <a:r>
              <a:rPr lang="ru-RU" dirty="0" smtClean="0"/>
              <a:t> ОДПУ.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</a:t>
            </a:r>
            <a:r>
              <a:rPr lang="ru-RU" dirty="0" err="1" smtClean="0"/>
              <a:t>полягав</a:t>
            </a:r>
            <a:r>
              <a:rPr lang="ru-RU" dirty="0" smtClean="0"/>
              <a:t> у тому,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 smtClean="0"/>
              <a:t>унеможливити</a:t>
            </a:r>
            <a:r>
              <a:rPr lang="ru-RU" dirty="0" smtClean="0"/>
              <a:t> </a:t>
            </a:r>
            <a:r>
              <a:rPr lang="ru-RU" dirty="0" err="1" smtClean="0"/>
              <a:t>індивідуальне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. Селянам, що </a:t>
            </a:r>
            <a:r>
              <a:rPr lang="ru-RU" dirty="0" err="1" smtClean="0"/>
              <a:t>виходили</a:t>
            </a:r>
            <a:r>
              <a:rPr lang="ru-RU" dirty="0" smtClean="0"/>
              <a:t> з </a:t>
            </a:r>
            <a:r>
              <a:rPr lang="ru-RU" dirty="0" err="1" smtClean="0"/>
              <a:t>колгоспів</a:t>
            </a:r>
            <a:r>
              <a:rPr lang="ru-RU" dirty="0" smtClean="0"/>
              <a:t>, часто не </a:t>
            </a:r>
            <a:r>
              <a:rPr lang="ru-RU" dirty="0" err="1" smtClean="0"/>
              <a:t>віддавали</a:t>
            </a:r>
            <a:r>
              <a:rPr lang="ru-RU" dirty="0" smtClean="0"/>
              <a:t>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реманент</a:t>
            </a:r>
            <a:r>
              <a:rPr lang="ru-RU" dirty="0" smtClean="0"/>
              <a:t> і ту худобу, що </a:t>
            </a:r>
            <a:r>
              <a:rPr lang="ru-RU" dirty="0" err="1" smtClean="0"/>
              <a:t>вціліла</a:t>
            </a:r>
            <a:r>
              <a:rPr lang="ru-RU" dirty="0" smtClean="0"/>
              <a:t>. Вони </a:t>
            </a:r>
            <a:r>
              <a:rPr lang="ru-RU" dirty="0" err="1" smtClean="0"/>
              <a:t>отримували</a:t>
            </a:r>
            <a:r>
              <a:rPr lang="ru-RU" dirty="0" smtClean="0"/>
              <a:t> </a:t>
            </a:r>
            <a:r>
              <a:rPr lang="ru-RU" dirty="0" err="1" smtClean="0"/>
              <a:t>убогі</a:t>
            </a:r>
            <a:r>
              <a:rPr lang="ru-RU" dirty="0" smtClean="0"/>
              <a:t> </a:t>
            </a:r>
            <a:r>
              <a:rPr lang="ru-RU" dirty="0" err="1" smtClean="0"/>
              <a:t>наділи</a:t>
            </a:r>
            <a:r>
              <a:rPr lang="ru-RU" dirty="0" smtClean="0"/>
              <a:t>, які тяжко </a:t>
            </a:r>
            <a:r>
              <a:rPr lang="ru-RU" dirty="0" err="1" smtClean="0"/>
              <a:t>піддавалися</a:t>
            </a:r>
            <a:r>
              <a:rPr lang="ru-RU" dirty="0" smtClean="0"/>
              <a:t> </a:t>
            </a:r>
            <a:r>
              <a:rPr lang="ru-RU" dirty="0" err="1" smtClean="0"/>
              <a:t>обробці</a:t>
            </a:r>
            <a:r>
              <a:rPr lang="ru-RU" dirty="0" smtClean="0"/>
              <a:t>, в той час як за </a:t>
            </a:r>
            <a:r>
              <a:rPr lang="ru-RU" dirty="0" err="1" smtClean="0"/>
              <a:t>колгоспниками</a:t>
            </a:r>
            <a:r>
              <a:rPr lang="ru-RU" dirty="0" smtClean="0"/>
              <a:t> </a:t>
            </a:r>
            <a:r>
              <a:rPr lang="ru-RU" dirty="0" err="1" smtClean="0"/>
              <a:t>зберігали</a:t>
            </a:r>
            <a:r>
              <a:rPr lang="ru-RU" dirty="0" smtClean="0"/>
              <a:t> </a:t>
            </a:r>
            <a:r>
              <a:rPr lang="ru-RU" dirty="0" err="1" smtClean="0"/>
              <a:t>найкращі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  <a:r>
              <a:rPr lang="ru-RU" dirty="0" err="1" smtClean="0"/>
              <a:t>Оподаткування</a:t>
            </a:r>
            <a:r>
              <a:rPr lang="ru-RU" dirty="0" smtClean="0"/>
              <a:t>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</a:t>
            </a:r>
            <a:r>
              <a:rPr lang="ru-RU" dirty="0" err="1" smtClean="0"/>
              <a:t>господарів</a:t>
            </a:r>
            <a:r>
              <a:rPr lang="ru-RU" dirty="0" smtClean="0"/>
              <a:t> </a:t>
            </a:r>
            <a:r>
              <a:rPr lang="ru-RU" dirty="0" err="1" smtClean="0"/>
              <a:t>збільшили</a:t>
            </a:r>
            <a:r>
              <a:rPr lang="ru-RU" dirty="0" smtClean="0"/>
              <a:t> у два-три рази, а </a:t>
            </a:r>
            <a:r>
              <a:rPr lang="ru-RU" dirty="0" err="1" smtClean="0"/>
              <a:t>колгоспників</a:t>
            </a:r>
            <a:r>
              <a:rPr lang="ru-RU" dirty="0" smtClean="0"/>
              <a:t> </a:t>
            </a:r>
            <a:r>
              <a:rPr lang="ru-RU" dirty="0" err="1" smtClean="0"/>
              <a:t>звільняли</a:t>
            </a:r>
            <a:r>
              <a:rPr lang="ru-RU" dirty="0" smtClean="0"/>
              <a:t> від </a:t>
            </a:r>
            <a:r>
              <a:rPr lang="ru-RU" dirty="0" err="1" smtClean="0"/>
              <a:t>податків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Нові наступи на село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Голод 1932—1933 </a:t>
            </a:r>
            <a:r>
              <a:rPr lang="ru-RU" dirty="0" err="1" smtClean="0"/>
              <a:t>рр</a:t>
            </a:r>
            <a:r>
              <a:rPr lang="ru-RU" dirty="0" smtClean="0"/>
              <a:t>. став для </a:t>
            </a:r>
            <a:r>
              <a:rPr lang="ru-RU" dirty="0" err="1" smtClean="0"/>
              <a:t>українців</a:t>
            </a:r>
            <a:r>
              <a:rPr lang="ru-RU" dirty="0" smtClean="0"/>
              <a:t> тим, </a:t>
            </a:r>
            <a:r>
              <a:rPr lang="ru-RU" dirty="0" err="1" smtClean="0"/>
              <a:t>чим</a:t>
            </a:r>
            <a:r>
              <a:rPr lang="ru-RU" dirty="0" smtClean="0"/>
              <a:t> був </a:t>
            </a:r>
            <a:r>
              <a:rPr lang="ru-RU" dirty="0" err="1" smtClean="0"/>
              <a:t>голокост</a:t>
            </a:r>
            <a:r>
              <a:rPr lang="ru-RU" dirty="0" smtClean="0"/>
              <a:t> для </a:t>
            </a:r>
            <a:r>
              <a:rPr lang="ru-RU" dirty="0" err="1" smtClean="0"/>
              <a:t>євреїв</a:t>
            </a:r>
            <a:r>
              <a:rPr lang="ru-RU" dirty="0" smtClean="0"/>
              <a:t> і </a:t>
            </a:r>
            <a:r>
              <a:rPr lang="ru-RU" dirty="0" err="1" smtClean="0"/>
              <a:t>різанина</a:t>
            </a:r>
            <a:r>
              <a:rPr lang="ru-RU" dirty="0" smtClean="0"/>
              <a:t> 1915 р. для </a:t>
            </a:r>
            <a:r>
              <a:rPr lang="ru-RU" dirty="0" err="1" smtClean="0"/>
              <a:t>вірменів</a:t>
            </a:r>
            <a:r>
              <a:rPr lang="ru-RU" dirty="0" smtClean="0"/>
              <a:t>. Як </a:t>
            </a:r>
            <a:r>
              <a:rPr lang="ru-RU" dirty="0" err="1" smtClean="0"/>
              <a:t>трагедія</a:t>
            </a:r>
            <a:r>
              <a:rPr lang="ru-RU" dirty="0" smtClean="0"/>
              <a:t>, </a:t>
            </a:r>
            <a:r>
              <a:rPr lang="ru-RU" dirty="0" err="1" smtClean="0"/>
              <a:t>масштаби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збагнути</a:t>
            </a:r>
            <a:r>
              <a:rPr lang="ru-RU" dirty="0" smtClean="0"/>
              <a:t>, голод </a:t>
            </a:r>
            <a:r>
              <a:rPr lang="ru-RU" dirty="0" err="1" smtClean="0"/>
              <a:t>травмував</a:t>
            </a:r>
            <a:r>
              <a:rPr lang="ru-RU" dirty="0" smtClean="0"/>
              <a:t> </a:t>
            </a:r>
            <a:r>
              <a:rPr lang="ru-RU" dirty="0" err="1" smtClean="0"/>
              <a:t>націю</a:t>
            </a:r>
            <a:r>
              <a:rPr lang="ru-RU" dirty="0" smtClean="0"/>
              <a:t>, </a:t>
            </a:r>
            <a:r>
              <a:rPr lang="ru-RU" dirty="0" err="1" smtClean="0"/>
              <a:t>залишивши</a:t>
            </a:r>
            <a:r>
              <a:rPr lang="ru-RU" dirty="0" smtClean="0"/>
              <a:t> на її </a:t>
            </a:r>
            <a:r>
              <a:rPr lang="ru-RU" dirty="0" err="1" smtClean="0"/>
              <a:t>тілі</a:t>
            </a:r>
            <a:r>
              <a:rPr lang="ru-RU" dirty="0" smtClean="0"/>
              <a:t> </a:t>
            </a:r>
            <a:r>
              <a:rPr lang="ru-RU" dirty="0" err="1" smtClean="0"/>
              <a:t>глибокі</a:t>
            </a:r>
            <a:r>
              <a:rPr lang="ru-RU" dirty="0" smtClean="0"/>
              <a:t> соціальні, </a:t>
            </a:r>
            <a:r>
              <a:rPr lang="ru-RU" dirty="0" err="1" smtClean="0"/>
              <a:t>психологічні</a:t>
            </a:r>
            <a:r>
              <a:rPr lang="ru-RU" dirty="0" smtClean="0"/>
              <a:t> та </a:t>
            </a:r>
            <a:r>
              <a:rPr lang="ru-RU" dirty="0" err="1" smtClean="0"/>
              <a:t>демографічні</a:t>
            </a:r>
            <a:r>
              <a:rPr lang="ru-RU" dirty="0" smtClean="0"/>
              <a:t> </a:t>
            </a:r>
            <a:r>
              <a:rPr lang="ru-RU" dirty="0" err="1" smtClean="0"/>
              <a:t>шрами</a:t>
            </a:r>
            <a:r>
              <a:rPr lang="ru-RU" dirty="0" smtClean="0"/>
              <a:t>, які вона носить </a:t>
            </a:r>
            <a:r>
              <a:rPr lang="ru-RU" dirty="0" err="1" smtClean="0"/>
              <a:t>досьогодні</a:t>
            </a:r>
            <a:r>
              <a:rPr lang="ru-RU" dirty="0" smtClean="0"/>
              <a:t>. Кинув він і </a:t>
            </a:r>
            <a:r>
              <a:rPr lang="ru-RU" dirty="0" err="1" smtClean="0"/>
              <a:t>чорну</a:t>
            </a:r>
            <a:r>
              <a:rPr lang="ru-RU" dirty="0" smtClean="0"/>
              <a:t> </a:t>
            </a:r>
            <a:r>
              <a:rPr lang="ru-RU" dirty="0" err="1" smtClean="0"/>
              <a:t>тінь</a:t>
            </a:r>
            <a:r>
              <a:rPr lang="ru-RU" dirty="0" smtClean="0"/>
              <a:t> на </a:t>
            </a:r>
            <a:r>
              <a:rPr lang="ru-RU" dirty="0" err="1" smtClean="0"/>
              <a:t>методи</a:t>
            </a:r>
            <a:r>
              <a:rPr lang="ru-RU" dirty="0" smtClean="0"/>
              <a:t> й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Наслідки колективізації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6215106"/>
          </a:xfrm>
        </p:spPr>
        <p:txBody>
          <a:bodyPr/>
          <a:lstStyle/>
          <a:p>
            <a:r>
              <a:rPr lang="ru-RU" dirty="0" smtClean="0"/>
              <a:t>Голод, який </a:t>
            </a:r>
            <a:r>
              <a:rPr lang="ru-RU" dirty="0" err="1" smtClean="0"/>
              <a:t>поширювався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1932 р., </a:t>
            </a:r>
            <a:r>
              <a:rPr lang="ru-RU" dirty="0" err="1" smtClean="0"/>
              <a:t>набув</a:t>
            </a:r>
            <a:r>
              <a:rPr lang="ru-RU" dirty="0" smtClean="0"/>
              <a:t> </a:t>
            </a:r>
            <a:r>
              <a:rPr lang="ru-RU" dirty="0" err="1" smtClean="0"/>
              <a:t>найстрашнішої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на початку 1933 р. </a:t>
            </a:r>
            <a:r>
              <a:rPr lang="ru-RU" dirty="0" err="1" smtClean="0"/>
              <a:t>Підраховано</a:t>
            </a:r>
            <a:r>
              <a:rPr lang="ru-RU" dirty="0" smtClean="0"/>
              <a:t>, що на початку року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селянська</a:t>
            </a:r>
            <a:r>
              <a:rPr lang="ru-RU" dirty="0" smtClean="0"/>
              <a:t> родина з </a:t>
            </a:r>
            <a:r>
              <a:rPr lang="ru-RU" dirty="0" err="1" smtClean="0"/>
              <a:t>п'яти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 мала </a:t>
            </a:r>
            <a:r>
              <a:rPr lang="ru-RU" dirty="0" err="1" smtClean="0"/>
              <a:t>близько</a:t>
            </a:r>
            <a:r>
              <a:rPr lang="ru-RU" dirty="0" smtClean="0"/>
              <a:t> 80 кг зерна,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проіснувати</a:t>
            </a:r>
            <a:r>
              <a:rPr lang="ru-RU" dirty="0" smtClean="0"/>
              <a:t> до </a:t>
            </a:r>
            <a:r>
              <a:rPr lang="ru-RU" dirty="0" err="1" smtClean="0"/>
              <a:t>наступного</a:t>
            </a:r>
            <a:r>
              <a:rPr lang="ru-RU" dirty="0" smtClean="0"/>
              <a:t> </a:t>
            </a:r>
            <a:r>
              <a:rPr lang="ru-RU" dirty="0" err="1" smtClean="0"/>
              <a:t>врожаю</a:t>
            </a:r>
            <a:r>
              <a:rPr lang="ru-RU" dirty="0" smtClean="0"/>
              <a:t>. </a:t>
            </a:r>
            <a:r>
              <a:rPr lang="ru-RU" dirty="0" err="1" smtClean="0"/>
              <a:t>Інакше</a:t>
            </a:r>
            <a:r>
              <a:rPr lang="ru-RU" dirty="0" smtClean="0"/>
              <a:t> </a:t>
            </a:r>
            <a:r>
              <a:rPr lang="ru-RU" dirty="0" err="1" smtClean="0"/>
              <a:t>кажучи</a:t>
            </a:r>
            <a:r>
              <a:rPr lang="ru-RU" dirty="0" smtClean="0"/>
              <a:t>, </a:t>
            </a:r>
            <a:r>
              <a:rPr lang="ru-RU" dirty="0" err="1" smtClean="0"/>
              <a:t>кожний</a:t>
            </a:r>
            <a:r>
              <a:rPr lang="ru-RU" dirty="0" smtClean="0"/>
              <a:t> її член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1,7 кг на </a:t>
            </a:r>
            <a:r>
              <a:rPr lang="ru-RU" dirty="0" err="1" smtClean="0"/>
              <a:t>місяць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E:\Desktop\3 Golodomor 32-33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01713">
            <a:off x="468413" y="3446385"/>
            <a:ext cx="3776669" cy="2463685"/>
          </a:xfrm>
          <a:prstGeom prst="rect">
            <a:avLst/>
          </a:prstGeom>
          <a:noFill/>
        </p:spPr>
      </p:pic>
      <p:pic>
        <p:nvPicPr>
          <p:cNvPr id="10243" name="Picture 3" descr="E:\Desktop\226515_9479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78033">
            <a:off x="4857753" y="3879534"/>
            <a:ext cx="302895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r>
              <a:rPr lang="ru-RU" dirty="0" smtClean="0"/>
              <a:t>З </a:t>
            </a:r>
            <a:r>
              <a:rPr lang="ru-RU" dirty="0" err="1" smtClean="0"/>
              <a:t>огляду</a:t>
            </a:r>
            <a:r>
              <a:rPr lang="ru-RU" dirty="0" smtClean="0"/>
              <a:t> на </a:t>
            </a:r>
            <a:r>
              <a:rPr lang="ru-RU" dirty="0" err="1" smtClean="0"/>
              <a:t>тривалу</a:t>
            </a:r>
            <a:r>
              <a:rPr lang="ru-RU" dirty="0" smtClean="0"/>
              <a:t> </a:t>
            </a:r>
            <a:r>
              <a:rPr lang="ru-RU" dirty="0" err="1" smtClean="0"/>
              <a:t>традицію</a:t>
            </a:r>
            <a:r>
              <a:rPr lang="ru-RU" dirty="0" smtClean="0"/>
              <a:t> приватного </a:t>
            </a:r>
            <a:r>
              <a:rPr lang="ru-RU" dirty="0" err="1" smtClean="0"/>
              <a:t>землеволодіння</a:t>
            </a:r>
            <a:r>
              <a:rPr lang="ru-RU" dirty="0" smtClean="0"/>
              <a:t> </a:t>
            </a:r>
            <a:r>
              <a:rPr lang="ru-RU" dirty="0" err="1" smtClean="0"/>
              <a:t>українці</a:t>
            </a:r>
            <a:r>
              <a:rPr lang="ru-RU" dirty="0" smtClean="0"/>
              <a:t> чинили </a:t>
            </a:r>
            <a:r>
              <a:rPr lang="ru-RU" dirty="0" err="1" smtClean="0"/>
              <a:t>колективізації</a:t>
            </a:r>
            <a:r>
              <a:rPr lang="ru-RU" dirty="0" smtClean="0"/>
              <a:t> </a:t>
            </a:r>
            <a:r>
              <a:rPr lang="ru-RU" dirty="0" err="1" smtClean="0"/>
              <a:t>упертіший</a:t>
            </a:r>
            <a:r>
              <a:rPr lang="ru-RU" dirty="0" smtClean="0"/>
              <a:t> </a:t>
            </a:r>
            <a:r>
              <a:rPr lang="ru-RU" dirty="0" err="1" smtClean="0"/>
              <a:t>опір</a:t>
            </a:r>
            <a:r>
              <a:rPr lang="ru-RU" dirty="0" smtClean="0"/>
              <a:t>, ніж </a:t>
            </a:r>
            <a:r>
              <a:rPr lang="ru-RU" dirty="0" err="1" smtClean="0"/>
              <a:t>росіяни</a:t>
            </a:r>
            <a:r>
              <a:rPr lang="ru-RU" dirty="0" smtClean="0"/>
              <a:t>. Тому на Україні, як </a:t>
            </a:r>
            <a:r>
              <a:rPr lang="ru-RU" dirty="0" err="1" smtClean="0"/>
              <a:t>ніде</a:t>
            </a:r>
            <a:r>
              <a:rPr lang="ru-RU" dirty="0" smtClean="0"/>
              <a:t>, режим </a:t>
            </a:r>
            <a:r>
              <a:rPr lang="ru-RU" dirty="0" err="1" smtClean="0"/>
              <a:t>здійснював</a:t>
            </a:r>
            <a:r>
              <a:rPr lang="ru-RU" dirty="0" smtClean="0"/>
              <a:t> свою </a:t>
            </a:r>
            <a:r>
              <a:rPr lang="ru-RU" dirty="0" err="1" smtClean="0"/>
              <a:t>політику</a:t>
            </a:r>
            <a:r>
              <a:rPr lang="ru-RU" dirty="0" smtClean="0"/>
              <a:t> — з </a:t>
            </a:r>
            <a:r>
              <a:rPr lang="ru-RU" dirty="0" err="1" smtClean="0"/>
              <a:t>усіма</a:t>
            </a:r>
            <a:r>
              <a:rPr lang="ru-RU" dirty="0" smtClean="0"/>
              <a:t> її </a:t>
            </a:r>
            <a:r>
              <a:rPr lang="ru-RU" dirty="0" err="1" smtClean="0"/>
              <a:t>страхітливими</a:t>
            </a:r>
            <a:r>
              <a:rPr lang="ru-RU" dirty="0" smtClean="0"/>
              <a:t> </a:t>
            </a:r>
            <a:r>
              <a:rPr lang="ru-RU" dirty="0" err="1" smtClean="0"/>
              <a:t>наслідками</a:t>
            </a:r>
            <a:r>
              <a:rPr lang="ru-RU" dirty="0" smtClean="0"/>
              <a:t> — </a:t>
            </a:r>
            <a:r>
              <a:rPr lang="ru-RU" dirty="0" err="1" smtClean="0"/>
              <a:t>швидшими</a:t>
            </a:r>
            <a:r>
              <a:rPr lang="ru-RU" dirty="0" smtClean="0"/>
              <a:t> темпами, ніж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республіках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E:\Desktop\SBU_Siryk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3705225" cy="2571750"/>
          </a:xfrm>
          <a:prstGeom prst="rect">
            <a:avLst/>
          </a:prstGeom>
          <a:noFill/>
        </p:spPr>
      </p:pic>
      <p:pic>
        <p:nvPicPr>
          <p:cNvPr id="11267" name="Picture 3" descr="E:\Desktop\4132-18-1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357430"/>
            <a:ext cx="2381250" cy="1838325"/>
          </a:xfrm>
          <a:prstGeom prst="rect">
            <a:avLst/>
          </a:prstGeom>
          <a:noFill/>
        </p:spPr>
      </p:pic>
      <p:pic>
        <p:nvPicPr>
          <p:cNvPr id="11268" name="Picture 4" descr="E:\Desktop\usa_migrant_family_great_depressio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429132"/>
            <a:ext cx="2539997" cy="199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Початки </a:t>
            </a:r>
            <a:r>
              <a:rPr lang="ru-RU" dirty="0" err="1" smtClean="0"/>
              <a:t>колективізації</a:t>
            </a:r>
            <a:r>
              <a:rPr lang="ru-RU" dirty="0" smtClean="0"/>
              <a:t> </a:t>
            </a:r>
            <a:r>
              <a:rPr lang="ru-RU" dirty="0" err="1" smtClean="0"/>
              <a:t>приурочені</a:t>
            </a:r>
            <a:r>
              <a:rPr lang="ru-RU" dirty="0" smtClean="0"/>
              <a:t> до 1928 р. </a:t>
            </a:r>
            <a:r>
              <a:rPr lang="ru-RU" dirty="0" err="1" smtClean="0"/>
              <a:t>Первинний</a:t>
            </a:r>
            <a:r>
              <a:rPr lang="ru-RU" dirty="0" smtClean="0"/>
              <a:t> проект великих </a:t>
            </a:r>
            <a:r>
              <a:rPr lang="ru-RU" dirty="0" err="1" smtClean="0"/>
              <a:t>перетворень</a:t>
            </a:r>
            <a:r>
              <a:rPr lang="ru-RU" dirty="0" smtClean="0"/>
              <a:t>, </a:t>
            </a:r>
            <a:r>
              <a:rPr lang="ru-RU" dirty="0" err="1" smtClean="0"/>
              <a:t>ухвалений</a:t>
            </a:r>
            <a:r>
              <a:rPr lang="ru-RU" dirty="0" smtClean="0"/>
              <a:t> </a:t>
            </a:r>
            <a:r>
              <a:rPr lang="ru-RU" dirty="0" err="1" smtClean="0"/>
              <a:t>партією</a:t>
            </a:r>
            <a:r>
              <a:rPr lang="ru-RU" dirty="0" smtClean="0"/>
              <a:t> в 1928 р., </a:t>
            </a:r>
            <a:r>
              <a:rPr lang="ru-RU" dirty="0" err="1" smtClean="0"/>
              <a:t>називався</a:t>
            </a:r>
            <a:r>
              <a:rPr lang="ru-RU" dirty="0" smtClean="0"/>
              <a:t> </a:t>
            </a:r>
            <a:r>
              <a:rPr lang="ru-RU" dirty="0" err="1" smtClean="0"/>
              <a:t>п'ятирічним</a:t>
            </a:r>
            <a:r>
              <a:rPr lang="ru-RU" dirty="0" smtClean="0"/>
              <a:t> планом. Його головне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полягало</a:t>
            </a:r>
            <a:r>
              <a:rPr lang="ru-RU" dirty="0" smtClean="0"/>
              <a:t> в тому, </a:t>
            </a:r>
            <a:r>
              <a:rPr lang="ru-RU" dirty="0" err="1" smtClean="0"/>
              <a:t>щоб</a:t>
            </a:r>
            <a:r>
              <a:rPr lang="ru-RU" dirty="0" smtClean="0"/>
              <a:t> «</a:t>
            </a:r>
            <a:r>
              <a:rPr lang="ru-RU" dirty="0" err="1" smtClean="0"/>
              <a:t>наздогнати</a:t>
            </a:r>
            <a:r>
              <a:rPr lang="ru-RU" dirty="0" smtClean="0"/>
              <a:t> й </a:t>
            </a:r>
            <a:r>
              <a:rPr lang="ru-RU" dirty="0" err="1" smtClean="0"/>
              <a:t>перегнати</a:t>
            </a:r>
            <a:r>
              <a:rPr lang="ru-RU" dirty="0" smtClean="0"/>
              <a:t> </a:t>
            </a:r>
            <a:r>
              <a:rPr lang="ru-RU" dirty="0" err="1" smtClean="0"/>
              <a:t>капіталістичний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» в </a:t>
            </a:r>
            <a:r>
              <a:rPr lang="ru-RU" dirty="0" err="1" smtClean="0"/>
              <a:t>економічному</a:t>
            </a:r>
            <a:r>
              <a:rPr lang="ru-RU" dirty="0" smtClean="0"/>
              <a:t> відношенні.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Початок колективізації в 1928р.</a:t>
            </a:r>
            <a:endParaRPr lang="ru-RU" dirty="0"/>
          </a:p>
        </p:txBody>
      </p:sp>
      <p:pic>
        <p:nvPicPr>
          <p:cNvPr id="4" name="Picture 3" descr="E:\Desktop\день урож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71942"/>
            <a:ext cx="3238500" cy="2495550"/>
          </a:xfrm>
          <a:prstGeom prst="rect">
            <a:avLst/>
          </a:prstGeom>
          <a:noFill/>
        </p:spPr>
      </p:pic>
      <p:pic>
        <p:nvPicPr>
          <p:cNvPr id="5" name="Picture 2" descr="E: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7137">
            <a:off x="6354621" y="3708046"/>
            <a:ext cx="1943092" cy="2817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881710"/>
          </a:xfrm>
        </p:spPr>
        <p:txBody>
          <a:bodyPr/>
          <a:lstStyle/>
          <a:p>
            <a:r>
              <a:rPr lang="ru-RU" dirty="0" err="1" smtClean="0"/>
              <a:t>Надаючи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ваги </a:t>
            </a:r>
            <a:r>
              <a:rPr lang="ru-RU" dirty="0" err="1" smtClean="0"/>
              <a:t>розвиткові</a:t>
            </a:r>
            <a:r>
              <a:rPr lang="ru-RU" dirty="0" smtClean="0"/>
              <a:t> </a:t>
            </a:r>
            <a:r>
              <a:rPr lang="ru-RU" dirty="0" err="1" smtClean="0"/>
              <a:t>важкої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він </a:t>
            </a:r>
            <a:r>
              <a:rPr lang="ru-RU" dirty="0" err="1" smtClean="0"/>
              <a:t>установлював</a:t>
            </a:r>
            <a:r>
              <a:rPr lang="ru-RU" dirty="0" smtClean="0"/>
              <a:t> для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приголомшуючі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: на 250 %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загальне</a:t>
            </a:r>
            <a:r>
              <a:rPr lang="ru-RU" dirty="0" smtClean="0"/>
              <a:t> зростання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причому </a:t>
            </a:r>
            <a:r>
              <a:rPr lang="ru-RU" dirty="0" err="1" smtClean="0"/>
              <a:t>лише</a:t>
            </a:r>
            <a:r>
              <a:rPr lang="ru-RU" dirty="0" smtClean="0"/>
              <a:t> .</a:t>
            </a:r>
            <a:r>
              <a:rPr lang="ru-RU" dirty="0" err="1" smtClean="0"/>
              <a:t>важка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мала </a:t>
            </a:r>
            <a:r>
              <a:rPr lang="ru-RU" dirty="0" err="1" smtClean="0"/>
              <a:t>зрости</a:t>
            </a:r>
            <a:r>
              <a:rPr lang="ru-RU" dirty="0" smtClean="0"/>
              <a:t> на 110 %. </a:t>
            </a:r>
            <a:r>
              <a:rPr lang="ru-RU" dirty="0" err="1" smtClean="0"/>
              <a:t>Інша</a:t>
            </a:r>
            <a:r>
              <a:rPr lang="ru-RU" dirty="0" smtClean="0"/>
              <a:t> </a:t>
            </a:r>
            <a:r>
              <a:rPr lang="ru-RU" dirty="0" err="1" smtClean="0"/>
              <a:t>важлива</a:t>
            </a:r>
            <a:r>
              <a:rPr lang="ru-RU" dirty="0" smtClean="0"/>
              <a:t> частина </a:t>
            </a:r>
            <a:r>
              <a:rPr lang="ru-RU" dirty="0" err="1" smtClean="0"/>
              <a:t>п'ятирічного</a:t>
            </a:r>
            <a:r>
              <a:rPr lang="ru-RU" dirty="0" smtClean="0"/>
              <a:t> плану </a:t>
            </a:r>
            <a:r>
              <a:rPr lang="ru-RU" dirty="0" err="1" smtClean="0"/>
              <a:t>передбачала</a:t>
            </a:r>
            <a:r>
              <a:rPr lang="ru-RU" dirty="0" smtClean="0"/>
              <a:t> </a:t>
            </a:r>
            <a:r>
              <a:rPr lang="ru-RU" dirty="0" err="1" smtClean="0"/>
              <a:t>колективізацію</a:t>
            </a:r>
            <a:r>
              <a:rPr lang="ru-RU" dirty="0" smtClean="0"/>
              <a:t> — створення великих </a:t>
            </a:r>
            <a:r>
              <a:rPr lang="ru-RU" dirty="0" err="1" smtClean="0"/>
              <a:t>колективних</a:t>
            </a:r>
            <a:r>
              <a:rPr lang="ru-RU" dirty="0" smtClean="0"/>
              <a:t> </a:t>
            </a:r>
            <a:r>
              <a:rPr lang="ru-RU" dirty="0" err="1" smtClean="0"/>
              <a:t>господарств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20 % </a:t>
            </a:r>
            <a:r>
              <a:rPr lang="ru-RU" dirty="0" err="1" smtClean="0"/>
              <a:t>селянських</a:t>
            </a:r>
            <a:r>
              <a:rPr lang="ru-RU" dirty="0" smtClean="0"/>
              <a:t> </a:t>
            </a:r>
            <a:r>
              <a:rPr lang="ru-RU" dirty="0" err="1" smtClean="0"/>
              <a:t>дворів</a:t>
            </a:r>
            <a:r>
              <a:rPr lang="ru-RU" dirty="0" smtClean="0"/>
              <a:t>. </a:t>
            </a:r>
            <a:r>
              <a:rPr lang="ru-RU" dirty="0" err="1" smtClean="0"/>
              <a:t>Малось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, що </a:t>
            </a:r>
            <a:r>
              <a:rPr lang="ru-RU" dirty="0" err="1" smtClean="0"/>
              <a:t>сільськогосподарська</a:t>
            </a:r>
            <a:r>
              <a:rPr lang="ru-RU" dirty="0" smtClean="0"/>
              <a:t>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зросте</a:t>
            </a:r>
            <a:r>
              <a:rPr lang="ru-RU" dirty="0" smtClean="0"/>
              <a:t> на 150%. </a:t>
            </a:r>
            <a:endParaRPr lang="ru-RU" dirty="0"/>
          </a:p>
        </p:txBody>
      </p:sp>
      <p:pic>
        <p:nvPicPr>
          <p:cNvPr id="2050" name="Picture 2" descr="E:\Desktop\6eed775-kol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20027">
            <a:off x="5312119" y="3905562"/>
            <a:ext cx="3491451" cy="2281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881687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err="1" smtClean="0"/>
              <a:t>Опрацьовуючи</a:t>
            </a:r>
            <a:r>
              <a:rPr lang="ru-RU" dirty="0" smtClean="0"/>
              <a:t> </a:t>
            </a:r>
            <a:r>
              <a:rPr lang="ru-RU" dirty="0" smtClean="0"/>
              <a:t>перший </a:t>
            </a:r>
            <a:r>
              <a:rPr lang="ru-RU" dirty="0" err="1" smtClean="0"/>
              <a:t>п'ятирічний</a:t>
            </a:r>
            <a:r>
              <a:rPr lang="ru-RU" dirty="0" smtClean="0"/>
              <a:t> план, </a:t>
            </a:r>
            <a:r>
              <a:rPr lang="ru-RU" dirty="0" err="1" smtClean="0"/>
              <a:t>більшовики</a:t>
            </a:r>
            <a:r>
              <a:rPr lang="ru-RU" dirty="0" smtClean="0"/>
              <a:t> </a:t>
            </a:r>
            <a:r>
              <a:rPr lang="ru-RU" dirty="0" err="1" smtClean="0"/>
              <a:t>розраховували</a:t>
            </a:r>
            <a:r>
              <a:rPr lang="ru-RU" dirty="0" smtClean="0"/>
              <a:t>, що в </a:t>
            </a:r>
            <a:r>
              <a:rPr lang="ru-RU" dirty="0" err="1" smtClean="0"/>
              <a:t>кращому</a:t>
            </a:r>
            <a:r>
              <a:rPr lang="ru-RU" dirty="0" smtClean="0"/>
              <a:t> </a:t>
            </a:r>
            <a:r>
              <a:rPr lang="ru-RU" dirty="0" err="1" smtClean="0"/>
              <a:t>разі</a:t>
            </a:r>
            <a:r>
              <a:rPr lang="ru-RU" dirty="0" smtClean="0"/>
              <a:t> вони </a:t>
            </a:r>
            <a:r>
              <a:rPr lang="ru-RU" dirty="0" err="1" smtClean="0"/>
              <a:t>зможуть</a:t>
            </a:r>
            <a:r>
              <a:rPr lang="ru-RU" dirty="0" smtClean="0"/>
              <a:t> </a:t>
            </a:r>
            <a:r>
              <a:rPr lang="ru-RU" dirty="0" err="1" smtClean="0"/>
              <a:t>колективізувати</a:t>
            </a:r>
            <a:r>
              <a:rPr lang="ru-RU" dirty="0" smtClean="0"/>
              <a:t> 20 % </a:t>
            </a:r>
            <a:r>
              <a:rPr lang="ru-RU" dirty="0" err="1" smtClean="0"/>
              <a:t>селянських</a:t>
            </a:r>
            <a:r>
              <a:rPr lang="ru-RU" dirty="0" smtClean="0"/>
              <a:t> </a:t>
            </a:r>
            <a:r>
              <a:rPr lang="ru-RU" dirty="0" err="1" smtClean="0"/>
              <a:t>дворів</a:t>
            </a:r>
            <a:r>
              <a:rPr lang="ru-RU" dirty="0" smtClean="0"/>
              <a:t> (для </a:t>
            </a:r>
            <a:r>
              <a:rPr lang="ru-RU" dirty="0" err="1" smtClean="0"/>
              <a:t>України</a:t>
            </a:r>
            <a:r>
              <a:rPr lang="ru-RU" dirty="0" smtClean="0"/>
              <a:t> це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виражалося</a:t>
            </a:r>
            <a:r>
              <a:rPr lang="ru-RU" dirty="0" smtClean="0"/>
              <a:t> в 30%). </a:t>
            </a:r>
            <a:r>
              <a:rPr lang="ru-RU" dirty="0" err="1" smtClean="0"/>
              <a:t>Зосередивши</a:t>
            </a:r>
            <a:r>
              <a:rPr lang="ru-RU" dirty="0" smtClean="0"/>
              <a:t> увагу на </a:t>
            </a:r>
            <a:r>
              <a:rPr lang="ru-RU" dirty="0" err="1" smtClean="0"/>
              <a:t>індустріалізації</a:t>
            </a:r>
            <a:r>
              <a:rPr lang="ru-RU" dirty="0" smtClean="0"/>
              <a:t>, </a:t>
            </a:r>
            <a:r>
              <a:rPr lang="ru-RU" dirty="0" err="1" smtClean="0"/>
              <a:t>радянське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, очевидно, </a:t>
            </a:r>
            <a:r>
              <a:rPr lang="ru-RU" dirty="0" err="1" smtClean="0"/>
              <a:t>вирішило</a:t>
            </a:r>
            <a:r>
              <a:rPr lang="ru-RU" dirty="0" smtClean="0"/>
              <a:t> не </a:t>
            </a:r>
            <a:r>
              <a:rPr lang="ru-RU" dirty="0" err="1" smtClean="0"/>
              <a:t>брати</a:t>
            </a:r>
            <a:r>
              <a:rPr lang="ru-RU" dirty="0" smtClean="0"/>
              <a:t> на себе </a:t>
            </a:r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тягар</a:t>
            </a:r>
            <a:r>
              <a:rPr lang="ru-RU" dirty="0" smtClean="0"/>
              <a:t>, пов'язаний із </a:t>
            </a:r>
            <a:r>
              <a:rPr lang="ru-RU" dirty="0" err="1" smtClean="0"/>
              <a:t>докорінним</a:t>
            </a:r>
            <a:r>
              <a:rPr lang="ru-RU" dirty="0" smtClean="0"/>
              <a:t> </a:t>
            </a:r>
            <a:r>
              <a:rPr lang="ru-RU" dirty="0" err="1" smtClean="0"/>
              <a:t>перетворенням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E:\Desktop\01536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09945">
            <a:off x="4000496" y="3643314"/>
            <a:ext cx="4071936" cy="2732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r>
              <a:rPr lang="ru-RU" dirty="0" err="1" smtClean="0"/>
              <a:t>Радянські</a:t>
            </a:r>
            <a:r>
              <a:rPr lang="ru-RU" dirty="0" smtClean="0"/>
              <a:t> </a:t>
            </a:r>
            <a:r>
              <a:rPr lang="ru-RU" dirty="0" err="1" smtClean="0"/>
              <a:t>плани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спиралися</a:t>
            </a:r>
            <a:r>
              <a:rPr lang="ru-RU" dirty="0" smtClean="0"/>
              <a:t> на те, що держава </a:t>
            </a:r>
            <a:r>
              <a:rPr lang="ru-RU" dirty="0" err="1" smtClean="0"/>
              <a:t>зможе</a:t>
            </a:r>
            <a:r>
              <a:rPr lang="ru-RU" dirty="0" smtClean="0"/>
              <a:t> дешево </a:t>
            </a:r>
            <a:r>
              <a:rPr lang="ru-RU" dirty="0" err="1" smtClean="0"/>
              <a:t>купувати</a:t>
            </a:r>
            <a:r>
              <a:rPr lang="ru-RU" dirty="0" smtClean="0"/>
              <a:t> зерно у селян. Це дало б </a:t>
            </a:r>
            <a:r>
              <a:rPr lang="ru-RU" dirty="0" err="1" smtClean="0"/>
              <a:t>їй</a:t>
            </a:r>
            <a:r>
              <a:rPr lang="ru-RU" dirty="0" smtClean="0"/>
              <a:t> змогу як </a:t>
            </a:r>
            <a:r>
              <a:rPr lang="ru-RU" dirty="0" err="1" smtClean="0"/>
              <a:t>забезпечувати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хлібом</a:t>
            </a:r>
            <a:r>
              <a:rPr lang="ru-RU" dirty="0" smtClean="0"/>
              <a:t> </a:t>
            </a:r>
            <a:r>
              <a:rPr lang="ru-RU" dirty="0" err="1" smtClean="0"/>
              <a:t>зростаючу</a:t>
            </a:r>
            <a:r>
              <a:rPr lang="ru-RU" dirty="0" smtClean="0"/>
              <a:t>  </a:t>
            </a:r>
            <a:r>
              <a:rPr lang="ru-RU" dirty="0" err="1" smtClean="0"/>
              <a:t>робочу</a:t>
            </a:r>
            <a:r>
              <a:rPr lang="ru-RU" dirty="0" smtClean="0"/>
              <a:t> силу в </a:t>
            </a:r>
            <a:r>
              <a:rPr lang="ru-RU" dirty="0" err="1" smtClean="0"/>
              <a:t>містах</a:t>
            </a:r>
            <a:r>
              <a:rPr lang="ru-RU" dirty="0" smtClean="0"/>
              <a:t>, так і </a:t>
            </a:r>
            <a:r>
              <a:rPr lang="ru-RU" dirty="0" err="1" smtClean="0"/>
              <a:t>продавати</a:t>
            </a:r>
            <a:r>
              <a:rPr lang="ru-RU" dirty="0" smtClean="0"/>
              <a:t> його за кордон, </a:t>
            </a:r>
            <a:r>
              <a:rPr lang="ru-RU" dirty="0" err="1" smtClean="0"/>
              <a:t>прибутки</a:t>
            </a:r>
            <a:r>
              <a:rPr lang="ru-RU" dirty="0" smtClean="0"/>
              <a:t> з </a:t>
            </a:r>
            <a:r>
              <a:rPr lang="ru-RU" dirty="0" err="1" smtClean="0"/>
              <a:t>чого</a:t>
            </a:r>
            <a:r>
              <a:rPr lang="ru-RU" dirty="0" smtClean="0"/>
              <a:t> в свою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йтимуть</a:t>
            </a:r>
            <a:r>
              <a:rPr lang="ru-RU" dirty="0" smtClean="0"/>
              <a:t> на </a:t>
            </a:r>
            <a:r>
              <a:rPr lang="ru-RU" dirty="0" err="1" smtClean="0"/>
              <a:t>фінансування</a:t>
            </a:r>
            <a:r>
              <a:rPr lang="ru-RU" dirty="0" smtClean="0"/>
              <a:t> </a:t>
            </a:r>
            <a:r>
              <a:rPr lang="ru-RU" dirty="0" err="1" smtClean="0"/>
              <a:t>індустріалізації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E:\Desktop\Vinnuchun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04126"/>
            <a:ext cx="4929222" cy="3982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r>
              <a:rPr lang="ru-RU" dirty="0" smtClean="0"/>
              <a:t>Але </a:t>
            </a:r>
            <a:r>
              <a:rPr lang="ru-RU" dirty="0" err="1" smtClean="0"/>
              <a:t>селяни</a:t>
            </a:r>
            <a:r>
              <a:rPr lang="ru-RU" dirty="0" smtClean="0"/>
              <a:t> </a:t>
            </a:r>
            <a:r>
              <a:rPr lang="ru-RU" dirty="0" err="1" smtClean="0"/>
              <a:t>вважали</a:t>
            </a:r>
            <a:r>
              <a:rPr lang="ru-RU" dirty="0" smtClean="0"/>
              <a:t> </a:t>
            </a:r>
            <a:r>
              <a:rPr lang="ru-RU" dirty="0" err="1" smtClean="0"/>
              <a:t>запропоновані</a:t>
            </a:r>
            <a:r>
              <a:rPr lang="ru-RU" dirty="0" smtClean="0"/>
              <a:t> державою </a:t>
            </a:r>
            <a:r>
              <a:rPr lang="ru-RU" dirty="0" err="1" smtClean="0"/>
              <a:t>ціни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надто</a:t>
            </a:r>
            <a:r>
              <a:rPr lang="ru-RU" dirty="0" smtClean="0"/>
              <a:t> </a:t>
            </a:r>
            <a:r>
              <a:rPr lang="ru-RU" dirty="0" err="1" smtClean="0"/>
              <a:t>низькими</a:t>
            </a:r>
            <a:r>
              <a:rPr lang="ru-RU" dirty="0" smtClean="0"/>
              <a:t> й </a:t>
            </a:r>
            <a:r>
              <a:rPr lang="ru-RU" dirty="0" err="1" smtClean="0"/>
              <a:t>відмовлялися</a:t>
            </a:r>
            <a:r>
              <a:rPr lang="ru-RU" dirty="0" smtClean="0"/>
              <a:t> </a:t>
            </a:r>
            <a:r>
              <a:rPr lang="ru-RU" dirty="0" err="1" smtClean="0"/>
              <a:t>продавати</a:t>
            </a:r>
            <a:r>
              <a:rPr lang="ru-RU" dirty="0" smtClean="0"/>
              <a:t> </a:t>
            </a:r>
            <a:r>
              <a:rPr lang="ru-RU" dirty="0" err="1" smtClean="0"/>
              <a:t>збіжжя</a:t>
            </a:r>
            <a:r>
              <a:rPr lang="ru-RU" dirty="0" smtClean="0"/>
              <a:t>. </a:t>
            </a:r>
            <a:r>
              <a:rPr lang="ru-RU" dirty="0" err="1" smtClean="0"/>
              <a:t>Розлючений</a:t>
            </a:r>
            <a:r>
              <a:rPr lang="ru-RU" dirty="0" smtClean="0"/>
              <a:t> </a:t>
            </a:r>
            <a:r>
              <a:rPr lang="ru-RU" dirty="0" err="1" smtClean="0"/>
              <a:t>непокірністю</a:t>
            </a:r>
            <a:r>
              <a:rPr lang="ru-RU" dirty="0" smtClean="0"/>
              <a:t> селян, яку він назвав «саботажем», Сталін </a:t>
            </a:r>
            <a:r>
              <a:rPr lang="ru-RU" dirty="0" err="1" smtClean="0"/>
              <a:t>вирішує</a:t>
            </a:r>
            <a:r>
              <a:rPr lang="ru-RU" dirty="0" smtClean="0"/>
              <a:t>, що для виконання </a:t>
            </a:r>
            <a:r>
              <a:rPr lang="ru-RU" dirty="0" err="1" smtClean="0"/>
              <a:t>п'ятирічки</a:t>
            </a:r>
            <a:r>
              <a:rPr lang="ru-RU" dirty="0" smtClean="0"/>
              <a:t> над селянством необхідно </a:t>
            </a:r>
            <a:r>
              <a:rPr lang="ru-RU" dirty="0" err="1" smtClean="0"/>
              <a:t>встановити</a:t>
            </a:r>
            <a:r>
              <a:rPr lang="ru-RU" dirty="0" smtClean="0"/>
              <a:t> як </a:t>
            </a:r>
            <a:r>
              <a:rPr lang="ru-RU" dirty="0" err="1" smtClean="0"/>
              <a:t>економічний</a:t>
            </a:r>
            <a:r>
              <a:rPr lang="ru-RU" dirty="0" smtClean="0"/>
              <a:t>, так і </a:t>
            </a:r>
            <a:r>
              <a:rPr lang="ru-RU" dirty="0" err="1" smtClean="0"/>
              <a:t>політичний</a:t>
            </a:r>
            <a:r>
              <a:rPr lang="ru-RU" dirty="0" smtClean="0"/>
              <a:t> контроль. </a:t>
            </a:r>
            <a:r>
              <a:rPr lang="ru-RU" dirty="0" err="1" smtClean="0"/>
              <a:t>Відтак</a:t>
            </a:r>
            <a:r>
              <a:rPr lang="ru-RU" dirty="0" smtClean="0"/>
              <a:t> без </a:t>
            </a:r>
            <a:r>
              <a:rPr lang="ru-RU" dirty="0" err="1" smtClean="0"/>
              <a:t>усякої</a:t>
            </a:r>
            <a:r>
              <a:rPr lang="ru-RU" dirty="0" smtClean="0"/>
              <a:t> </a:t>
            </a:r>
            <a:r>
              <a:rPr lang="ru-RU" dirty="0" err="1" smtClean="0"/>
              <a:t>попередньої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він </a:t>
            </a:r>
            <a:r>
              <a:rPr lang="ru-RU" dirty="0" err="1" smtClean="0"/>
              <a:t>наказує</a:t>
            </a:r>
            <a:r>
              <a:rPr lang="ru-RU" dirty="0" smtClean="0"/>
              <a:t> </a:t>
            </a:r>
            <a:r>
              <a:rPr lang="ru-RU" dirty="0" err="1" smtClean="0"/>
              <a:t>розпочати</a:t>
            </a:r>
            <a:r>
              <a:rPr lang="ru-RU" dirty="0" smtClean="0"/>
              <a:t> </a:t>
            </a:r>
            <a:r>
              <a:rPr lang="ru-RU" dirty="0" err="1" smtClean="0"/>
              <a:t>рішучу</a:t>
            </a:r>
            <a:r>
              <a:rPr lang="ru-RU" dirty="0" smtClean="0"/>
              <a:t> </a:t>
            </a:r>
            <a:r>
              <a:rPr lang="ru-RU" dirty="0" err="1" smtClean="0"/>
              <a:t>кампанію</a:t>
            </a:r>
            <a:r>
              <a:rPr lang="ru-RU" dirty="0" smtClean="0"/>
              <a:t> «</a:t>
            </a:r>
            <a:r>
              <a:rPr lang="ru-RU" dirty="0" err="1" smtClean="0"/>
              <a:t>суцільної</a:t>
            </a:r>
            <a:r>
              <a:rPr lang="ru-RU" dirty="0" smtClean="0"/>
              <a:t> </a:t>
            </a:r>
            <a:r>
              <a:rPr lang="ru-RU" dirty="0" err="1" smtClean="0"/>
              <a:t>колективізації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122" name="Picture 2" descr="E:\Desktop\1328094246_pristrast-po-voyentorgu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714752"/>
            <a:ext cx="385765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esktop\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70062">
            <a:off x="197252" y="742468"/>
            <a:ext cx="3214710" cy="2214578"/>
          </a:xfrm>
          <a:prstGeom prst="rect">
            <a:avLst/>
          </a:prstGeom>
          <a:noFill/>
        </p:spPr>
      </p:pic>
      <p:pic>
        <p:nvPicPr>
          <p:cNvPr id="6147" name="Picture 3" descr="E:\Desktop\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72912">
            <a:off x="583371" y="3481729"/>
            <a:ext cx="3325303" cy="2704894"/>
          </a:xfrm>
          <a:prstGeom prst="rect">
            <a:avLst/>
          </a:prstGeom>
          <a:noFill/>
        </p:spPr>
      </p:pic>
      <p:pic>
        <p:nvPicPr>
          <p:cNvPr id="6148" name="Picture 4" descr="E:\Desktop\bogd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9197">
            <a:off x="4662950" y="3545466"/>
            <a:ext cx="3770404" cy="2749420"/>
          </a:xfrm>
          <a:prstGeom prst="rect">
            <a:avLst/>
          </a:prstGeom>
          <a:noFill/>
        </p:spPr>
      </p:pic>
      <p:pic>
        <p:nvPicPr>
          <p:cNvPr id="6149" name="Picture 5" descr="E: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39215">
            <a:off x="3717453" y="526963"/>
            <a:ext cx="5074874" cy="2609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Сталін закликав до «</a:t>
            </a:r>
            <a:r>
              <a:rPr lang="ru-RU" dirty="0" err="1" smtClean="0"/>
              <a:t>ліквідації</a:t>
            </a:r>
            <a:r>
              <a:rPr lang="ru-RU" dirty="0" smtClean="0"/>
              <a:t> </a:t>
            </a:r>
            <a:r>
              <a:rPr lang="ru-RU" dirty="0" err="1" smtClean="0"/>
              <a:t>куркульства</a:t>
            </a:r>
            <a:r>
              <a:rPr lang="ru-RU" dirty="0" smtClean="0"/>
              <a:t> як </a:t>
            </a:r>
            <a:r>
              <a:rPr lang="ru-RU" dirty="0" err="1" smtClean="0"/>
              <a:t>класу</a:t>
            </a:r>
            <a:r>
              <a:rPr lang="ru-RU" dirty="0" smtClean="0"/>
              <a:t>». Ця </a:t>
            </a:r>
            <a:r>
              <a:rPr lang="ru-RU" dirty="0" err="1" smtClean="0"/>
              <a:t>класична</a:t>
            </a:r>
            <a:r>
              <a:rPr lang="ru-RU" dirty="0" smtClean="0"/>
              <a:t> тактика за принципом «</a:t>
            </a:r>
            <a:r>
              <a:rPr lang="ru-RU" dirty="0" err="1" smtClean="0"/>
              <a:t>поділяй</a:t>
            </a:r>
            <a:r>
              <a:rPr lang="ru-RU" dirty="0" smtClean="0"/>
              <a:t> та </a:t>
            </a:r>
            <a:r>
              <a:rPr lang="ru-RU" dirty="0" err="1" smtClean="0"/>
              <a:t>володарюй</a:t>
            </a:r>
            <a:r>
              <a:rPr lang="ru-RU" dirty="0" smtClean="0"/>
              <a:t>»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розрахована</a:t>
            </a:r>
            <a:r>
              <a:rPr lang="ru-RU" dirty="0" smtClean="0"/>
              <a:t> на те,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ізолювати</a:t>
            </a:r>
            <a:r>
              <a:rPr lang="ru-RU" dirty="0" smtClean="0"/>
              <a:t> </a:t>
            </a:r>
            <a:r>
              <a:rPr lang="ru-RU" dirty="0" err="1" smtClean="0"/>
              <a:t>найзаможніших</a:t>
            </a:r>
            <a:r>
              <a:rPr lang="ru-RU" dirty="0" smtClean="0"/>
              <a:t> </a:t>
            </a:r>
            <a:r>
              <a:rPr lang="ru-RU" dirty="0" err="1" smtClean="0"/>
              <a:t>хазяїв</a:t>
            </a:r>
            <a:r>
              <a:rPr lang="ru-RU" dirty="0" smtClean="0"/>
              <a:t> від маси </a:t>
            </a:r>
            <a:r>
              <a:rPr lang="ru-RU" dirty="0" err="1" smtClean="0"/>
              <a:t>бідних</a:t>
            </a:r>
            <a:r>
              <a:rPr lang="ru-RU" dirty="0" smtClean="0"/>
              <a:t>, селян. Проте </a:t>
            </a:r>
            <a:r>
              <a:rPr lang="ru-RU" dirty="0" err="1" smtClean="0"/>
              <a:t>визначити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є куркуль, було не просто.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Ліквідація</a:t>
            </a:r>
            <a:r>
              <a:rPr lang="ru-RU" dirty="0" smtClean="0"/>
              <a:t> </a:t>
            </a:r>
            <a:r>
              <a:rPr lang="ru-RU" dirty="0" err="1" smtClean="0"/>
              <a:t>куркульства</a:t>
            </a:r>
            <a:r>
              <a:rPr lang="ru-RU" dirty="0" smtClean="0"/>
              <a:t> як </a:t>
            </a:r>
            <a:r>
              <a:rPr lang="ru-RU" dirty="0" err="1" smtClean="0"/>
              <a:t>класу</a:t>
            </a:r>
            <a:endParaRPr lang="ru-RU" dirty="0"/>
          </a:p>
        </p:txBody>
      </p:sp>
      <p:pic>
        <p:nvPicPr>
          <p:cNvPr id="7170" name="Picture 2" descr="E:\Desktop\11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786190"/>
            <a:ext cx="3686198" cy="2764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r>
              <a:rPr lang="ru-RU" dirty="0" smtClean="0"/>
              <a:t>Тих, </a:t>
            </a:r>
            <a:r>
              <a:rPr lang="ru-RU" dirty="0" err="1" smtClean="0"/>
              <a:t>хто</a:t>
            </a:r>
            <a:r>
              <a:rPr lang="ru-RU" dirty="0" smtClean="0"/>
              <a:t> чинив </a:t>
            </a:r>
            <a:r>
              <a:rPr lang="ru-RU" dirty="0" err="1" smtClean="0"/>
              <a:t>найупертіший</a:t>
            </a:r>
            <a:r>
              <a:rPr lang="ru-RU" dirty="0" smtClean="0"/>
              <a:t> </a:t>
            </a:r>
            <a:r>
              <a:rPr lang="ru-RU" dirty="0" err="1" smtClean="0"/>
              <a:t>опір</a:t>
            </a:r>
            <a:r>
              <a:rPr lang="ru-RU" dirty="0" smtClean="0"/>
              <a:t>, </a:t>
            </a:r>
            <a:r>
              <a:rPr lang="ru-RU" dirty="0" err="1" smtClean="0"/>
              <a:t>розстрілювали</a:t>
            </a:r>
            <a:r>
              <a:rPr lang="ru-RU" dirty="0" smtClean="0"/>
              <a:t> або </a:t>
            </a:r>
            <a:r>
              <a:rPr lang="ru-RU" dirty="0" err="1" smtClean="0"/>
              <a:t>масово</a:t>
            </a:r>
            <a:r>
              <a:rPr lang="ru-RU" dirty="0" smtClean="0"/>
              <a:t> </a:t>
            </a:r>
            <a:r>
              <a:rPr lang="ru-RU" dirty="0" err="1" smtClean="0"/>
              <a:t>вивозили</a:t>
            </a:r>
            <a:r>
              <a:rPr lang="ru-RU" dirty="0" smtClean="0"/>
              <a:t> в </a:t>
            </a:r>
            <a:r>
              <a:rPr lang="ru-RU" dirty="0" err="1" smtClean="0"/>
              <a:t>табори</a:t>
            </a:r>
            <a:r>
              <a:rPr lang="ru-RU" dirty="0" smtClean="0"/>
              <a:t> </a:t>
            </a:r>
            <a:r>
              <a:rPr lang="ru-RU" dirty="0" err="1" smtClean="0"/>
              <a:t>примусової</a:t>
            </a:r>
            <a:r>
              <a:rPr lang="ru-RU" dirty="0" smtClean="0"/>
              <a:t> праці на </a:t>
            </a:r>
            <a:r>
              <a:rPr lang="ru-RU" dirty="0" err="1" smtClean="0"/>
              <a:t>Північ</a:t>
            </a:r>
            <a:r>
              <a:rPr lang="ru-RU" dirty="0" smtClean="0"/>
              <a:t> чи до </a:t>
            </a:r>
            <a:r>
              <a:rPr lang="ru-RU" dirty="0" err="1" smtClean="0"/>
              <a:t>Сибіру</a:t>
            </a:r>
            <a:r>
              <a:rPr lang="ru-RU" dirty="0" smtClean="0"/>
              <a:t>. </a:t>
            </a:r>
            <a:r>
              <a:rPr lang="ru-RU" dirty="0" err="1" smtClean="0"/>
              <a:t>Решту</a:t>
            </a:r>
            <a:r>
              <a:rPr lang="ru-RU" dirty="0" smtClean="0"/>
              <a:t> </a:t>
            </a:r>
            <a:r>
              <a:rPr lang="ru-RU" dirty="0" err="1" smtClean="0"/>
              <a:t>позбавляли</a:t>
            </a:r>
            <a:r>
              <a:rPr lang="ru-RU" dirty="0" smtClean="0"/>
              <a:t>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, </a:t>
            </a:r>
            <a:r>
              <a:rPr lang="ru-RU" dirty="0" smtClean="0"/>
              <a:t>не </a:t>
            </a:r>
            <a:r>
              <a:rPr lang="ru-RU" dirty="0" err="1" smtClean="0"/>
              <a:t>приймали</a:t>
            </a:r>
            <a:r>
              <a:rPr lang="ru-RU" dirty="0" smtClean="0"/>
              <a:t> до </a:t>
            </a:r>
            <a:r>
              <a:rPr lang="ru-RU" dirty="0" err="1" smtClean="0"/>
              <a:t>колгоспів</a:t>
            </a:r>
            <a:r>
              <a:rPr lang="ru-RU" dirty="0" smtClean="0"/>
              <a:t>, </a:t>
            </a:r>
            <a:r>
              <a:rPr lang="ru-RU" dirty="0" err="1" smtClean="0"/>
              <a:t>лишаючи</a:t>
            </a:r>
            <a:r>
              <a:rPr lang="ru-RU" dirty="0" smtClean="0"/>
              <a:t> їх </a:t>
            </a:r>
            <a:r>
              <a:rPr lang="ru-RU" dirty="0" err="1" smtClean="0"/>
              <a:t>напризволяще</a:t>
            </a:r>
            <a:r>
              <a:rPr lang="ru-RU" dirty="0" smtClean="0"/>
              <a:t>. </a:t>
            </a:r>
            <a:r>
              <a:rPr lang="ru-RU" dirty="0" err="1" smtClean="0"/>
              <a:t>Розкуркулювання</a:t>
            </a:r>
            <a:r>
              <a:rPr lang="ru-RU" dirty="0" smtClean="0"/>
              <a:t> </a:t>
            </a:r>
            <a:r>
              <a:rPr lang="ru-RU" dirty="0" err="1" smtClean="0"/>
              <a:t>сягнуло</a:t>
            </a:r>
            <a:r>
              <a:rPr lang="ru-RU" dirty="0" smtClean="0"/>
              <a:t> апогею </a:t>
            </a:r>
            <a:r>
              <a:rPr lang="ru-RU" dirty="0" err="1" smtClean="0"/>
              <a:t>взимку</a:t>
            </a:r>
            <a:r>
              <a:rPr lang="ru-RU" dirty="0" smtClean="0"/>
              <a:t> 1929/1930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Найпоширенішою</a:t>
            </a:r>
            <a:r>
              <a:rPr lang="ru-RU" dirty="0" smtClean="0"/>
              <a:t> його формою стала </a:t>
            </a:r>
            <a:r>
              <a:rPr lang="ru-RU" dirty="0" err="1" smtClean="0"/>
              <a:t>депортація</a:t>
            </a:r>
            <a:r>
              <a:rPr lang="ru-RU" dirty="0" smtClean="0"/>
              <a:t>.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селян разом із </a:t>
            </a:r>
            <a:r>
              <a:rPr lang="ru-RU" dirty="0" err="1" smtClean="0"/>
              <a:t>сім'ями</a:t>
            </a:r>
            <a:r>
              <a:rPr lang="ru-RU" dirty="0" smtClean="0"/>
              <a:t> </a:t>
            </a:r>
            <a:r>
              <a:rPr lang="ru-RU" dirty="0" err="1" smtClean="0"/>
              <a:t>виганяли</a:t>
            </a:r>
            <a:r>
              <a:rPr lang="ru-RU" dirty="0" smtClean="0"/>
              <a:t> з </a:t>
            </a:r>
            <a:r>
              <a:rPr lang="ru-RU" dirty="0" err="1" smtClean="0"/>
              <a:t>домівок</a:t>
            </a:r>
            <a:r>
              <a:rPr lang="ru-RU" dirty="0" smtClean="0"/>
              <a:t>, </a:t>
            </a:r>
            <a:r>
              <a:rPr lang="ru-RU" dirty="0" err="1" smtClean="0"/>
              <a:t>саджали</a:t>
            </a:r>
            <a:r>
              <a:rPr lang="ru-RU" dirty="0" smtClean="0"/>
              <a:t> у </a:t>
            </a:r>
            <a:r>
              <a:rPr lang="ru-RU" dirty="0" err="1" smtClean="0"/>
              <a:t>товарні</a:t>
            </a:r>
            <a:r>
              <a:rPr lang="ru-RU" dirty="0" smtClean="0"/>
              <a:t> потяги й </a:t>
            </a:r>
            <a:r>
              <a:rPr lang="ru-RU" dirty="0" err="1" smtClean="0"/>
              <a:t>вивозили</a:t>
            </a:r>
            <a:r>
              <a:rPr lang="ru-RU" dirty="0" smtClean="0"/>
              <a:t> за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кілометрів</a:t>
            </a:r>
            <a:r>
              <a:rPr lang="ru-RU" dirty="0" smtClean="0"/>
              <a:t> на </a:t>
            </a:r>
            <a:r>
              <a:rPr lang="ru-RU" dirty="0" err="1" smtClean="0"/>
              <a:t>Північ</a:t>
            </a:r>
            <a:r>
              <a:rPr lang="ru-RU" dirty="0" smtClean="0"/>
              <a:t>, де їх скидали серед </a:t>
            </a:r>
            <a:r>
              <a:rPr lang="ru-RU" dirty="0" err="1" smtClean="0"/>
              <a:t>арктичної</a:t>
            </a:r>
            <a:r>
              <a:rPr lang="ru-RU" dirty="0" smtClean="0"/>
              <a:t> </a:t>
            </a:r>
            <a:r>
              <a:rPr lang="ru-RU" dirty="0" err="1" smtClean="0"/>
              <a:t>пустелі</a:t>
            </a:r>
            <a:r>
              <a:rPr lang="ru-RU" dirty="0" smtClean="0"/>
              <a:t>, </a:t>
            </a:r>
            <a:r>
              <a:rPr lang="ru-RU" dirty="0" err="1" smtClean="0"/>
              <a:t>нерідко</a:t>
            </a:r>
            <a:r>
              <a:rPr lang="ru-RU" dirty="0" smtClean="0"/>
              <a:t> без </a:t>
            </a:r>
            <a:r>
              <a:rPr lang="ru-RU" dirty="0" err="1" smtClean="0"/>
              <a:t>їжі</a:t>
            </a:r>
            <a:r>
              <a:rPr lang="ru-RU" dirty="0" smtClean="0"/>
              <a:t> та </a:t>
            </a:r>
            <a:r>
              <a:rPr lang="ru-RU" dirty="0" err="1" smtClean="0"/>
              <a:t>притулку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E:\Desktop\220px-1934._Раскулачивание_крестьянина_П._Масюка_в_с._Удачное_Донецкой_облас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429132"/>
            <a:ext cx="407196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</TotalTime>
  <Words>660</Words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Колективізація на Україні та її наслідки(1928-1933 рр.) </vt:lpstr>
      <vt:lpstr>Початок колективізації в 1928р.</vt:lpstr>
      <vt:lpstr>Слайд 3</vt:lpstr>
      <vt:lpstr>Слайд 4</vt:lpstr>
      <vt:lpstr>Слайд 5</vt:lpstr>
      <vt:lpstr>Слайд 6</vt:lpstr>
      <vt:lpstr>Слайд 7</vt:lpstr>
      <vt:lpstr>Ліквідація куркульства як класу</vt:lpstr>
      <vt:lpstr>Слайд 9</vt:lpstr>
      <vt:lpstr>                  Розгортання  суцільної колективізації на Україні. Селянські протести</vt:lpstr>
      <vt:lpstr>Слайд 11</vt:lpstr>
      <vt:lpstr>Нові наступи на село</vt:lpstr>
      <vt:lpstr>Наслідки колективізації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Колективізація на Україні та її наслідки(1928-1933 рр.) </dc:title>
  <dc:creator>Full</dc:creator>
  <cp:lastModifiedBy>Full</cp:lastModifiedBy>
  <cp:revision>14</cp:revision>
  <dcterms:created xsi:type="dcterms:W3CDTF">2013-05-06T18:48:36Z</dcterms:created>
  <dcterms:modified xsi:type="dcterms:W3CDTF">2013-05-06T21:05:02Z</dcterms:modified>
</cp:coreProperties>
</file>