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013176"/>
            <a:ext cx="3016424" cy="1752600"/>
          </a:xfrm>
        </p:spPr>
        <p:txBody>
          <a:bodyPr>
            <a:normAutofit lnSpcReduction="10000"/>
          </a:bodyPr>
          <a:lstStyle/>
          <a:p>
            <a:pPr algn="r"/>
            <a:endParaRPr lang="uk-UA" sz="2000" dirty="0" smtClean="0"/>
          </a:p>
          <a:p>
            <a:pPr algn="r"/>
            <a:endParaRPr lang="uk-UA" sz="2000" dirty="0"/>
          </a:p>
          <a:p>
            <a:pPr algn="r"/>
            <a:r>
              <a:rPr lang="uk-UA" sz="2000" dirty="0" smtClean="0"/>
              <a:t>Підготувала :</a:t>
            </a:r>
          </a:p>
          <a:p>
            <a:pPr algn="r"/>
            <a:r>
              <a:rPr lang="uk-UA" sz="2000" dirty="0" smtClean="0"/>
              <a:t>Учениця 11-А</a:t>
            </a:r>
          </a:p>
          <a:p>
            <a:pPr algn="r"/>
            <a:r>
              <a:rPr lang="uk-UA" sz="2000" dirty="0" err="1" smtClean="0"/>
              <a:t>Осауленко</a:t>
            </a:r>
            <a:r>
              <a:rPr lang="uk-UA" sz="2000" dirty="0" smtClean="0"/>
              <a:t> Тетяна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3381" y="188640"/>
            <a:ext cx="9036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Голодомор в Білій Церкві в 1932 -1933р.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42965"/>
            <a:ext cx="5760640" cy="4734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22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552728"/>
          </a:xfrm>
        </p:spPr>
        <p:txBody>
          <a:bodyPr/>
          <a:lstStyle/>
          <a:p>
            <a:pPr marL="137160" indent="0">
              <a:buNone/>
            </a:pPr>
            <a:r>
              <a:rPr lang="uk-UA" dirty="0" smtClean="0"/>
              <a:t>	</a:t>
            </a:r>
            <a:r>
              <a:rPr lang="uk-UA" sz="1800" dirty="0" smtClean="0"/>
              <a:t>Білоцерківський район опинився у найтяжчому стані на Київщині , яка була на другому місці (після Дніпропетровської) по кількості повідомлень про голодування. В районі було створено спеціальна комісія для мобілізації засобів і надання допомоги голодуючим. </a:t>
            </a:r>
          </a:p>
          <a:p>
            <a:pPr marL="137160" indent="0">
              <a:buNone/>
            </a:pPr>
            <a:r>
              <a:rPr lang="uk-UA" sz="1800" dirty="0" smtClean="0"/>
              <a:t>	Проте розміри допомоги не відповідали масштабам лиха. Сталін і його оточення після проголошення на початку 1933 р. «дострокового» виконання першого п’ятирічного плану, «успішного розв’язання грандіозного завдання побудови фундаменту соціалізму» не визнали в країні голоду. 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924944"/>
            <a:ext cx="59055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 marL="137160" indent="0">
              <a:buNone/>
            </a:pPr>
            <a:r>
              <a:rPr lang="uk-UA" dirty="0" smtClean="0"/>
              <a:t>	</a:t>
            </a:r>
            <a:r>
              <a:rPr lang="uk-UA" sz="1800" dirty="0" smtClean="0"/>
              <a:t>У багатьох селах трупи своєчасно не хоронили  ,а звалювали у погреби , двори. Бригади сільрад , збираючи трупи, не ховали їх поодинці, а копали спільні ями, куди </a:t>
            </a:r>
            <a:r>
              <a:rPr lang="uk-UA" sz="1800" dirty="0" err="1" smtClean="0"/>
              <a:t>скидували</a:t>
            </a:r>
            <a:r>
              <a:rPr lang="uk-UA" sz="1800" dirty="0" smtClean="0"/>
              <a:t>  від 10 до 15 трупів. Таким чином, в деяких селах трупи померлих знаходились  в будинках по кілька днів.</a:t>
            </a:r>
          </a:p>
          <a:p>
            <a:pPr marL="137160" indent="0">
              <a:buNone/>
            </a:pPr>
            <a:r>
              <a:rPr lang="uk-UA" sz="1800" dirty="0"/>
              <a:t>	</a:t>
            </a:r>
            <a:r>
              <a:rPr lang="uk-UA" sz="1800" dirty="0" smtClean="0"/>
              <a:t>В загальній кількості голодуючих , опухлих і хворих на ґрунті недоїдання в області досягало кілька десятків тисяч чоловік. </a:t>
            </a:r>
          </a:p>
          <a:p>
            <a:pPr marL="137160" indent="0">
              <a:buNone/>
            </a:pPr>
            <a:r>
              <a:rPr lang="uk-UA" sz="1800" dirty="0"/>
              <a:t>	</a:t>
            </a:r>
            <a:r>
              <a:rPr lang="uk-UA" sz="1800" dirty="0" smtClean="0"/>
              <a:t>За останній час  відмічали значний ріст трупоїдства і людоїдства. Щоденно з районів одержували -10 і більше донесень.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78404"/>
            <a:ext cx="4392488" cy="29855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78404"/>
            <a:ext cx="406197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33670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sz="1800" dirty="0" smtClean="0"/>
              <a:t>	Таким чином, якщо труднощі 1921 року були викликані господарською розрухою і небувалою засухою , то причини нової трагедії </a:t>
            </a:r>
            <a:r>
              <a:rPr lang="uk-UA" sz="1800" dirty="0" err="1" smtClean="0"/>
              <a:t>Білоцерківщини</a:t>
            </a:r>
            <a:r>
              <a:rPr lang="uk-UA" sz="1800" dirty="0" smtClean="0"/>
              <a:t> , як і всієї України , коренилися в нежиттєздатності колективізованого сільського господарства , яке стало наслідком авантюристичного намагання Сталіна виконати п’ятирічку за три роки ,а також діями надзвичайних комісій, які «заготовляли» хліб в голодних селах навіть на початку лютого 1933 року. По суті , це був тотальний геноцид проти українського народу , націлений в першу чергу на знищення його генофонду – трудового селянства.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45024"/>
            <a:ext cx="4248472" cy="30219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3"/>
            <a:ext cx="4104456" cy="301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23928" cy="35236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0"/>
            <a:ext cx="5220072" cy="4010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0" y="3501008"/>
            <a:ext cx="5289103" cy="3327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56204"/>
            <a:ext cx="4640560" cy="337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1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78"/>
            <a:ext cx="9144000" cy="6902456"/>
          </a:xfrm>
        </p:spPr>
      </p:pic>
    </p:spTree>
    <p:extLst>
      <p:ext uri="{BB962C8B-B14F-4D97-AF65-F5344CB8AC3E}">
        <p14:creationId xmlns:p14="http://schemas.microsoft.com/office/powerpoint/2010/main" val="1855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495" cy="6923087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27809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Голодомор — </a:t>
            </a:r>
            <a:r>
              <a:rPr lang="ru-RU" b="1" i="1" dirty="0" err="1">
                <a:solidFill>
                  <a:schemeClr val="bg1"/>
                </a:solidFill>
              </a:rPr>
              <a:t>це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найбільша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трагедія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української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нації</a:t>
            </a:r>
            <a:r>
              <a:rPr lang="ru-RU" b="1" i="1" dirty="0">
                <a:solidFill>
                  <a:schemeClr val="bg1"/>
                </a:solidFill>
              </a:rPr>
              <a:t> за всю </a:t>
            </a:r>
            <a:r>
              <a:rPr lang="ru-RU" b="1" i="1" dirty="0" err="1">
                <a:solidFill>
                  <a:schemeClr val="bg1"/>
                </a:solidFill>
              </a:rPr>
              <a:t>її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історію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Це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справді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був</a:t>
            </a:r>
            <a:r>
              <a:rPr lang="ru-RU" b="1" i="1" dirty="0">
                <a:solidFill>
                  <a:schemeClr val="bg1"/>
                </a:solidFill>
              </a:rPr>
              <a:t> геноцид, </a:t>
            </a:r>
            <a:r>
              <a:rPr lang="ru-RU" b="1" i="1" dirty="0" err="1">
                <a:solidFill>
                  <a:schemeClr val="bg1"/>
                </a:solidFill>
              </a:rPr>
              <a:t>влаштований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тодішніми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Кремлівськими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зверхниками</a:t>
            </a:r>
            <a:r>
              <a:rPr lang="ru-RU" b="1" i="1" dirty="0">
                <a:solidFill>
                  <a:schemeClr val="bg1"/>
                </a:solidFill>
              </a:rPr>
              <a:t> з метою </a:t>
            </a:r>
            <a:r>
              <a:rPr lang="ru-RU" b="1" i="1" dirty="0" err="1">
                <a:solidFill>
                  <a:schemeClr val="bg1"/>
                </a:solidFill>
              </a:rPr>
              <a:t>зламати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національний</a:t>
            </a:r>
            <a:r>
              <a:rPr lang="ru-RU" b="1" i="1" dirty="0">
                <a:solidFill>
                  <a:schemeClr val="bg1"/>
                </a:solidFill>
              </a:rPr>
              <a:t> дух, </a:t>
            </a:r>
            <a:r>
              <a:rPr lang="ru-RU" b="1" i="1" dirty="0" err="1">
                <a:solidFill>
                  <a:schemeClr val="bg1"/>
                </a:solidFill>
              </a:rPr>
              <a:t>українські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прагнення</a:t>
            </a:r>
            <a:r>
              <a:rPr lang="ru-RU" b="1" i="1" dirty="0">
                <a:solidFill>
                  <a:schemeClr val="bg1"/>
                </a:solidFill>
              </a:rPr>
              <a:t> до </a:t>
            </a:r>
            <a:r>
              <a:rPr lang="ru-RU" b="1" i="1" dirty="0" err="1">
                <a:solidFill>
                  <a:schemeClr val="bg1"/>
                </a:solidFill>
              </a:rPr>
              <a:t>унезалежнення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від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Москви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збереження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України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складі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імперії</a:t>
            </a:r>
            <a:r>
              <a:rPr lang="ru-RU" b="1" i="1" dirty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9560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Голодомор — </a:t>
            </a:r>
            <a:r>
              <a:rPr lang="ru-RU" b="1" i="1" dirty="0" err="1">
                <a:solidFill>
                  <a:srgbClr val="FF0000"/>
                </a:solidFill>
              </a:rPr>
              <a:t>це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соціально-економічне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явище</a:t>
            </a:r>
            <a:r>
              <a:rPr lang="ru-RU" b="1" i="1" dirty="0">
                <a:solidFill>
                  <a:srgbClr val="FF0000"/>
                </a:solidFill>
              </a:rPr>
              <a:t>, </a:t>
            </a:r>
            <a:r>
              <a:rPr lang="ru-RU" b="1" i="1" dirty="0" err="1">
                <a:solidFill>
                  <a:srgbClr val="FF0000"/>
                </a:solidFill>
              </a:rPr>
              <a:t>що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виявляється</a:t>
            </a:r>
            <a:r>
              <a:rPr lang="ru-RU" b="1" i="1" dirty="0">
                <a:solidFill>
                  <a:srgbClr val="FF0000"/>
                </a:solidFill>
              </a:rPr>
              <a:t> у </a:t>
            </a:r>
            <a:r>
              <a:rPr lang="ru-RU" b="1" i="1" dirty="0" err="1">
                <a:solidFill>
                  <a:srgbClr val="FF0000"/>
                </a:solidFill>
              </a:rPr>
              <a:t>позбавленні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населення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мінімуму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необхідних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продуктів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харчування</a:t>
            </a:r>
            <a:r>
              <a:rPr lang="ru-RU" b="1" i="1" dirty="0">
                <a:solidFill>
                  <a:srgbClr val="FF0000"/>
                </a:solidFill>
              </a:rPr>
              <a:t> та </a:t>
            </a:r>
            <a:r>
              <a:rPr lang="ru-RU" b="1" i="1" dirty="0" err="1">
                <a:solidFill>
                  <a:srgbClr val="FF0000"/>
                </a:solidFill>
              </a:rPr>
              <a:t>призводить</a:t>
            </a:r>
            <a:r>
              <a:rPr lang="ru-RU" b="1" i="1" dirty="0">
                <a:solidFill>
                  <a:srgbClr val="FF0000"/>
                </a:solidFill>
              </a:rPr>
              <a:t> до </a:t>
            </a:r>
            <a:r>
              <a:rPr lang="ru-RU" b="1" i="1" dirty="0" err="1">
                <a:solidFill>
                  <a:srgbClr val="FF0000"/>
                </a:solidFill>
              </a:rPr>
              <a:t>його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вимирання</a:t>
            </a:r>
            <a:r>
              <a:rPr lang="ru-RU" b="1" i="1" dirty="0">
                <a:solidFill>
                  <a:srgbClr val="FF0000"/>
                </a:solidFill>
              </a:rPr>
              <a:t> та </a:t>
            </a:r>
            <a:r>
              <a:rPr lang="ru-RU" b="1" i="1" dirty="0" err="1">
                <a:solidFill>
                  <a:srgbClr val="FF0000"/>
                </a:solidFill>
              </a:rPr>
              <a:t>негативної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зміни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демографічної</a:t>
            </a:r>
            <a:r>
              <a:rPr lang="ru-RU" b="1" i="1" dirty="0">
                <a:solidFill>
                  <a:srgbClr val="FF0000"/>
                </a:solidFill>
              </a:rPr>
              <a:t> та </a:t>
            </a:r>
            <a:r>
              <a:rPr lang="ru-RU" b="1" i="1" dirty="0" err="1">
                <a:solidFill>
                  <a:srgbClr val="FF0000"/>
                </a:solidFill>
              </a:rPr>
              <a:t>соціальної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структури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населення</a:t>
            </a:r>
            <a:r>
              <a:rPr lang="ru-RU" b="1" i="1" dirty="0">
                <a:solidFill>
                  <a:srgbClr val="FF0000"/>
                </a:solidFill>
              </a:rPr>
              <a:t>. Голодомор </a:t>
            </a:r>
            <a:r>
              <a:rPr lang="ru-RU" b="1" i="1" dirty="0" err="1">
                <a:solidFill>
                  <a:srgbClr val="FF0000"/>
                </a:solidFill>
              </a:rPr>
              <a:t>може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організовуватися</a:t>
            </a:r>
            <a:r>
              <a:rPr lang="ru-RU" b="1" i="1" dirty="0">
                <a:solidFill>
                  <a:srgbClr val="FF0000"/>
                </a:solidFill>
              </a:rPr>
              <a:t> урядом штучно з метою </a:t>
            </a:r>
            <a:r>
              <a:rPr lang="ru-RU" b="1" i="1" dirty="0" err="1">
                <a:solidFill>
                  <a:srgbClr val="FF0000"/>
                </a:solidFill>
              </a:rPr>
              <a:t>винищення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певних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груп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населення</a:t>
            </a:r>
            <a:r>
              <a:rPr lang="ru-RU" b="1" i="1" dirty="0">
                <a:solidFill>
                  <a:srgbClr val="FF0000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7753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624736"/>
          </a:xfrm>
        </p:spPr>
        <p:txBody>
          <a:bodyPr/>
          <a:lstStyle/>
          <a:p>
            <a:pPr marL="137160" indent="0">
              <a:buNone/>
            </a:pPr>
            <a:r>
              <a:rPr lang="uk-UA" dirty="0" smtClean="0"/>
              <a:t>	</a:t>
            </a:r>
            <a:r>
              <a:rPr lang="uk-UA" sz="1800" dirty="0" smtClean="0"/>
              <a:t>Масова колективізація на </a:t>
            </a:r>
            <a:r>
              <a:rPr lang="uk-UA" sz="1800" dirty="0" err="1" smtClean="0"/>
              <a:t>Білоцерківщині</a:t>
            </a:r>
            <a:r>
              <a:rPr lang="uk-UA" sz="1800" dirty="0" smtClean="0"/>
              <a:t> проходила під тиском сили і досить, таки швидко. Якщо в жовтні 1930 року у колгоспи об’єднувалися 24 % селянських господарств , то у 1932 році – 61%.</a:t>
            </a:r>
          </a:p>
          <a:p>
            <a:pPr marL="137160" indent="0">
              <a:buNone/>
            </a:pPr>
            <a:r>
              <a:rPr lang="uk-UA" sz="1800" dirty="0" smtClean="0"/>
              <a:t>	Це призвело до того, що створені колгоспи були не готові до виконання своїх виробничих завдань.</a:t>
            </a:r>
          </a:p>
          <a:p>
            <a:pPr marL="137160" indent="0">
              <a:buNone/>
            </a:pPr>
            <a:r>
              <a:rPr lang="uk-UA" sz="1800" dirty="0" smtClean="0"/>
              <a:t>	Саме це стало причиною апатії і незадоволення в колективах .А  далі стало нічого їсти, нічим сіяти. В районі було засіяно не більше 30% усіх посівних прощ. Але навіть і засіяні не всі було оброблені. Саме про такий стан на </a:t>
            </a:r>
            <a:r>
              <a:rPr lang="uk-UA" sz="1800" dirty="0" err="1" smtClean="0"/>
              <a:t>Білоцерківщині</a:t>
            </a:r>
            <a:r>
              <a:rPr lang="uk-UA" sz="1800" dirty="0" smtClean="0"/>
              <a:t> доповідав у квітні 1932 року секретар Центрального Комітету Комуністичної партії (більшовиків) України  С.В. </a:t>
            </a:r>
            <a:r>
              <a:rPr lang="uk-UA" sz="1800" dirty="0" err="1" smtClean="0"/>
              <a:t>Косіор</a:t>
            </a:r>
            <a:r>
              <a:rPr lang="uk-UA" sz="1800" dirty="0" smtClean="0"/>
              <a:t> Сталіну.</a:t>
            </a:r>
          </a:p>
          <a:p>
            <a:pPr marL="137160" indent="0">
              <a:buNone/>
            </a:pP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84984"/>
            <a:ext cx="4792960" cy="347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55272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dirty="0" smtClean="0"/>
              <a:t>	</a:t>
            </a:r>
            <a:r>
              <a:rPr lang="uk-UA" sz="1800" dirty="0" smtClean="0"/>
              <a:t>Такими ж темпами проводилась і хлібозаготівля</a:t>
            </a:r>
            <a:r>
              <a:rPr lang="uk-UA" sz="1800" dirty="0"/>
              <a:t>.</a:t>
            </a:r>
            <a:r>
              <a:rPr lang="uk-UA" sz="1800" dirty="0" smtClean="0"/>
              <a:t> Газети відкрили «вогонь» по </a:t>
            </a:r>
            <a:r>
              <a:rPr lang="uk-UA" sz="1800" dirty="0" err="1" smtClean="0"/>
              <a:t>хлібосаботажниках</a:t>
            </a:r>
            <a:r>
              <a:rPr lang="uk-UA" sz="1800" dirty="0" smtClean="0"/>
              <a:t> та опортуністах. В ці роки почалися масові репресії проти селян за зрив плану </a:t>
            </a:r>
            <a:r>
              <a:rPr lang="uk-UA" sz="1800" dirty="0" err="1" smtClean="0"/>
              <a:t>хлібозаготівель</a:t>
            </a:r>
            <a:r>
              <a:rPr lang="uk-UA" sz="1800" dirty="0" smtClean="0"/>
              <a:t>. Бригади по </a:t>
            </a:r>
            <a:r>
              <a:rPr lang="uk-UA" sz="1800" dirty="0" err="1" smtClean="0"/>
              <a:t>хлібозаготівлях</a:t>
            </a:r>
            <a:r>
              <a:rPr lang="uk-UA" sz="1800" dirty="0" smtClean="0"/>
              <a:t> забирали у людей останні крихти , прирікаючи їх на неминучу загибель від голоду. При цьому вибивали двері , розбирали підлоги, били вікна.</a:t>
            </a:r>
          </a:p>
          <a:p>
            <a:pPr marL="137160" indent="0">
              <a:buNone/>
            </a:pPr>
            <a:r>
              <a:rPr lang="uk-UA" sz="1800" dirty="0" smtClean="0"/>
              <a:t>	Із зерновою переплелася криза в тваринництві. За п’ять років колективізації на </a:t>
            </a:r>
            <a:r>
              <a:rPr lang="uk-UA" sz="1800" dirty="0" err="1" smtClean="0"/>
              <a:t>Білоцерківщині</a:t>
            </a:r>
            <a:r>
              <a:rPr lang="uk-UA" sz="1800" dirty="0" smtClean="0"/>
              <a:t> поголів’я худоби скоротилося більше , ніж на половину. Про це відмічав у своєму листі член ЛКСМУ Г.І.Ткаченко секретарю ЦК КП(б)У С.В.</a:t>
            </a:r>
            <a:r>
              <a:rPr lang="uk-UA" sz="1800" dirty="0" err="1" smtClean="0"/>
              <a:t>Косіору</a:t>
            </a:r>
            <a:r>
              <a:rPr lang="uk-UA" sz="1800" dirty="0" smtClean="0"/>
              <a:t> : «</a:t>
            </a:r>
            <a:r>
              <a:rPr lang="uk-UA" sz="1800" i="1" dirty="0" smtClean="0"/>
              <a:t>На </a:t>
            </a:r>
            <a:r>
              <a:rPr lang="uk-UA" sz="1800" i="1" dirty="0" err="1" smtClean="0"/>
              <a:t>Білоцерківщині</a:t>
            </a:r>
            <a:r>
              <a:rPr lang="uk-UA" sz="1800" i="1" dirty="0" smtClean="0"/>
              <a:t> в колгоспах , в яких було коней 100-150 , зараз тільки 40-50 , та й ті такі , що падають. Люди страшно голодують. Я просто не розумію. І якщо б мені </a:t>
            </a:r>
            <a:r>
              <a:rPr lang="uk-UA" sz="1800" i="1" dirty="0" err="1" smtClean="0"/>
              <a:t>хто-небуть</a:t>
            </a:r>
            <a:r>
              <a:rPr lang="uk-UA" sz="1800" i="1" dirty="0" smtClean="0"/>
              <a:t> авторитетно доводив хоча б десь в 1927-28 рр. , що при Радянській владі можуть помирати на роботі з голоду, я не повірив би, висміяв , а то і зовсім прогнав би його</a:t>
            </a:r>
            <a:r>
              <a:rPr lang="uk-UA" sz="1800" dirty="0" smtClean="0"/>
              <a:t>.»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89040"/>
            <a:ext cx="4176464" cy="29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648072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dirty="0" smtClean="0"/>
              <a:t>	</a:t>
            </a:r>
            <a:r>
              <a:rPr lang="uk-UA" sz="1800" dirty="0" smtClean="0"/>
              <a:t>Замість надання допомоги голодуючим, для боротьби з так званими «куркульськими перукарями» і «несунами» , 7 серпня 1932 року був прийнятий Закон про охорону соціалістичної власності , написаний власноручно Сталіним. За крадіжку колгоспної або кооперативної власності передбачався розстріл з конфіскацією всього особистого майна або позбавлення волі не менше ніж на 10 років знову ж з конфіскацією всього особистого майна.</a:t>
            </a:r>
          </a:p>
          <a:p>
            <a:pPr marL="137160" indent="0">
              <a:buNone/>
            </a:pPr>
            <a:r>
              <a:rPr lang="uk-UA" sz="1800" dirty="0" smtClean="0"/>
              <a:t>	Сталін зажадав суворого виконання цього закону як найпершого обов’язку всіх комуністів , колгоспників і робітників. Сучасники називали цей драконівський закон «</a:t>
            </a:r>
            <a:r>
              <a:rPr lang="uk-UA" sz="1800" b="1" i="1" dirty="0" smtClean="0"/>
              <a:t>законом п’яти колосків</a:t>
            </a:r>
            <a:r>
              <a:rPr lang="uk-UA" sz="1800" dirty="0" smtClean="0"/>
              <a:t>». На жаль, його дієвість відчули й наші земляки – </a:t>
            </a:r>
            <a:r>
              <a:rPr lang="uk-UA" sz="1800" dirty="0" err="1" smtClean="0"/>
              <a:t>Пересунько</a:t>
            </a:r>
            <a:r>
              <a:rPr lang="uk-UA" sz="1800" dirty="0" smtClean="0"/>
              <a:t> С.М. з </a:t>
            </a:r>
            <a:r>
              <a:rPr lang="uk-UA" sz="1800" dirty="0" err="1" smtClean="0"/>
              <a:t>с.Щербаки</a:t>
            </a:r>
            <a:r>
              <a:rPr lang="uk-UA" sz="1800" dirty="0" smtClean="0"/>
              <a:t> , </a:t>
            </a:r>
            <a:r>
              <a:rPr lang="uk-UA" sz="1800" dirty="0" err="1" smtClean="0"/>
              <a:t>Півторак</a:t>
            </a:r>
            <a:r>
              <a:rPr lang="uk-UA" sz="1800" dirty="0" smtClean="0"/>
              <a:t> М.Г. з </a:t>
            </a:r>
            <a:r>
              <a:rPr lang="uk-UA" sz="1800" dirty="0" err="1" smtClean="0"/>
              <a:t>с.Фастівки</a:t>
            </a:r>
            <a:r>
              <a:rPr lang="uk-UA" sz="1800" dirty="0" smtClean="0"/>
              <a:t> та інші. Всі вони посмертно реабілітовані.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906686"/>
            <a:ext cx="4464496" cy="297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/>
          <a:lstStyle/>
          <a:p>
            <a:pPr marL="137160" indent="0">
              <a:buNone/>
            </a:pPr>
            <a:r>
              <a:rPr lang="uk-UA" dirty="0" smtClean="0"/>
              <a:t>	</a:t>
            </a:r>
            <a:r>
              <a:rPr lang="uk-UA" sz="1800" dirty="0" smtClean="0"/>
              <a:t>За короткий час масове безробіття в місті змінилося голодом на робочі руки. Важливим фактором цього , крім будівництва промислових підприємств , став перехід до 7-годинного робочого дня з трьома змінами. Ці заходи почали впроваджуватися на підприємствах в 1927 р. ще з великою обмеженістю , але вже в 1929 р. швидко почали розповсюджуватись і до кінця п’ятирічки було намічено ввести їх скрізь.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20888"/>
            <a:ext cx="5519738" cy="397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08712"/>
          </a:xfrm>
        </p:spPr>
        <p:txBody>
          <a:bodyPr/>
          <a:lstStyle/>
          <a:p>
            <a:pPr marL="137160" indent="0">
              <a:buNone/>
            </a:pPr>
            <a:r>
              <a:rPr lang="uk-UA" dirty="0" smtClean="0"/>
              <a:t>	</a:t>
            </a:r>
            <a:r>
              <a:rPr lang="uk-UA" sz="2000" dirty="0" smtClean="0"/>
              <a:t>В голодні 30-ті роки міграція до міста ще збільшилась. Незважаючи  на те, що щоденна пайка була зменшена службовцям удвічі, а для робітників в 1,5 </a:t>
            </a:r>
            <a:r>
              <a:rPr lang="uk-UA" sz="2000" dirty="0" err="1" smtClean="0"/>
              <a:t>раза</a:t>
            </a:r>
            <a:r>
              <a:rPr lang="uk-UA" sz="2000" dirty="0" smtClean="0"/>
              <a:t> ,останнім все ж було трохи легше. Вони одержували пайки по півкілограма хліба із кукурудзяного борошна. Місто заповнювали біженці звідусюди, десятки яких вмирали прямо на вулицях. Маса голодуючих переповнювала місто , хоча в Преображенському соборі зимою 1933 року зберігалася тисяча центнерів резервного зерна</a:t>
            </a:r>
            <a:r>
              <a:rPr lang="uk-UA" dirty="0" smtClean="0"/>
              <a:t>. 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40452"/>
            <a:ext cx="5616624" cy="3829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6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16632"/>
            <a:ext cx="4176464" cy="6552728"/>
          </a:xfrm>
        </p:spPr>
        <p:txBody>
          <a:bodyPr/>
          <a:lstStyle/>
          <a:p>
            <a:pPr marL="137160" indent="0">
              <a:buNone/>
            </a:pPr>
            <a:r>
              <a:rPr lang="uk-UA" dirty="0" smtClean="0"/>
              <a:t>	Жителька Заріччя Штика О.А згадувала , як її сусідка шматком </a:t>
            </a:r>
            <a:r>
              <a:rPr lang="uk-UA" dirty="0"/>
              <a:t>х</a:t>
            </a:r>
            <a:r>
              <a:rPr lang="uk-UA" dirty="0" smtClean="0"/>
              <a:t>ліба заманювала дітей до хати , вбивала їх, варила холодець та смажила котлети для базару. Була спіймана міліцією. І коли її посадили на підводу з двома котлами , в яких варився холодець , люди кидали в неї каміння , плювали вслід.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3548"/>
            <a:ext cx="4171950" cy="575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07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8072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dirty="0"/>
              <a:t>	</a:t>
            </a:r>
            <a:r>
              <a:rPr lang="uk-UA" sz="1800" dirty="0" smtClean="0"/>
              <a:t>Смертність в навколишніх селах досягала 10-12% . У повному відчаї голодні селяни шукали правди ,надсилали листи  Г.І.Петровському з уряду України. </a:t>
            </a:r>
          </a:p>
          <a:p>
            <a:pPr marL="137160" indent="0">
              <a:buNone/>
            </a:pPr>
            <a:r>
              <a:rPr lang="uk-UA" sz="1800" dirty="0"/>
              <a:t>	</a:t>
            </a:r>
            <a:r>
              <a:rPr lang="uk-UA" sz="1800" dirty="0" smtClean="0"/>
              <a:t>В цих повних відчаю листах сповіщалося , що голодні люди їдять траву, кору дерев , здохлих тварин. Ось один з таких листів , що надійшов з с. Лосятина : «</a:t>
            </a:r>
            <a:r>
              <a:rPr lang="uk-UA" sz="1800" i="1" dirty="0" smtClean="0"/>
              <a:t>Чи законно це, що людей оставили без куска хліба, жодного хунта зерна , можна ж прохарчувати 5 місяців дітей одною картоплею, якої уже немає, день од дня голодних збільшується . Чи знає  історія час, який зробила зараз </a:t>
            </a:r>
            <a:r>
              <a:rPr lang="uk-UA" sz="1800" i="1" dirty="0" err="1" smtClean="0"/>
              <a:t>Рад-влада</a:t>
            </a:r>
            <a:r>
              <a:rPr lang="uk-UA" sz="1800" i="1" dirty="0" smtClean="0"/>
              <a:t> . Тисячі пудів забрано і снопами, і зерном, але грошей людям не сплачують до сього часу, для цього потрібно приїхати з центру і зібрати загальні збори села і спитати людей у кого що забрано і не заплачено,бо на район ми не віри м,багато забрано хліба,борошна,сала,м’яса. Дайте хліба! Дайте хліба! Дайте хліба!</a:t>
            </a:r>
            <a:r>
              <a:rPr lang="uk-UA" sz="1800" dirty="0" smtClean="0"/>
              <a:t>»– закінчується лист.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66" y="3861048"/>
            <a:ext cx="3914359" cy="2700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25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</TotalTime>
  <Words>96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2014-01-30T12:57:55Z</dcterms:created>
  <dcterms:modified xsi:type="dcterms:W3CDTF">2014-02-04T16:03:09Z</dcterms:modified>
</cp:coreProperties>
</file>