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D799771-CEF0-410E-842D-20F4DBDEEA07}">
          <p14:sldIdLst>
            <p14:sldId id="256"/>
            <p14:sldId id="266"/>
            <p14:sldId id="267"/>
            <p14:sldId id="268"/>
            <p14:sldId id="269"/>
            <p14:sldId id="270"/>
            <p14:sldId id="265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000" dirty="0"/>
              <a:t>Религия</a:t>
            </a:r>
          </a:p>
        </c:rich>
      </c:tx>
      <c:layout>
        <c:manualLayout>
          <c:xMode val="edge"/>
          <c:yMode val="edge"/>
          <c:x val="0.39854516622922137"/>
          <c:y val="3.70370370370370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Религия</c:v>
                </c:pt>
              </c:strCache>
            </c:strRef>
          </c:tx>
          <c:explosion val="3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приверженцы Римско-католической церкви</c:v>
                </c:pt>
                <c:pt idx="1">
                  <c:v>исповедуют протестантизм</c:v>
                </c:pt>
                <c:pt idx="2">
                  <c:v> атеистами, агностиками</c:v>
                </c:pt>
                <c:pt idx="3">
                  <c:v>Последователей спиритизма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22</c:v>
                </c:pt>
                <c:pt idx="2">
                  <c:v>7.4</c:v>
                </c:pt>
                <c:pt idx="3">
                  <c:v>1.3</c:v>
                </c:pt>
                <c:pt idx="4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ru.wikipedia.org/wiki/%D0%91%D1%80%D0%B0%D0%B7%D0%B8%D0%BB%D0%B8%D1%8F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899_%D0%B3%D0%BE%D0%B4" TargetMode="External"/><Relationship Id="rId5" Type="http://schemas.openxmlformats.org/officeDocument/2006/relationships/hyperlink" Target="http://ru.wikipedia.org/wiki/19_%D0%BD%D0%BE%D1%8F%D0%B1%D1%80%D1%8F" TargetMode="External"/><Relationship Id="rId4" Type="http://schemas.openxmlformats.org/officeDocument/2006/relationships/hyperlink" Target="http://ru.wikipedia.org/wiki/%D0%A4%D0%BB%D0%B0%D0%B3_%D0%91%D1%80%D0%B0%D0%B7%D0%B8%D0%BB%D0%B8%D0%B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51216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БРАЗИЛИЯ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3284984"/>
            <a:ext cx="248072" cy="4816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50" y="2132856"/>
            <a:ext cx="5400600" cy="38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52736" y="43567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  </a:t>
            </a:r>
            <a:endParaRPr lang="ru-RU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46812" y="63626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76" y="2132856"/>
            <a:ext cx="5429174" cy="38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79207" y="6164965"/>
            <a:ext cx="18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rgbClr val="000000"/>
                </a:solidFill>
                <a:latin typeface="Linux Libertine"/>
              </a:rPr>
              <a:t>Флаг Бразилии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Linux Libertine"/>
              </a:rPr>
              <a:t>1889-1960г.</a:t>
            </a:r>
            <a:endParaRPr lang="ru-RU" b="0" i="1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50" y="2132857"/>
            <a:ext cx="5400600" cy="380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4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Несмотря на различия в языке, культуре, религии и образе жизни, более двухсот тысяч японцев поселилось в различных регионах Бразилии. В отличие от европейских эмигрантов, культурные различия оказались в этом случае сильнее экономических сложностей. Сравнительно быстро добившись независимости от работодателей и заведя свои собственные хозяйства, японские переселенцы ещё несколько поколений придерживались своего языка и традиций, не желая смешиваться с местным населением.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83726" y="543626"/>
            <a:ext cx="2376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КУЛЬТУРА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75413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614932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273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12862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Бразильская кухня является смешением кухонь ее жителей и иммигрантов: местных индейцев, португальцев, африканцев, итальянцев, испанцев, немцев, сирийцев, ливанцев, и других. Страна разделена на пять главных областей по преобладанию любимых блюд: север (</a:t>
            </a:r>
            <a:r>
              <a:rPr lang="en-US" dirty="0" err="1"/>
              <a:t>Picadinho</a:t>
            </a:r>
            <a:r>
              <a:rPr lang="en-US" dirty="0"/>
              <a:t> de </a:t>
            </a:r>
            <a:r>
              <a:rPr lang="en-US" dirty="0" err="1"/>
              <a:t>Jacaré</a:t>
            </a:r>
            <a:r>
              <a:rPr lang="en-US" dirty="0"/>
              <a:t>, </a:t>
            </a:r>
            <a:r>
              <a:rPr lang="en-US" dirty="0" err="1"/>
              <a:t>Tacacá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Açaí</a:t>
            </a:r>
            <a:r>
              <a:rPr lang="en-US" dirty="0"/>
              <a:t>), </a:t>
            </a:r>
            <a:r>
              <a:rPr lang="ru-RU" dirty="0"/>
              <a:t>северо-восток (</a:t>
            </a:r>
            <a:r>
              <a:rPr lang="en-US" dirty="0" err="1"/>
              <a:t>Vatapá</a:t>
            </a:r>
            <a:r>
              <a:rPr lang="en-US" dirty="0"/>
              <a:t>, </a:t>
            </a:r>
            <a:r>
              <a:rPr lang="en-US" dirty="0" err="1"/>
              <a:t>Moqueca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Acarajé</a:t>
            </a:r>
            <a:r>
              <a:rPr lang="en-US" dirty="0"/>
              <a:t>), </a:t>
            </a:r>
            <a:r>
              <a:rPr lang="ru-RU" dirty="0"/>
              <a:t>центральный запад (</a:t>
            </a:r>
            <a:r>
              <a:rPr lang="en-US" dirty="0" err="1"/>
              <a:t>Pamonha</a:t>
            </a:r>
            <a:r>
              <a:rPr lang="en-US" dirty="0"/>
              <a:t>, </a:t>
            </a:r>
            <a:r>
              <a:rPr lang="en-US" dirty="0" err="1"/>
              <a:t>Pequi</a:t>
            </a:r>
            <a:r>
              <a:rPr lang="en-US" dirty="0"/>
              <a:t>), </a:t>
            </a:r>
            <a:r>
              <a:rPr lang="ru-RU" dirty="0"/>
              <a:t>юго-восток (</a:t>
            </a:r>
            <a:r>
              <a:rPr lang="en-US" dirty="0" err="1"/>
              <a:t>Feijoada</a:t>
            </a:r>
            <a:r>
              <a:rPr lang="en-US" dirty="0"/>
              <a:t>) </a:t>
            </a:r>
            <a:r>
              <a:rPr lang="ru-RU" dirty="0"/>
              <a:t>и юг (</a:t>
            </a:r>
            <a:r>
              <a:rPr lang="en-US" dirty="0" err="1"/>
              <a:t>Churrasco</a:t>
            </a:r>
            <a:r>
              <a:rPr lang="en-US" dirty="0"/>
              <a:t>). </a:t>
            </a:r>
            <a:r>
              <a:rPr lang="ru-RU" dirty="0"/>
              <a:t>Другие популярные блюда – </a:t>
            </a:r>
            <a:r>
              <a:rPr lang="en-US" dirty="0" err="1"/>
              <a:t>Caipirinha</a:t>
            </a:r>
            <a:r>
              <a:rPr lang="en-US" dirty="0"/>
              <a:t>, </a:t>
            </a:r>
            <a:r>
              <a:rPr lang="en-US" dirty="0" err="1"/>
              <a:t>Pão</a:t>
            </a:r>
            <a:r>
              <a:rPr lang="en-US" dirty="0"/>
              <a:t> de </a:t>
            </a:r>
            <a:r>
              <a:rPr lang="en-US" dirty="0" err="1"/>
              <a:t>Queijo</a:t>
            </a:r>
            <a:r>
              <a:rPr lang="en-US" dirty="0"/>
              <a:t>, </a:t>
            </a:r>
            <a:r>
              <a:rPr lang="en-US" dirty="0" err="1"/>
              <a:t>Brigadeiro</a:t>
            </a:r>
            <a:r>
              <a:rPr lang="en-US" dirty="0"/>
              <a:t>, Pastel, </a:t>
            </a:r>
            <a:r>
              <a:rPr lang="en-US" dirty="0" err="1"/>
              <a:t>Tapioka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6538" y="515917"/>
            <a:ext cx="4070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КУХНЯ БРАЗИЛИИ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63" y="5066356"/>
            <a:ext cx="2553072" cy="159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2924944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33" y="4928893"/>
            <a:ext cx="2495481" cy="187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4972355"/>
            <a:ext cx="2671200" cy="178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92" y="2913900"/>
            <a:ext cx="2417050" cy="18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5" y="404664"/>
            <a:ext cx="2076822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93" y="884364"/>
            <a:ext cx="2381249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58701"/>
            <a:ext cx="4528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Географическое </a:t>
            </a:r>
            <a:r>
              <a:rPr lang="ru-RU" sz="2800" b="1" dirty="0" smtClean="0"/>
              <a:t>положение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43841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Бразилия — самое большое государство </a:t>
            </a:r>
            <a:r>
              <a:rPr lang="ru-RU" dirty="0" smtClean="0"/>
              <a:t>Латинской Америки, </a:t>
            </a:r>
            <a:r>
              <a:rPr lang="ru-RU" dirty="0"/>
              <a:t>занимает почти половину материка Южная Америка. Столица — </a:t>
            </a:r>
            <a:r>
              <a:rPr lang="ru-RU" dirty="0" smtClean="0"/>
              <a:t>Бразилиа. </a:t>
            </a:r>
            <a:r>
              <a:rPr lang="ru-RU" dirty="0"/>
              <a:t>На севере граничит </a:t>
            </a:r>
            <a:r>
              <a:rPr lang="ru-RU" dirty="0" smtClean="0"/>
              <a:t>с Венесуэлой,</a:t>
            </a:r>
            <a:r>
              <a:rPr lang="ru-RU" dirty="0"/>
              <a:t> </a:t>
            </a:r>
            <a:r>
              <a:rPr lang="ru-RU" dirty="0" smtClean="0"/>
              <a:t>Гайаной,</a:t>
            </a:r>
            <a:r>
              <a:rPr lang="ru-RU" dirty="0"/>
              <a:t> </a:t>
            </a:r>
            <a:r>
              <a:rPr lang="ru-RU" dirty="0" smtClean="0"/>
              <a:t>Суринамом,</a:t>
            </a:r>
            <a:r>
              <a:rPr lang="ru-RU" dirty="0"/>
              <a:t> </a:t>
            </a:r>
            <a:r>
              <a:rPr lang="ru-RU" dirty="0" smtClean="0"/>
              <a:t>Французской Гвианой, </a:t>
            </a:r>
            <a:r>
              <a:rPr lang="ru-RU" dirty="0"/>
              <a:t>на юге — с </a:t>
            </a:r>
            <a:r>
              <a:rPr lang="ru-RU" dirty="0" smtClean="0"/>
              <a:t>Уругваем, </a:t>
            </a:r>
            <a:r>
              <a:rPr lang="ru-RU" dirty="0"/>
              <a:t>на западе — с </a:t>
            </a:r>
            <a:r>
              <a:rPr lang="ru-RU" dirty="0" smtClean="0"/>
              <a:t>Аргентиной,</a:t>
            </a:r>
            <a:r>
              <a:rPr lang="ru-RU" dirty="0"/>
              <a:t> </a:t>
            </a:r>
            <a:r>
              <a:rPr lang="ru-RU" dirty="0" smtClean="0"/>
              <a:t>Парагваем,</a:t>
            </a:r>
            <a:r>
              <a:rPr lang="ru-RU" dirty="0"/>
              <a:t> </a:t>
            </a:r>
            <a:r>
              <a:rPr lang="ru-RU" dirty="0" smtClean="0"/>
              <a:t>Боливией</a:t>
            </a:r>
            <a:r>
              <a:rPr lang="ru-RU" dirty="0"/>
              <a:t> и </a:t>
            </a:r>
            <a:r>
              <a:rPr lang="ru-RU" dirty="0" smtClean="0"/>
              <a:t>Перу, </a:t>
            </a:r>
            <a:r>
              <a:rPr lang="ru-RU" dirty="0"/>
              <a:t>на северо-западе — </a:t>
            </a:r>
            <a:r>
              <a:rPr lang="ru-RU" dirty="0" smtClean="0"/>
              <a:t>с Колумбией. </a:t>
            </a:r>
            <a:r>
              <a:rPr lang="ru-RU" dirty="0"/>
              <a:t>На севере и востоке омывается водами </a:t>
            </a:r>
            <a:r>
              <a:rPr lang="ru-RU" dirty="0" smtClean="0"/>
              <a:t>Атлантического океана. </a:t>
            </a:r>
            <a:r>
              <a:rPr lang="ru-RU" dirty="0"/>
              <a:t>Территория — 8.514.215,9 км²., что составляет 5,7 % от площади всей суши мира. Бразилия — пятая по величине страна </a:t>
            </a:r>
            <a:r>
              <a:rPr lang="ru-RU" dirty="0" smtClean="0"/>
              <a:t>мира.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1" y="3691070"/>
            <a:ext cx="2954741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7414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17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86916"/>
            <a:ext cx="54360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Возлежа вечно в роскошной колыбели,</a:t>
            </a:r>
            <a:br>
              <a:rPr lang="ru-RU" sz="1400" dirty="0"/>
            </a:br>
            <a:r>
              <a:rPr lang="ru-RU" sz="1400" dirty="0"/>
              <a:t>Под рокот моря и в свете глубокого неба,</a:t>
            </a:r>
            <a:br>
              <a:rPr lang="ru-RU" sz="1400" dirty="0"/>
            </a:br>
            <a:r>
              <a:rPr lang="ru-RU" sz="1400" dirty="0"/>
              <a:t>Ты сверкаешь, о Бразилия, украшение Америки,</a:t>
            </a:r>
            <a:br>
              <a:rPr lang="ru-RU" sz="1400" dirty="0"/>
            </a:br>
            <a:r>
              <a:rPr lang="ru-RU" sz="1400" dirty="0"/>
              <a:t>Озаренная солнцем нового Мира!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 твоих красивых и радостных полях</a:t>
            </a:r>
            <a:br>
              <a:rPr lang="ru-RU" sz="1400" dirty="0"/>
            </a:br>
            <a:r>
              <a:rPr lang="ru-RU" sz="1400" dirty="0"/>
              <a:t>Больше цветов, чем в самой прекрасной из земель;</a:t>
            </a:r>
            <a:br>
              <a:rPr lang="ru-RU" sz="1400" dirty="0"/>
            </a:br>
            <a:r>
              <a:rPr lang="ru-RU" sz="1400" dirty="0"/>
              <a:t>«В наших рощах больше жизни,</a:t>
            </a:r>
            <a:br>
              <a:rPr lang="ru-RU" sz="1400" dirty="0"/>
            </a:br>
            <a:r>
              <a:rPr lang="ru-RU" sz="1400" dirty="0"/>
              <a:t>а в нашей жизни, в твоем лоне, больше любви».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О, Родина любимая,</a:t>
            </a:r>
            <a:br>
              <a:rPr lang="ru-RU" sz="1400" dirty="0"/>
            </a:br>
            <a:r>
              <a:rPr lang="ru-RU" sz="1400" dirty="0"/>
              <a:t>Боготворимая,</a:t>
            </a:r>
            <a:br>
              <a:rPr lang="ru-RU" sz="1400" dirty="0"/>
            </a:br>
            <a:r>
              <a:rPr lang="ru-RU" sz="1400" dirty="0"/>
              <a:t>Славься, славься!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Бразилия, пусть будет символом вечной любви,</a:t>
            </a:r>
            <a:br>
              <a:rPr lang="ru-RU" sz="1400" dirty="0"/>
            </a:br>
            <a:r>
              <a:rPr lang="ru-RU" sz="1400" dirty="0"/>
              <a:t>Звездный штандарт, что ты несешь,</a:t>
            </a:r>
            <a:br>
              <a:rPr lang="ru-RU" sz="1400" dirty="0"/>
            </a:br>
            <a:r>
              <a:rPr lang="ru-RU" sz="1400" dirty="0"/>
              <a:t>И пусть золото и изумруд этого стяга скажут:</a:t>
            </a:r>
            <a:br>
              <a:rPr lang="ru-RU" sz="1400" dirty="0"/>
            </a:br>
            <a:r>
              <a:rPr lang="ru-RU" sz="1400" dirty="0"/>
              <a:t>«Мир в будущем и слава в прошлом».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Но, если ты поднимешь, во имя справедливости, могучую булаву,</a:t>
            </a:r>
            <a:br>
              <a:rPr lang="ru-RU" sz="1400" dirty="0"/>
            </a:br>
            <a:r>
              <a:rPr lang="ru-RU" sz="1400" dirty="0"/>
              <a:t>Увидишь, что ни один из твоих сынов не уйдет от борьбы,</a:t>
            </a:r>
            <a:br>
              <a:rPr lang="ru-RU" sz="1400" dirty="0"/>
            </a:br>
            <a:r>
              <a:rPr lang="ru-RU" sz="1400" dirty="0"/>
              <a:t>Что тот, кто тебя боготворит, не боится самой смерти.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Земля боготворимая,</a:t>
            </a:r>
            <a:br>
              <a:rPr lang="ru-RU" sz="1400" dirty="0"/>
            </a:br>
            <a:r>
              <a:rPr lang="ru-RU" sz="1400" dirty="0"/>
              <a:t>Средь тысяч других,</a:t>
            </a:r>
            <a:br>
              <a:rPr lang="ru-RU" sz="1400" dirty="0"/>
            </a:br>
            <a:r>
              <a:rPr lang="ru-RU" sz="1400" dirty="0"/>
              <a:t>Это ты, Бразилия,</a:t>
            </a:r>
            <a:br>
              <a:rPr lang="ru-RU" sz="1400" dirty="0"/>
            </a:br>
            <a:r>
              <a:rPr lang="ru-RU" sz="1400" dirty="0"/>
              <a:t>О, Родина любимая!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Детей этой земли — ты, благородная мать,</a:t>
            </a:r>
            <a:br>
              <a:rPr lang="ru-RU" sz="1400" dirty="0"/>
            </a:br>
            <a:r>
              <a:rPr lang="ru-RU" sz="1400" dirty="0"/>
              <a:t>Любимая Родина,</a:t>
            </a:r>
            <a:br>
              <a:rPr lang="ru-RU" sz="1400" dirty="0"/>
            </a:br>
            <a:r>
              <a:rPr lang="ru-RU" sz="1400" dirty="0"/>
              <a:t>Бразилия!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419" y="332656"/>
            <a:ext cx="39305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Л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</a:t>
            </a:r>
          </a:p>
        </p:txBody>
      </p:sp>
      <p:pic>
        <p:nvPicPr>
          <p:cNvPr id="4" name="Neizvesten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4398" y="5613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9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768"/>
            <a:ext cx="3015208" cy="30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244334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Национальная печать Бразилии</a:t>
            </a:r>
            <a:r>
              <a:rPr lang="ru-RU" sz="1600" dirty="0"/>
              <a:t> — государственный символ </a:t>
            </a:r>
            <a:r>
              <a:rPr lang="ru-RU" sz="1600" dirty="0">
                <a:hlinkClick r:id="rId3" tooltip="Бразилия"/>
              </a:rPr>
              <a:t>Бразилии</a:t>
            </a:r>
            <a:r>
              <a:rPr lang="ru-RU" sz="1600" dirty="0"/>
              <a:t>. Имеет некоторое сходство с </a:t>
            </a:r>
            <a:r>
              <a:rPr lang="ru-RU" sz="1600" dirty="0">
                <a:hlinkClick r:id="rId4" tooltip="Флаг Бразилии"/>
              </a:rPr>
              <a:t>флагом Бразилии</a:t>
            </a:r>
            <a:r>
              <a:rPr lang="ru-RU" sz="1600" dirty="0"/>
              <a:t>. Печать введена </a:t>
            </a:r>
            <a:r>
              <a:rPr lang="ru-RU" sz="1600" dirty="0">
                <a:hlinkClick r:id="rId5" tooltip="19 ноября"/>
              </a:rPr>
              <a:t>19 ноября</a:t>
            </a:r>
            <a:r>
              <a:rPr lang="ru-RU" sz="1600" dirty="0"/>
              <a:t> </a:t>
            </a:r>
            <a:r>
              <a:rPr lang="ru-RU" sz="1600" dirty="0">
                <a:hlinkClick r:id="rId6" tooltip="1899 год"/>
              </a:rPr>
              <a:t>1899 года</a:t>
            </a:r>
            <a:r>
              <a:rPr lang="ru-RU" sz="16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66934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1425" y="1382206"/>
            <a:ext cx="182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Герб Бразилии</a:t>
            </a:r>
          </a:p>
          <a:p>
            <a:r>
              <a:rPr lang="ru-RU" dirty="0" smtClean="0"/>
              <a:t>19 ноября 1889г.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17" y="2018446"/>
            <a:ext cx="4006596" cy="402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10156"/>
            <a:ext cx="2771750" cy="43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25041"/>
              </p:ext>
            </p:extLst>
          </p:nvPr>
        </p:nvGraphicFramePr>
        <p:xfrm>
          <a:off x="-11629800" y="1703296"/>
          <a:ext cx="6096000" cy="1147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47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21296"/>
              </p:ext>
            </p:extLst>
          </p:nvPr>
        </p:nvGraphicFramePr>
        <p:xfrm>
          <a:off x="5292080" y="629429"/>
          <a:ext cx="385192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правило, поверх сильно накрахмаленных нижних юбок надеваются длинные, прямого покроя яркие верхние юбки 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саиа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Вата — белая, свободно падающая кофта — закрепляется на одном плече какой-нибудь яркой пряжкой или заколкой. В холодные дни теплый шерстяной плащ—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-да-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особым образом обертывается вокруг тела. Излюбленной обувью негритянок и в XX в. остаются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таманко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подобные мужским, но они носят и легкие сандалии 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чинелас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Сложные прически мулаток увенчиваются тюрбанами разнообразнейших форм. Шею и руки украшают многочисленные бусы и браслеты из камней, кораллов, красивых птичьих перьев.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96006"/>
              </p:ext>
            </p:extLst>
          </p:nvPr>
        </p:nvGraphicFramePr>
        <p:xfrm>
          <a:off x="21974" y="2636912"/>
          <a:ext cx="241176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</a:tr>
              <a:tr h="360040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Костюм мужчин состоит из полотняных брюк и широких рубах навыпуск. На голову надеваются полотняные или шелковые тюрбаны 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торсо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 качестве обуви используются сандалии на деревянной подошве 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таманко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42589" y="167764"/>
            <a:ext cx="386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НАЦИОНАЛЬНЫЙ КОСТЮМ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54" y="629429"/>
            <a:ext cx="5198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Основная масса жителей Бразилии носит европейскую одежду. Традиционный костюм полностью сохранился лишь у небольшой части населения африканского происхождения. Отдельные элементы традиционного костюма негров, однако, используют также незажиточные белые и метисы.</a:t>
            </a:r>
          </a:p>
        </p:txBody>
      </p:sp>
    </p:spTree>
    <p:extLst>
      <p:ext uri="{BB962C8B-B14F-4D97-AF65-F5344CB8AC3E}">
        <p14:creationId xmlns:p14="http://schemas.microsoft.com/office/powerpoint/2010/main" val="325829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1" y="1971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Э</a:t>
            </a:r>
            <a:r>
              <a:rPr lang="ru-RU" sz="4000" b="1" dirty="0" smtClean="0"/>
              <a:t>КОНОМИКА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9300"/>
            <a:ext cx="3203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время Первой мировой войны Бразилия лишилась возможности импортировать готовые изделия из Европы и США и, чтобы сократить импорт, приступила к программе индустриализации. В 1920 штат Сан-Паулу стал промышленным центром страны. В 1907 на его долю приходилось 15,9% промышленной продукции, в 1914 эта доля возросла до 30,7%, а в 1920 – до 33,5%. Кульминационный этап индустриализации, ориентированной на замену импортной продукции отечественной, пришелся на 1915–1919.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909249"/>
            <a:ext cx="48600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Послевоенный период ознаменовался усилением роли торговли, что обернулось экономическими сложностями в промышленности, отразилось на занятости рабочих и стимулировало рост общественно-политических движений протеста. В то время как бразильские товары – кофе, сахар, какао и мясо – снова стали экспортироваться в большом количестве, федеральное правительство, в котором тон задавали плантаторы-латифундисты, не обнаруживало большого желания защищать новые отрасли промышленности от дешевых импортных товаров, наводнивших бразильский рынок и подрывавших позиции отечественных производителей. Городские рабочие, большей частью иммигранты и представители среднего класса, вливались в ряды безработных и были возмущены политикой правительства. Эти настроения выплеснулись в демонстрациях протеста против латифундистов. </a:t>
            </a:r>
          </a:p>
        </p:txBody>
      </p:sp>
    </p:spTree>
    <p:extLst>
      <p:ext uri="{BB962C8B-B14F-4D97-AF65-F5344CB8AC3E}">
        <p14:creationId xmlns:p14="http://schemas.microsoft.com/office/powerpoint/2010/main" val="39596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917832" y="1779687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332656" y="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523"/>
            <a:ext cx="4427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Узурпировав власть, </a:t>
            </a:r>
            <a:r>
              <a:rPr lang="ru-RU" dirty="0" err="1"/>
              <a:t>Варгас</a:t>
            </a:r>
            <a:r>
              <a:rPr lang="ru-RU" dirty="0"/>
              <a:t> взялся за проведение социальных и экономических реформ. Он проводил активную политику, при которой государство учреждало профсоюзы и влияло на них, опекало социальное законодательство, осуществляло централизованное экономическое планирование и создавало государственные агентства по управлению природными ресурсами, тяжелой промышленностью, транспортом, системами связи и торговым флотом. На посты губернаторов штатов и администраторов в федеральные учреждения </a:t>
            </a:r>
            <a:r>
              <a:rPr lang="ru-RU" dirty="0" err="1"/>
              <a:t>Варгас</a:t>
            </a:r>
            <a:r>
              <a:rPr lang="ru-RU" dirty="0"/>
              <a:t> подбирал способных молодых людей, в основном из среды военных. Государство обслуживало также традиционные интересы аграриев, основав Институт сахара и алкоголя, Национальный департамент кофе, Институт какао и другие учреждения, призванные поддерживать развитие сельского хозяйства и стимулировать экспорт.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77" y="1268760"/>
            <a:ext cx="4294013" cy="38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03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734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607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66678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График ВВП Бразилии в 1920—1946 годах; на экономике Бразилии кризис сказался очень сильно из-за её зависимости от </a:t>
            </a:r>
            <a:r>
              <a:rPr lang="ru-RU" i="1" dirty="0" err="1"/>
              <a:t>агроэкспорта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295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483" y="2325092"/>
            <a:ext cx="8244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Подавив антиправительственный мятеж в Сан-Паулу в 1932, </a:t>
            </a:r>
            <a:r>
              <a:rPr lang="ru-RU" dirty="0" err="1"/>
              <a:t>Варгас</a:t>
            </a:r>
            <a:r>
              <a:rPr lang="ru-RU" dirty="0"/>
              <a:t> организовал свободные выборы, на которых впервые голосовали бразильские женщины, хотя неграмотные граждане избирательных прав так и не получили. В 1934 была обнародована новая конституция, и </a:t>
            </a:r>
            <a:r>
              <a:rPr lang="ru-RU" dirty="0" err="1"/>
              <a:t>Варгас</a:t>
            </a:r>
            <a:r>
              <a:rPr lang="ru-RU" dirty="0"/>
              <a:t> был избран президентом сроком на четыре года. Непродолжительный период конституционного правления (1934–1937), однако, прервался из-за обострения идеологических разногласий между левыми и правыми. В стране развернулось </a:t>
            </a:r>
            <a:r>
              <a:rPr lang="ru-RU" dirty="0" err="1"/>
              <a:t>интегралистское</a:t>
            </a:r>
            <a:r>
              <a:rPr lang="ru-RU" dirty="0"/>
              <a:t> движение (бразильский вариант фашизма) по мере того, как в Европе расширялось влияние Гитлера. В 1935 бразильские коммунисты при поддержке некоторых военных гарнизонов и городских профсоюзов попытались устроить в стране переворот, но им не удалось сместить </a:t>
            </a:r>
            <a:r>
              <a:rPr lang="ru-RU" dirty="0" err="1"/>
              <a:t>Варгаса</a:t>
            </a:r>
            <a:r>
              <a:rPr lang="ru-RU" dirty="0"/>
              <a:t>. Назначенные на конец 1937 президентские выборы из-за углубления политического кризиса были внезапно отменены. В ноябре 1937 </a:t>
            </a:r>
            <a:r>
              <a:rPr lang="ru-RU" dirty="0" err="1"/>
              <a:t>Варгас</a:t>
            </a:r>
            <a:r>
              <a:rPr lang="ru-RU" dirty="0"/>
              <a:t> разогнал конгресс и принял конституцию, провозгласившую Бразилию Новым государством (</a:t>
            </a:r>
            <a:r>
              <a:rPr lang="ru-RU" dirty="0" err="1"/>
              <a:t>Estado</a:t>
            </a:r>
            <a:r>
              <a:rPr lang="ru-RU" dirty="0"/>
              <a:t> </a:t>
            </a:r>
            <a:r>
              <a:rPr lang="ru-RU" dirty="0" err="1"/>
              <a:t>Novo</a:t>
            </a:r>
            <a:r>
              <a:rPr lang="ru-RU" dirty="0"/>
              <a:t>), которое представляло собой креольскую версию корпоративного государства по образцу </a:t>
            </a:r>
            <a:r>
              <a:rPr lang="ru-RU" dirty="0" err="1"/>
              <a:t>салазаровской</a:t>
            </a:r>
            <a:r>
              <a:rPr lang="ru-RU" dirty="0"/>
              <a:t> Португалии.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118" y="842809"/>
            <a:ext cx="2686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ПОЛИТИКА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5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5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823</Words>
  <Application>Microsoft Office PowerPoint</Application>
  <PresentationFormat>Экран (4:3)</PresentationFormat>
  <Paragraphs>46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БРАЗИЛИЯ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БРАЗИЛИЯ</dc:title>
  <dc:creator>Liza</dc:creator>
  <cp:lastModifiedBy>User</cp:lastModifiedBy>
  <cp:revision>18</cp:revision>
  <dcterms:created xsi:type="dcterms:W3CDTF">2014-04-26T08:48:47Z</dcterms:created>
  <dcterms:modified xsi:type="dcterms:W3CDTF">2014-05-03T15:25:27Z</dcterms:modified>
</cp:coreProperties>
</file>