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9"/>
  </p:notesMasterIdLst>
  <p:sldIdLst>
    <p:sldId id="256" r:id="rId2"/>
    <p:sldId id="257" r:id="rId3"/>
    <p:sldId id="258" r:id="rId4"/>
    <p:sldId id="265" r:id="rId5"/>
    <p:sldId id="264" r:id="rId6"/>
    <p:sldId id="263" r:id="rId7"/>
    <p:sldId id="268" r:id="rId8"/>
    <p:sldId id="270" r:id="rId9"/>
    <p:sldId id="271" r:id="rId10"/>
    <p:sldId id="259" r:id="rId11"/>
    <p:sldId id="266" r:id="rId12"/>
    <p:sldId id="267" r:id="rId13"/>
    <p:sldId id="262" r:id="rId14"/>
    <p:sldId id="272" r:id="rId15"/>
    <p:sldId id="261" r:id="rId16"/>
    <p:sldId id="260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2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A33414-41BF-4F61-819D-517194968197}" type="datetimeFigureOut">
              <a:rPr lang="ru-RU" smtClean="0"/>
              <a:t>21.01.2013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DAD711-3B34-485E-9798-4FDCDD18132B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AD711-3B34-485E-9798-4FDCDD18132B}" type="slidenum">
              <a:rPr lang="uk-UA" smtClean="0"/>
              <a:t>2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21.01.2013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newsflash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I:\&#1093;&#1091;&#1076;%20&#1083;&#1080;&#1090;\D._Lemma_-_Na_sv&#1110;t&#1110;_ie_odna_kraina_yaku_lyublyu_-_tse_Ukraina_(get-tune.net).mp3" TargetMode="Externa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I:\&#1093;&#1091;&#1076;%20&#1083;&#1080;&#1090;\V&#1110;chn&#1110;st_-_Molitva_za_Ukrainu_(get-tune.net).mp3" TargetMode="Externa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500306"/>
            <a:ext cx="8458200" cy="1222375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3714752"/>
            <a:ext cx="8458200" cy="914400"/>
          </a:xfrm>
        </p:spPr>
        <p:txBody>
          <a:bodyPr/>
          <a:lstStyle/>
          <a:p>
            <a:endParaRPr lang="uk-UA" dirty="0"/>
          </a:p>
        </p:txBody>
      </p:sp>
      <p:pic>
        <p:nvPicPr>
          <p:cNvPr id="1026" name="Picture 2" descr="I:\худ лит\O9YXjL-ZDO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D._Lemma_-_Na_svіtі_ie_odna_kraina_yaku_lyublyu_-_tse_Ukraina_(get-tune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85720" y="285728"/>
            <a:ext cx="500066" cy="5000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 advTm="5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Проголошення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злуки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було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призначено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 на 12:00 годину 22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січня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 1919 року,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тобто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 першу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річницю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проголошення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 четвертого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універсалу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 про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повну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незалежність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України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.</a:t>
            </a:r>
          </a:p>
          <a:p>
            <a:pPr algn="ctr"/>
            <a:endParaRPr lang="ru-RU" sz="2800" dirty="0" smtClean="0">
              <a:solidFill>
                <a:srgbClr val="7030A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Monotype Corsiva" pitchFamily="66" charset="0"/>
            </a:endParaRPr>
          </a:p>
        </p:txBody>
      </p:sp>
      <p:pic>
        <p:nvPicPr>
          <p:cNvPr id="7172" name="Picture 4" descr="I:\худ лит\Проголошення Акту Злуки українських земель на Софійській площі в Києві. 22 січня 1919 р. Знято з дзвіниці Софійського собору, на горизонті видно ще не зруйнований більшовиками Михайлівський Золотоверхи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2984"/>
            <a:ext cx="9144000" cy="485778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593467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 smtClean="0">
                <a:latin typeface="Monotype Corsiva" pitchFamily="66" charset="0"/>
              </a:rPr>
              <a:t>Проголошення</a:t>
            </a:r>
            <a:r>
              <a:rPr lang="ru-RU" dirty="0" smtClean="0">
                <a:latin typeface="Monotype Corsiva" pitchFamily="66" charset="0"/>
              </a:rPr>
              <a:t> Акту </a:t>
            </a:r>
            <a:r>
              <a:rPr lang="ru-RU" dirty="0" err="1" smtClean="0">
                <a:latin typeface="Monotype Corsiva" pitchFamily="66" charset="0"/>
              </a:rPr>
              <a:t>Злуки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українських</a:t>
            </a:r>
            <a:r>
              <a:rPr lang="ru-RU" dirty="0" smtClean="0">
                <a:latin typeface="Monotype Corsiva" pitchFamily="66" charset="0"/>
              </a:rPr>
              <a:t> земель на </a:t>
            </a:r>
            <a:r>
              <a:rPr lang="ru-RU" dirty="0" err="1" smtClean="0">
                <a:latin typeface="Monotype Corsiva" pitchFamily="66" charset="0"/>
              </a:rPr>
              <a:t>Софійській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площі</a:t>
            </a:r>
            <a:r>
              <a:rPr lang="ru-RU" dirty="0" smtClean="0">
                <a:latin typeface="Monotype Corsiva" pitchFamily="66" charset="0"/>
              </a:rPr>
              <a:t> в </a:t>
            </a:r>
            <a:r>
              <a:rPr lang="ru-RU" dirty="0" err="1" smtClean="0">
                <a:latin typeface="Monotype Corsiva" pitchFamily="66" charset="0"/>
              </a:rPr>
              <a:t>Києві</a:t>
            </a:r>
            <a:r>
              <a:rPr lang="ru-RU" dirty="0" smtClean="0">
                <a:latin typeface="Monotype Corsiva" pitchFamily="66" charset="0"/>
              </a:rPr>
              <a:t>. 22 </a:t>
            </a:r>
            <a:r>
              <a:rPr lang="ru-RU" dirty="0" err="1" smtClean="0">
                <a:latin typeface="Monotype Corsiva" pitchFamily="66" charset="0"/>
              </a:rPr>
              <a:t>січня</a:t>
            </a:r>
            <a:r>
              <a:rPr lang="ru-RU" dirty="0" smtClean="0">
                <a:latin typeface="Monotype Corsiva" pitchFamily="66" charset="0"/>
              </a:rPr>
              <a:t> 1919 р. </a:t>
            </a:r>
            <a:r>
              <a:rPr lang="ru-RU" dirty="0" err="1" smtClean="0">
                <a:latin typeface="Monotype Corsiva" pitchFamily="66" charset="0"/>
              </a:rPr>
              <a:t>Знято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з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дзвіниці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Софійського</a:t>
            </a:r>
            <a:r>
              <a:rPr lang="ru-RU" dirty="0" smtClean="0">
                <a:latin typeface="Monotype Corsiva" pitchFamily="66" charset="0"/>
              </a:rPr>
              <a:t> собору, на </a:t>
            </a:r>
            <a:r>
              <a:rPr lang="ru-RU" dirty="0" err="1" smtClean="0">
                <a:latin typeface="Monotype Corsiva" pitchFamily="66" charset="0"/>
              </a:rPr>
              <a:t>горизонті</a:t>
            </a:r>
            <a:r>
              <a:rPr lang="ru-RU" dirty="0" smtClean="0">
                <a:latin typeface="Monotype Corsiva" pitchFamily="66" charset="0"/>
              </a:rPr>
              <a:t> видно </a:t>
            </a:r>
            <a:r>
              <a:rPr lang="ru-RU" dirty="0" err="1" smtClean="0">
                <a:latin typeface="Monotype Corsiva" pitchFamily="66" charset="0"/>
              </a:rPr>
              <a:t>ще</a:t>
            </a:r>
            <a:r>
              <a:rPr lang="ru-RU" dirty="0" smtClean="0">
                <a:latin typeface="Monotype Corsiva" pitchFamily="66" charset="0"/>
              </a:rPr>
              <a:t> не </a:t>
            </a:r>
            <a:r>
              <a:rPr lang="ru-RU" dirty="0" err="1" smtClean="0">
                <a:latin typeface="Monotype Corsiva" pitchFamily="66" charset="0"/>
              </a:rPr>
              <a:t>зруйнований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більшовиками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Михайлівський</a:t>
            </a:r>
            <a:r>
              <a:rPr lang="ru-RU" dirty="0" smtClean="0">
                <a:latin typeface="Monotype Corsiva" pitchFamily="66" charset="0"/>
              </a:rPr>
              <a:t> Золотоверхий</a:t>
            </a:r>
            <a:endParaRPr lang="uk-UA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slow" advTm="35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0"/>
            <a:ext cx="821537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22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січня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було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проголошено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всенародним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і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державним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 святом.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Київ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був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прикрашений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національними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синьо-жовтими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 прапорами, гербами. О 9:00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годині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 ранку в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усіх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 церквах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відправляли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богослужіння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.</a:t>
            </a:r>
            <a:endParaRPr lang="ru-RU" sz="2800" dirty="0" smtClean="0">
              <a:solidFill>
                <a:schemeClr val="accent1">
                  <a:lumMod val="50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Monotype Corsiva" pitchFamily="66" charset="0"/>
            </a:endParaRPr>
          </a:p>
        </p:txBody>
      </p:sp>
      <p:pic>
        <p:nvPicPr>
          <p:cNvPr id="8194" name="Picture 2" descr="I:\худ лит\Урочисте проголошення Акту Злуки УНР і ЗУНР на Софійській площі в Києві. 22 січня 1919 р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85926"/>
            <a:ext cx="9144000" cy="471490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64886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 smtClean="0">
                <a:latin typeface="Monotype Corsiva" pitchFamily="66" charset="0"/>
              </a:rPr>
              <a:t>Урочисте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проголошення</a:t>
            </a:r>
            <a:r>
              <a:rPr lang="ru-RU" dirty="0" smtClean="0">
                <a:latin typeface="Monotype Corsiva" pitchFamily="66" charset="0"/>
              </a:rPr>
              <a:t> Акту </a:t>
            </a:r>
            <a:r>
              <a:rPr lang="ru-RU" dirty="0" err="1" smtClean="0">
                <a:latin typeface="Monotype Corsiva" pitchFamily="66" charset="0"/>
              </a:rPr>
              <a:t>Злуки</a:t>
            </a:r>
            <a:r>
              <a:rPr lang="ru-RU" dirty="0" smtClean="0">
                <a:latin typeface="Monotype Corsiva" pitchFamily="66" charset="0"/>
              </a:rPr>
              <a:t> УНР </a:t>
            </a:r>
            <a:r>
              <a:rPr lang="ru-RU" dirty="0" err="1" smtClean="0">
                <a:latin typeface="Monotype Corsiva" pitchFamily="66" charset="0"/>
              </a:rPr>
              <a:t>і</a:t>
            </a:r>
            <a:r>
              <a:rPr lang="ru-RU" dirty="0" smtClean="0">
                <a:latin typeface="Monotype Corsiva" pitchFamily="66" charset="0"/>
              </a:rPr>
              <a:t> ЗУНР на </a:t>
            </a:r>
            <a:r>
              <a:rPr lang="ru-RU" dirty="0" err="1" smtClean="0">
                <a:latin typeface="Monotype Corsiva" pitchFamily="66" charset="0"/>
              </a:rPr>
              <a:t>Софійській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площі</a:t>
            </a:r>
            <a:r>
              <a:rPr lang="ru-RU" dirty="0" smtClean="0">
                <a:latin typeface="Monotype Corsiva" pitchFamily="66" charset="0"/>
              </a:rPr>
              <a:t> в </a:t>
            </a:r>
            <a:r>
              <a:rPr lang="ru-RU" dirty="0" err="1" smtClean="0">
                <a:latin typeface="Monotype Corsiva" pitchFamily="66" charset="0"/>
              </a:rPr>
              <a:t>Києві</a:t>
            </a:r>
            <a:r>
              <a:rPr lang="ru-RU" dirty="0" smtClean="0">
                <a:latin typeface="Monotype Corsiva" pitchFamily="66" charset="0"/>
              </a:rPr>
              <a:t>. 22 </a:t>
            </a:r>
            <a:r>
              <a:rPr lang="ru-RU" dirty="0" err="1" smtClean="0">
                <a:latin typeface="Monotype Corsiva" pitchFamily="66" charset="0"/>
              </a:rPr>
              <a:t>січня</a:t>
            </a:r>
            <a:r>
              <a:rPr lang="ru-RU" dirty="0" smtClean="0">
                <a:latin typeface="Monotype Corsiva" pitchFamily="66" charset="0"/>
              </a:rPr>
              <a:t> 1919 р</a:t>
            </a:r>
            <a:r>
              <a:rPr lang="ru-RU" dirty="0" smtClean="0"/>
              <a:t>.</a:t>
            </a:r>
            <a:endParaRPr lang="uk-UA" dirty="0"/>
          </a:p>
        </p:txBody>
      </p:sp>
    </p:spTree>
  </p:cSld>
  <p:clrMapOvr>
    <a:masterClrMapping/>
  </p:clrMapOvr>
  <p:transition spd="slow" advTm="27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0"/>
            <a:ext cx="821537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dirty="0" smtClean="0">
                <a:solidFill>
                  <a:srgbClr val="7030A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Об’єднавча акція 1919 року залишила глибинний слід в історичній пам’яті українського народу та сформувала підґрунтя для відродження незалежної соборної демократичної України, утвердження її національної ідеї.</a:t>
            </a:r>
            <a:endParaRPr lang="uk-UA" sz="2800" dirty="0" err="1" smtClean="0">
              <a:solidFill>
                <a:srgbClr val="7030A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Monotype Corsiva" pitchFamily="66" charset="0"/>
            </a:endParaRPr>
          </a:p>
        </p:txBody>
      </p:sp>
      <p:pic>
        <p:nvPicPr>
          <p:cNvPr id="9218" name="Picture 2" descr="I:\худ лит\VuvkrYzWQ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14487"/>
            <a:ext cx="6929454" cy="51897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9" name="Picture 3" descr="I:\худ лит\tXJCzYmQVt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49578"/>
            <a:ext cx="9144000" cy="52084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0" name="Picture 4" descr="I:\худ лит\GDUdD0i4Jm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91" y="0"/>
            <a:ext cx="910830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20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749457"/>
            <a:ext cx="91440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dirty="0" smtClean="0">
                <a:solidFill>
                  <a:srgbClr val="7030A0"/>
                </a:solidFill>
                <a:latin typeface="Monotype Corsiva" pitchFamily="66" charset="0"/>
              </a:rPr>
              <a:t>Акт Злуки був глибоко детермінований історично і спирався на споконвічну мрію українського народу про незалежну, соборну національну державу. Він став могутнім виявом волі українців до етнічної й територіальної консолідації, свідченням їх </a:t>
            </a:r>
            <a:r>
              <a:rPr lang="uk-UA" sz="2800" dirty="0" err="1" smtClean="0">
                <a:solidFill>
                  <a:srgbClr val="7030A0"/>
                </a:solidFill>
                <a:latin typeface="Monotype Corsiva" pitchFamily="66" charset="0"/>
              </a:rPr>
              <a:t>самоідентифікації</a:t>
            </a:r>
            <a:r>
              <a:rPr lang="uk-UA" sz="2800" dirty="0" smtClean="0">
                <a:solidFill>
                  <a:srgbClr val="7030A0"/>
                </a:solidFill>
                <a:latin typeface="Monotype Corsiva" pitchFamily="66" charset="0"/>
              </a:rPr>
              <a:t>, становлення політичної нації. Вперше за 600 років він став реальним кроком до об’єднання українських земель, що вплинув на подальші національно-політичні процеси в Україні.</a:t>
            </a:r>
          </a:p>
        </p:txBody>
      </p:sp>
      <p:pic>
        <p:nvPicPr>
          <p:cNvPr id="10243" name="Picture 3" descr="I:\худ лит\Демонстрація на розі вулиці Хрещатик і Бібіковського (нині - Шевченка) бульвару в Києві. Березень 1917 р. Знято з Бессарабського ринку. Зараз унизу бульвару стоїть пам'ятник Леніну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78619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31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I:\худ лит\gvPUNUrns_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000760" cy="3500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7" name="Picture 3" descr="I:\худ лит\bvVp1HlerG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8892" y="0"/>
            <a:ext cx="3345108" cy="3500438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16388" name="Picture 4" descr="I:\худ лит\b28pLkiCKm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06259" y="3643314"/>
            <a:ext cx="5337741" cy="3214686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16389" name="Picture 5" descr="I:\худ лит\Рисунок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437024"/>
            <a:ext cx="4071935" cy="3420976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  <p:transition spd="slow" advTm="11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dirty="0" smtClean="0">
                <a:solidFill>
                  <a:srgbClr val="C00000"/>
                </a:solidFill>
                <a:latin typeface="Monotype Corsiva" pitchFamily="66" charset="0"/>
              </a:rPr>
              <a:t>22 січня 1990 року сотні тисяч українців узялися за руки, утворивши </a:t>
            </a:r>
            <a:r>
              <a:rPr lang="uk-UA" sz="3200" dirty="0" err="1" smtClean="0">
                <a:solidFill>
                  <a:srgbClr val="C00000"/>
                </a:solidFill>
                <a:latin typeface="Monotype Corsiva" pitchFamily="66" charset="0"/>
              </a:rPr>
              <a:t>“живий</a:t>
            </a:r>
            <a:r>
              <a:rPr lang="uk-UA" sz="3200" dirty="0" smtClean="0">
                <a:solidFill>
                  <a:srgbClr val="C00000"/>
                </a:solidFill>
                <a:latin typeface="Monotype Corsiva" pitchFamily="66" charset="0"/>
              </a:rPr>
              <a:t> </a:t>
            </a:r>
            <a:r>
              <a:rPr lang="uk-UA" sz="3200" dirty="0" err="1" smtClean="0">
                <a:solidFill>
                  <a:srgbClr val="C00000"/>
                </a:solidFill>
                <a:latin typeface="Monotype Corsiva" pitchFamily="66" charset="0"/>
              </a:rPr>
              <a:t>ланцюг”</a:t>
            </a:r>
            <a:r>
              <a:rPr lang="uk-UA" sz="3200" dirty="0" smtClean="0">
                <a:solidFill>
                  <a:srgbClr val="C00000"/>
                </a:solidFill>
                <a:latin typeface="Monotype Corsiva" pitchFamily="66" charset="0"/>
              </a:rPr>
              <a:t> від Києва до Львова, на згадку про проголошення Акту Соборності. </a:t>
            </a:r>
            <a:endParaRPr lang="uk-UA" sz="3200" dirty="0" smtClean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11266" name="Picture 2" descr="I:\худ лит\MDFgmhTDBX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1500174"/>
            <a:ext cx="4000496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7" name="Picture 3" descr="I:\худ лит\2S1h0lTbpRQ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00175"/>
            <a:ext cx="5143504" cy="5408018"/>
          </a:xfrm>
          <a:prstGeom prst="rect">
            <a:avLst/>
          </a:prstGeom>
          <a:noFill/>
        </p:spPr>
      </p:pic>
      <p:pic>
        <p:nvPicPr>
          <p:cNvPr id="11268" name="Picture 4" descr="I:\худ лит\Рисунок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4227038"/>
            <a:ext cx="4000496" cy="2630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15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I:\худ лит\iESO3CzRQY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215466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571472" y="714356"/>
            <a:ext cx="81439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Ми віримо, що територіальна цілісність України, скріплена кров’ю мільйонів незламних борців, навіки залишатиметься непорушною. Ми свідомі того, що лише в єдності дій та соборності душ можемо досягти величної мети – розбудови економічно й духовно багатої, вільної й демократичної України, забезпечення добробуту нинішніх і наступних поколінь українців. Ми переконані, що відзначення Дня Соборності, вшанування творців Акту Злуки – це не тільки суспільна потреба, а й моральний імператив берегти світлу пам’ять незліченних жертв, протягом віків принесених українським народом на вівтар незалежності, соборності, державності.</a:t>
            </a:r>
            <a:endParaRPr lang="uk-UA" sz="2800" b="1" dirty="0">
              <a:solidFill>
                <a:schemeClr val="bg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 spd="slow" advTm="50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2143116"/>
            <a:ext cx="7929618" cy="2286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7200" dirty="0" smtClean="0">
                <a:latin typeface="Comic Sans MS" pitchFamily="66" charset="0"/>
              </a:rPr>
              <a:t>З повагою, </a:t>
            </a:r>
          </a:p>
          <a:p>
            <a:pPr algn="ctr"/>
            <a:r>
              <a:rPr lang="uk-UA" sz="7200" dirty="0" smtClean="0">
                <a:latin typeface="Comic Sans MS" pitchFamily="66" charset="0"/>
              </a:rPr>
              <a:t>10-А клас</a:t>
            </a:r>
            <a:r>
              <a:rPr lang="uk-UA" sz="7200" dirty="0" smtClean="0"/>
              <a:t>.</a:t>
            </a:r>
            <a:endParaRPr lang="uk-UA" sz="7200" dirty="0"/>
          </a:p>
        </p:txBody>
      </p:sp>
    </p:spTree>
  </p:cSld>
  <p:clrMapOvr>
    <a:masterClrMapping/>
  </p:clrMapOvr>
  <p:transition spd="slow" advTm="4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:\худ лит\HRz-dAj6Nm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70794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428596" y="285728"/>
            <a:ext cx="8143932" cy="2308324"/>
          </a:xfrm>
          <a:prstGeom prst="rect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День </a:t>
            </a:r>
            <a:r>
              <a:rPr lang="ru-RU" sz="4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Соборності</a:t>
            </a:r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 – </a:t>
            </a:r>
            <a:r>
              <a:rPr lang="ru-RU" sz="4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це</a:t>
            </a:r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4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нагадування</a:t>
            </a:r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 про те, </a:t>
            </a:r>
            <a:r>
              <a:rPr lang="ru-RU" sz="4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що</a:t>
            </a:r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 сила </a:t>
            </a:r>
            <a:r>
              <a:rPr lang="ru-RU" sz="4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нашої</a:t>
            </a:r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4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держави</a:t>
            </a:r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 – в </a:t>
            </a:r>
            <a:r>
              <a:rPr lang="ru-RU" sz="4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єдності</a:t>
            </a:r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4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українських</a:t>
            </a:r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 земель.</a:t>
            </a:r>
            <a:endParaRPr lang="uk-UA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00100" y="4214818"/>
            <a:ext cx="74295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Соборність України - основа державності!</a:t>
            </a:r>
            <a:endParaRPr lang="uk-UA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 spd="slow" advTm="12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:\худ лит\h1TZ42Hw3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214290"/>
            <a:ext cx="91440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 smtClean="0">
                <a:solidFill>
                  <a:schemeClr val="accent2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Поняття </a:t>
            </a:r>
            <a:r>
              <a:rPr lang="uk-UA" sz="2800" dirty="0" err="1" smtClean="0">
                <a:solidFill>
                  <a:schemeClr val="accent2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“соборність”</a:t>
            </a:r>
            <a:r>
              <a:rPr lang="uk-UA" sz="2800" dirty="0" smtClean="0">
                <a:solidFill>
                  <a:schemeClr val="accent2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 з’явилось у нашому науковому й політичному лексиконі порівняно недавно. Це загальна, органічна ознака будь-якої нації, – неодмінна умова її розвитку й процвітання. Вона означає, по-перше, об’єднання в одне державне ціле всіх земель, які заселяє конкретна нація на суцільній території. Це – один з найзаповітніших ідеалів багатьох народів світу. По-друге, соборність не обмежується лише ідеєю збирання </a:t>
            </a:r>
            <a:r>
              <a:rPr lang="uk-UA" sz="2800" dirty="0" smtClean="0">
                <a:solidFill>
                  <a:srgbClr val="00206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етнічних земель у рамках національної держави, а передбачає також духовну консолідацію всього населення країни, єдність усіх її громадян, незалежно від їхньої національності. Нарешті, соборність невіддільна від досягнення реальної державності, забезпечення справжнього суверенітету і незалежності народу, побудови процвітаючої демократичної національної держави.</a:t>
            </a:r>
            <a:endParaRPr lang="uk-UA" sz="2800" dirty="0">
              <a:solidFill>
                <a:srgbClr val="002060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 spd="slow" advTm="61000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:\худ лит\-CgnzG-R78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928662" y="302359"/>
            <a:ext cx="750099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dirty="0" smtClean="0">
                <a:latin typeface="Monotype Corsiva" pitchFamily="66" charset="0"/>
              </a:rPr>
              <a:t>Для українського народу, віками позбавленого своєї власної державності та розірваного на частини між сусідніми країнами, дана проблема завжди була особливо болючою і неймовірно складною. </a:t>
            </a:r>
            <a:endParaRPr lang="uk-UA" sz="2800" dirty="0" smtClean="0">
              <a:latin typeface="Monotype Corsiva" pitchFamily="66" charset="0"/>
            </a:endParaRPr>
          </a:p>
          <a:p>
            <a:pPr algn="ctr"/>
            <a:endParaRPr lang="uk-UA" sz="2800" dirty="0" smtClean="0">
              <a:latin typeface="Monotype Corsiva" pitchFamily="66" charset="0"/>
            </a:endParaRPr>
          </a:p>
          <a:p>
            <a:pPr algn="ctr"/>
            <a:endParaRPr lang="uk-UA" sz="2800" dirty="0" smtClean="0">
              <a:latin typeface="Monotype Corsiva" pitchFamily="66" charset="0"/>
            </a:endParaRPr>
          </a:p>
          <a:p>
            <a:pPr algn="ctr"/>
            <a:endParaRPr lang="uk-UA" sz="2800" dirty="0" smtClean="0">
              <a:latin typeface="Monotype Corsiva" pitchFamily="66" charset="0"/>
            </a:endParaRPr>
          </a:p>
          <a:p>
            <a:pPr algn="ctr"/>
            <a:endParaRPr lang="uk-UA" sz="3200" dirty="0" smtClean="0">
              <a:solidFill>
                <a:srgbClr val="FFFF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Comic Sans MS" pitchFamily="66" charset="0"/>
            </a:endParaRPr>
          </a:p>
          <a:p>
            <a:pPr algn="ctr"/>
            <a:endParaRPr lang="uk-UA" sz="3200" dirty="0" smtClean="0">
              <a:solidFill>
                <a:srgbClr val="FFFF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Comic Sans MS" pitchFamily="66" charset="0"/>
            </a:endParaRPr>
          </a:p>
          <a:p>
            <a:pPr algn="ctr"/>
            <a:endParaRPr lang="uk-UA" sz="3200" dirty="0" smtClean="0">
              <a:solidFill>
                <a:srgbClr val="FFFF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Comic Sans MS" pitchFamily="66" charset="0"/>
            </a:endParaRPr>
          </a:p>
          <a:p>
            <a:pPr algn="ctr"/>
            <a:r>
              <a:rPr lang="uk-UA" sz="3200" dirty="0" smtClean="0"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Соборність </a:t>
            </a:r>
            <a:r>
              <a:rPr lang="uk-UA" sz="3200" dirty="0" smtClean="0"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для України – це єдність багатоманітності, об’єднання навколо спільного стрижня, яким є українська державність, українська ідентичність</a:t>
            </a:r>
            <a:r>
              <a:rPr lang="uk-UA" sz="3200" dirty="0" smtClean="0">
                <a:solidFill>
                  <a:srgbClr val="00206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.</a:t>
            </a:r>
            <a:endParaRPr lang="uk-UA" sz="3200" dirty="0">
              <a:solidFill>
                <a:srgbClr val="002060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 spd="slow" advTm="25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Ідея єдності українських земель – соборності України – сягає у глибину віків та бере свій початок від об’єднання давньоруських земель навколо князівського престолу в Києві, а її філософське коріння сягає часів Візантії.</a:t>
            </a:r>
            <a:endParaRPr lang="uk-UA" sz="2400" dirty="0">
              <a:solidFill>
                <a:schemeClr val="accent1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86314" y="1225689"/>
            <a:ext cx="435768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Протягом віків практичним втіленням ідеї соборності займались українські гетьмани Богдан Хмельницький, Іван Мазепа, Петро Дорошенко, Пилип Орлик. У Х</a:t>
            </a:r>
            <a:r>
              <a:rPr lang="fr-FR" sz="2400" dirty="0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VII</a:t>
            </a:r>
            <a:r>
              <a:rPr lang="uk-UA" sz="2400" dirty="0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І - початку ХХ ст., коли українські землі були поділені між сусідніми державами: Польщею, Росією, Румунією, Австро-Угорщиною, ця ідея знайшла своє відображення у працях кращих вітчизняних мислителів, оскільки для боротьби за свої національні інтереси Україні була вкрай важливою територіальна єдність.</a:t>
            </a:r>
          </a:p>
        </p:txBody>
      </p:sp>
      <p:pic>
        <p:nvPicPr>
          <p:cNvPr id="5122" name="Picture 2" descr="I:\худ лит\2H5FuIlUcQ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71546"/>
            <a:ext cx="4929190" cy="5786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5000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214818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solidFill>
                  <a:srgbClr val="7030A0"/>
                </a:solidFill>
                <a:latin typeface="Monotype Corsiva" pitchFamily="66" charset="0"/>
              </a:rPr>
              <a:t>1 грудня 1918 р. у Фастові був підписаний </a:t>
            </a:r>
            <a:r>
              <a:rPr lang="uk-UA" sz="2400" dirty="0" err="1" smtClean="0">
                <a:solidFill>
                  <a:srgbClr val="7030A0"/>
                </a:solidFill>
                <a:latin typeface="Monotype Corsiva" pitchFamily="66" charset="0"/>
              </a:rPr>
              <a:t>“Передвступний</a:t>
            </a:r>
            <a:r>
              <a:rPr lang="uk-UA" sz="2400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uk-UA" sz="2400" dirty="0" err="1" smtClean="0">
                <a:solidFill>
                  <a:srgbClr val="7030A0"/>
                </a:solidFill>
                <a:latin typeface="Monotype Corsiva" pitchFamily="66" charset="0"/>
              </a:rPr>
              <a:t>договір”</a:t>
            </a:r>
            <a:r>
              <a:rPr lang="uk-UA" sz="2400" dirty="0" smtClean="0">
                <a:solidFill>
                  <a:srgbClr val="7030A0"/>
                </a:solidFill>
                <a:latin typeface="Monotype Corsiva" pitchFamily="66" charset="0"/>
              </a:rPr>
              <a:t> про об’єднання УНР і ЗУНР, у якому було заявлено про непохитний намір в найкоротший строк створити єдину державу. 3 січня 1919 року Національна Рада УНР у місті Станіславі (Івано-Франківськ) схвалила закон про об’єднання Західноукраїнської Народної Республіки з Наддніпрянською Українською Народною Республікою в Народну Республіку.</a:t>
            </a:r>
          </a:p>
        </p:txBody>
      </p:sp>
      <p:pic>
        <p:nvPicPr>
          <p:cNvPr id="6146" name="Picture 2" descr="I:\худ лит\ygOoXYEtrm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0"/>
            <a:ext cx="4000528" cy="4205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 descr="I:\худ лит\QJLkmIKi6c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0"/>
            <a:ext cx="4143404" cy="40474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35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43438" y="3214686"/>
            <a:ext cx="421484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Промовляв </a:t>
            </a:r>
            <a:r>
              <a:rPr lang="uk-UA" sz="2000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голова Директорії Володимир Винниченко, а професор Федір Швець виголосив текст Універсалу Соборності. </a:t>
            </a:r>
            <a:r>
              <a:rPr lang="uk-UA" sz="2000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Після цього архієпископ </a:t>
            </a:r>
            <a:r>
              <a:rPr lang="uk-UA" sz="2000" dirty="0" err="1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Агапіт</a:t>
            </a:r>
            <a:r>
              <a:rPr lang="uk-UA" sz="2000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 відслужив з духовенством молебень у намірах українського народу й Української держави. Відбувся військовий парад галицького легіону Січових Стрільців, якими командував полковник Євген </a:t>
            </a:r>
            <a:r>
              <a:rPr lang="uk-UA" sz="2000" dirty="0" err="1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Коновалець</a:t>
            </a:r>
            <a:r>
              <a:rPr lang="uk-UA" sz="2000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57686" y="0"/>
            <a:ext cx="478631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u="sng" dirty="0" smtClean="0">
                <a:solidFill>
                  <a:schemeClr val="accent1">
                    <a:lumMod val="50000"/>
                  </a:schemeClr>
                </a:solidFill>
                <a:latin typeface="Mistral" pitchFamily="66" charset="0"/>
              </a:rPr>
              <a:t>Текст універсалу</a:t>
            </a:r>
          </a:p>
          <a:p>
            <a:pPr algn="ctr"/>
            <a:endParaRPr lang="uk-UA" sz="2400" dirty="0" smtClean="0">
              <a:latin typeface="Mistral" pitchFamily="66" charset="0"/>
            </a:endParaRPr>
          </a:p>
          <a:p>
            <a:pPr algn="ctr"/>
            <a:r>
              <a:rPr lang="uk-UA" sz="2400" b="1" dirty="0" smtClean="0">
                <a:solidFill>
                  <a:srgbClr val="002060"/>
                </a:solidFill>
                <a:latin typeface="Mistral" pitchFamily="66" charset="0"/>
              </a:rPr>
              <a:t>Віднині на всіх українських землях, розділених віками, Галичині, Буковині, Закарпатській Русі й Наддніпрянщині буде єдина велика Україна. Мрії, задля запровадження яких найкращі сини України боролися і вмирали, стали дійсністю.</a:t>
            </a:r>
            <a:endParaRPr lang="uk-UA" sz="2400" b="1" dirty="0" smtClean="0">
              <a:solidFill>
                <a:srgbClr val="002060"/>
              </a:solidFill>
              <a:latin typeface="Mistral" pitchFamily="66" charset="0"/>
            </a:endParaRPr>
          </a:p>
        </p:txBody>
      </p:sp>
      <p:pic>
        <p:nvPicPr>
          <p:cNvPr id="15362" name="Picture 2" descr="I:\худ лит\1b0bce2-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320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6000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Vіchnіst_-_Molitva_za_Ukrainu_(get-tune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500166" y="642918"/>
            <a:ext cx="428628" cy="428628"/>
          </a:xfrm>
          <a:prstGeom prst="rect">
            <a:avLst/>
          </a:prstGeom>
        </p:spPr>
      </p:pic>
      <p:pic>
        <p:nvPicPr>
          <p:cNvPr id="13314" name="Picture 2" descr="I:\худ лит\964f5d135fd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57221" y="-221037"/>
            <a:ext cx="9787006" cy="7293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10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I:\худ лит\964f5d135fd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285908"/>
            <a:ext cx="21383626" cy="15116176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40000">
    <p:circl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319</TotalTime>
  <Words>761</Words>
  <Application>Microsoft Office PowerPoint</Application>
  <PresentationFormat>Экран (4:3)</PresentationFormat>
  <Paragraphs>29</Paragraphs>
  <Slides>17</Slides>
  <Notes>1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Y</cp:lastModifiedBy>
  <cp:revision>34</cp:revision>
  <dcterms:modified xsi:type="dcterms:W3CDTF">2013-01-21T20:50:44Z</dcterms:modified>
</cp:coreProperties>
</file>