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456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1C47-8096-4F20-9CE9-61DA1E47BD30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9A50E-917E-4034-A93D-27B75BF7E3E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9A50E-917E-4034-A93D-27B75BF7E3ED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7FACB-D738-4634-802D-401D6B4B53DB}" type="datetimeFigureOut">
              <a:rPr lang="uk-UA" smtClean="0"/>
              <a:t>16.05.2013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BF8617-AD99-47F1-88E3-D4B4367AB336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/>
          <a:lstStyle/>
          <a:p>
            <a:r>
              <a:rPr lang="uk-UA" dirty="0" smtClean="0"/>
              <a:t>Харчова промисловість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7128792" cy="1728192"/>
          </a:xfrm>
        </p:spPr>
        <p:txBody>
          <a:bodyPr/>
          <a:lstStyle/>
          <a:p>
            <a:r>
              <a:rPr lang="uk-UA" dirty="0" smtClean="0"/>
              <a:t>(барвники, добавки, ароматизатори)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240360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068960"/>
            <a:ext cx="3362325" cy="1362075"/>
          </a:xfrm>
          <a:prstGeom prst="rect">
            <a:avLst/>
          </a:prstGeom>
        </p:spPr>
      </p:pic>
      <p:pic>
        <p:nvPicPr>
          <p:cNvPr id="4" name="Рисунок 3" descr="file1572780_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0990">
            <a:off x="275025" y="967519"/>
            <a:ext cx="4098063" cy="4100644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5678">
            <a:off x="5148064" y="980728"/>
            <a:ext cx="3362325" cy="1362075"/>
          </a:xfrm>
          <a:prstGeom prst="rect">
            <a:avLst/>
          </a:prstGeom>
        </p:spPr>
      </p:pic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1749">
            <a:off x="5652120" y="3789040"/>
            <a:ext cx="2808312" cy="2422773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86039">
            <a:off x="1691680" y="5286375"/>
            <a:ext cx="290512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5868144" y="0"/>
            <a:ext cx="3275856" cy="23698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2B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Вплив на організм харчових добавок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4193" name="Рисунок 2" descr="http://joywoman.ru/uploads/img/d0dc9cd2094486ebf54881a8c5d7b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2060848"/>
          </a:xfrm>
          <a:prstGeom prst="rect">
            <a:avLst/>
          </a:prstGeom>
          <a:noFill/>
        </p:spPr>
      </p:pic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6000" y="2126076"/>
            <a:ext cx="9108000" cy="46935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Харчові добавки представлені барвниками і стабілізаторами, консервантами і підсилювачами смаку продуктів харчування. Вплив на організм харчових добавок навряд чи можна назвати позитивним, так як додаються вони зовсім не для користі.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Заводячи розмову про вплив на організм харчових добавок, слід відрізняти біологічно активні добавки та добавки до їжі, так як це зовсім різні речі.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Біологічно активні добавки,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це комбінація природних або замінників природних сполук, які необхідні для вживання безпосередньо одночасно з прийомом їжі або для доповнення вихідного складу раціону харчування для насичення харчування конкретними корисними речовинами або поєднанням корисних речовин.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Увага в цьому визначенні необхідно звертати на те, що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призначені не для поліпшення смакових якостей продукту, а для збагачення його мінералами і вітамінами.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Харчові добавки є речовинами, не застосовуваними в харчуванні в необробленому, іншими словами, в чистому вигляді. Іншими словами, добавки до їжі не розглядаються як складові частини вихідного складу продуктів харчування. Їх свідомо додають до продуктів для різних цілей - щоб продукти довше зберігалися, мали більш презентабельний зовнішній вигляд або більш насичений смак.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Ставлення до біологічно активним добавкам неоднозначне, їх до цих пір не можуть до кінця зробити легальними. У свою чергу харчові добавки є абсолютно законними речовинами. На полиці сучасного універмагу практично неможливо знайти продукт, абсолютно позбавлений будь-яких харчових добавок.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 інших складових будь-якого харчового продукту харчові добавки позначаються маркуванням Е і трьома цифрами, які позначають, що це конкретно за добавка і який її хімічний склад.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Харчові добавки позначаються літерою Е, так як їх розробки прийшли з Європи. В межах спільноти країн Європи дана маркування на упаковці будь-якого харчового продукту свідчить про те, що в даному продукті містяться харчові добавки. Три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цифри позначають код добавки до їжі по міжнародній системі класифікації. Кожна добавка відрізняється своїм хімічним будовою і назвою. Причому «побутові» назви добавок, наприклад, кислота лимонна або оцтова </a:t>
            </a:r>
            <a:r>
              <a:rPr kumimoji="0" lang="uk-UA" sz="160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есенція, можуть мати аналогічні коди з маркуванням Е. Склад продукту повинен бути універсальним для прочитання, з цієї причини побутові назви не прийнятні.</a:t>
            </a:r>
            <a:endParaRPr kumimoji="0" lang="uk-UA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488832" cy="39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Харчова промисловість — галузь [Легка промисловість|, сукупність</a:t>
            </a:r>
          </a:p>
          <a:p>
            <a:r>
              <a:rPr lang="uk-UA" i="1" dirty="0" smtClean="0"/>
              <a:t> виробництв харчових продуктів у готовому вигляді або у вигляд напівфабрикатів , а також тютюнових виробів та мила і миючих засобів, парфумерної </a:t>
            </a:r>
            <a:r>
              <a:rPr lang="uk-UA" i="1" dirty="0" err="1" smtClean="0"/>
              <a:t>продкції</a:t>
            </a:r>
            <a:r>
              <a:rPr lang="uk-UA" i="1" dirty="0" smtClean="0"/>
              <a:t>. У системі агропромислового комплексу, харчова промисловість тісно пов'язана з сільським господарством як провайдером сировини і з торгівлею. Частина галузей харчової промисловості тяжіє до сировинних районів, інша частина — до районів споживання</a:t>
            </a:r>
            <a:r>
              <a:rPr lang="uk-UA" sz="2000" i="1" dirty="0" smtClean="0"/>
              <a:t>.</a:t>
            </a:r>
          </a:p>
          <a:p>
            <a:endParaRPr lang="uk-U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2819400" cy="612068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Харчові </a:t>
            </a:r>
            <a:r>
              <a:rPr lang="uk-UA" sz="2000" dirty="0" err="1" smtClean="0"/>
              <a:t>барвники-</a:t>
            </a:r>
            <a:r>
              <a:rPr lang="uk-UA" sz="2000" dirty="0" smtClean="0"/>
              <a:t> група природних або синтетичних барвників придатних  до фарбування харчових продуктів.</a:t>
            </a:r>
          </a:p>
          <a:p>
            <a:r>
              <a:rPr lang="uk-UA" sz="2000" dirty="0" smtClean="0"/>
              <a:t> Традиційно в якості харчових барвників використовували забарвлені </a:t>
            </a:r>
            <a:r>
              <a:rPr lang="uk-UA" sz="2000" dirty="0" smtClean="0"/>
              <a:t>соки</a:t>
            </a:r>
            <a:r>
              <a:rPr lang="uk-UA" sz="2000" dirty="0" smtClean="0"/>
              <a:t> рослин, сік плодів, подрібнені квітки та частини квіток, екстракти і настої (з коренів, листя, </a:t>
            </a:r>
            <a:r>
              <a:rPr lang="uk-UA" sz="2000" dirty="0" err="1" smtClean="0"/>
              <a:t>навколопліддя</a:t>
            </a:r>
            <a:r>
              <a:rPr lang="uk-UA" sz="2000" dirty="0" smtClean="0"/>
              <a:t> і т.д.).</a:t>
            </a:r>
          </a:p>
          <a:p>
            <a:endParaRPr lang="uk-UA" sz="2000" dirty="0"/>
          </a:p>
        </p:txBody>
      </p:sp>
      <p:pic>
        <p:nvPicPr>
          <p:cNvPr id="5" name="Рисунок 4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20000">
            <a:off x="3128666" y="1097744"/>
            <a:ext cx="5361792" cy="4144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0808" y="1"/>
            <a:ext cx="1512168" cy="69269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Е-номери</a:t>
            </a:r>
            <a:r>
              <a:rPr lang="uk-UA" dirty="0" smtClean="0"/>
              <a:t> (</a:t>
            </a:r>
            <a:r>
              <a:rPr lang="uk-UA" b="1" dirty="0" smtClean="0"/>
              <a:t>E-числа</a:t>
            </a:r>
            <a:r>
              <a:rPr lang="uk-UA" dirty="0" smtClean="0"/>
              <a:t>) </a:t>
            </a:r>
            <a:r>
              <a:rPr lang="uk-UA" dirty="0" smtClean="0"/>
              <a:t>є кодами харчових </a:t>
            </a:r>
            <a:r>
              <a:rPr lang="uk-UA" sz="1500" dirty="0" smtClean="0"/>
              <a:t>додатків, які були засновані для використання в </a:t>
            </a:r>
            <a:r>
              <a:rPr lang="uk-UA" sz="1500" dirty="0" smtClean="0"/>
              <a:t>Європейському Союзі("</a:t>
            </a:r>
            <a:r>
              <a:rPr lang="uk-UA" sz="1500" dirty="0" smtClean="0"/>
              <a:t>E" позначає приставку «Європа</a:t>
            </a:r>
            <a:r>
              <a:rPr lang="uk-UA" sz="1500" dirty="0" smtClean="0"/>
              <a:t>»).</a:t>
            </a:r>
            <a:r>
              <a:rPr lang="uk-UA" sz="1500" dirty="0" smtClean="0"/>
              <a:t> Е-числа — це найпоширеніші харчові </a:t>
            </a:r>
            <a:r>
              <a:rPr lang="uk-UA" sz="1500" dirty="0" smtClean="0"/>
              <a:t>додатки . Вони </a:t>
            </a:r>
            <a:r>
              <a:rPr lang="uk-UA" sz="1500" dirty="0" smtClean="0"/>
              <a:t>зазвичай знаходяться на </a:t>
            </a:r>
            <a:r>
              <a:rPr lang="uk-UA" sz="1500" dirty="0" smtClean="0"/>
              <a:t>етикетках</a:t>
            </a:r>
            <a:r>
              <a:rPr lang="uk-UA" sz="1500" dirty="0" smtClean="0"/>
              <a:t> </a:t>
            </a:r>
            <a:r>
              <a:rPr lang="uk-UA" sz="1500" dirty="0" smtClean="0"/>
              <a:t>харчових </a:t>
            </a:r>
            <a:r>
              <a:rPr lang="uk-UA" sz="1500" dirty="0" smtClean="0"/>
              <a:t>продуктів в країнах Європейського Союзу</a:t>
            </a:r>
            <a:r>
              <a:rPr lang="uk-UA" sz="1500" dirty="0" smtClean="0"/>
              <a:t>.</a:t>
            </a:r>
            <a:r>
              <a:rPr lang="uk-UA" sz="1500" dirty="0" smtClean="0"/>
              <a:t> Оцінка безпеки та затвердження є обов'язком Європейського органу з безпеки харчових </a:t>
            </a:r>
            <a:r>
              <a:rPr lang="uk-UA" sz="1500" dirty="0" smtClean="0"/>
              <a:t>продуктів . E-номери </a:t>
            </a:r>
            <a:r>
              <a:rPr lang="uk-UA" sz="1500" dirty="0" smtClean="0"/>
              <a:t>зустрічаються також на маркуванні продуктів харчування в інших країнах, у тому числі в Раді співробітництва арабських держав </a:t>
            </a:r>
            <a:r>
              <a:rPr lang="uk-UA" sz="1500" dirty="0" smtClean="0"/>
              <a:t>Перської затоки,Австралії</a:t>
            </a:r>
            <a:r>
              <a:rPr lang="uk-UA" sz="1500" dirty="0" smtClean="0"/>
              <a:t>, Нової </a:t>
            </a:r>
            <a:r>
              <a:rPr lang="uk-UA" sz="1500" dirty="0" smtClean="0"/>
              <a:t>Зеландії</a:t>
            </a:r>
            <a:r>
              <a:rPr lang="uk-UA" sz="1500" dirty="0" smtClean="0"/>
              <a:t> і Ізраїлю. Вони все частіше, хоча і рідко, можуть бути знайдені на північноамериканській </a:t>
            </a:r>
            <a:r>
              <a:rPr lang="uk-UA" sz="1500" dirty="0" smtClean="0"/>
              <a:t>упаковці,особливо </a:t>
            </a:r>
            <a:r>
              <a:rPr lang="uk-UA" sz="1500" dirty="0" smtClean="0"/>
              <a:t>в </a:t>
            </a:r>
            <a:r>
              <a:rPr lang="uk-UA" sz="1500" dirty="0" smtClean="0"/>
              <a:t>Канаді на </a:t>
            </a:r>
            <a:r>
              <a:rPr lang="uk-UA" sz="1500" dirty="0" smtClean="0"/>
              <a:t>імпортованих європейських товарах.</a:t>
            </a:r>
          </a:p>
          <a:p>
            <a:r>
              <a:rPr lang="uk-UA" dirty="0" smtClean="0"/>
              <a:t>2.1 E100–E199 (барвники</a:t>
            </a:r>
            <a:r>
              <a:rPr lang="uk-UA" dirty="0" smtClean="0"/>
              <a:t>).</a:t>
            </a:r>
            <a:endParaRPr lang="uk-UA" dirty="0" smtClean="0"/>
          </a:p>
          <a:p>
            <a:pPr lvl="0"/>
            <a:r>
              <a:rPr lang="uk-UA" dirty="0" smtClean="0"/>
              <a:t>2 E200–E299 (консерванти, антиокислювачі)</a:t>
            </a:r>
          </a:p>
          <a:p>
            <a:pPr lvl="0"/>
            <a:r>
              <a:rPr lang="uk-UA" dirty="0" smtClean="0"/>
              <a:t>2.3 E300–E399 (Антиоксиданти і регулятори кислотності)</a:t>
            </a:r>
          </a:p>
          <a:p>
            <a:pPr lvl="0"/>
            <a:r>
              <a:rPr lang="uk-UA" dirty="0" smtClean="0"/>
              <a:t>2.4 E400–E499 (Загусники, стабілізатори консистенції та емульгатори)</a:t>
            </a:r>
          </a:p>
          <a:p>
            <a:pPr lvl="0"/>
            <a:r>
              <a:rPr lang="uk-UA" dirty="0" smtClean="0"/>
              <a:t>2.5 E500–E599 (регулятори кислотності та агенти, що запобігають злипанню)</a:t>
            </a:r>
          </a:p>
          <a:p>
            <a:pPr lvl="0"/>
            <a:r>
              <a:rPr lang="uk-UA" dirty="0" smtClean="0"/>
              <a:t>2.6 E600–E699 (підсилювачі смаку і аромату)</a:t>
            </a:r>
          </a:p>
          <a:p>
            <a:pPr lvl="0"/>
            <a:r>
              <a:rPr lang="uk-UA" dirty="0" smtClean="0"/>
              <a:t>2.7 E700–E799 (антибіотики)</a:t>
            </a:r>
          </a:p>
          <a:p>
            <a:pPr lvl="0"/>
            <a:r>
              <a:rPr lang="uk-UA" dirty="0" smtClean="0"/>
              <a:t>2.8 E900–E999 (різне)</a:t>
            </a:r>
          </a:p>
          <a:p>
            <a:pPr lvl="0"/>
            <a:r>
              <a:rPr lang="uk-UA" dirty="0" smtClean="0"/>
              <a:t>2.9 E1000–E1599 (додаткові хімічні речовини</a:t>
            </a:r>
            <a:r>
              <a:rPr lang="uk-UA" dirty="0" smtClean="0"/>
              <a:t>)</a:t>
            </a:r>
            <a:endParaRPr lang="en-US" dirty="0" smtClean="0"/>
          </a:p>
          <a:p>
            <a:pPr lvl="0"/>
            <a:endParaRPr lang="uk-UA" dirty="0" smtClean="0"/>
          </a:p>
          <a:p>
            <a:r>
              <a:rPr lang="uk-UA" dirty="0" smtClean="0"/>
              <a:t>500–599 </a:t>
            </a:r>
            <a:r>
              <a:rPr lang="en-US" dirty="0" smtClean="0"/>
              <a:t>                     </a:t>
            </a:r>
            <a:r>
              <a:rPr lang="uk-UA" dirty="0" err="1" smtClean="0"/>
              <a:t>pH</a:t>
            </a:r>
            <a:r>
              <a:rPr lang="uk-UA" dirty="0" smtClean="0"/>
              <a:t> регулятори та агенти, що запобігають злипанню </a:t>
            </a:r>
            <a:br>
              <a:rPr lang="uk-UA" dirty="0" smtClean="0"/>
            </a:br>
            <a:endParaRPr lang="uk-UA" sz="1600" dirty="0" smtClean="0"/>
          </a:p>
          <a:p>
            <a:r>
              <a:rPr lang="uk-UA" dirty="0" smtClean="0"/>
              <a:t>500–509                      Мінеральні </a:t>
            </a:r>
            <a:r>
              <a:rPr lang="uk-UA" dirty="0" smtClean="0"/>
              <a:t>кислоти (неорганічні кислоти) і </a:t>
            </a:r>
            <a:r>
              <a:rPr lang="uk-UA" dirty="0" smtClean="0"/>
              <a:t>бази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 smtClean="0"/>
              <a:t>510–519</a:t>
            </a:r>
            <a:r>
              <a:rPr lang="en-US" dirty="0" smtClean="0"/>
              <a:t>                      </a:t>
            </a:r>
            <a:r>
              <a:rPr lang="uk-UA" dirty="0" smtClean="0"/>
              <a:t>Хлориди і </a:t>
            </a:r>
            <a:r>
              <a:rPr lang="uk-UA" dirty="0" smtClean="0"/>
              <a:t>сульфати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 smtClean="0"/>
              <a:t>520–529</a:t>
            </a:r>
            <a:r>
              <a:rPr lang="en-US" dirty="0" smtClean="0"/>
              <a:t>                      </a:t>
            </a:r>
            <a:r>
              <a:rPr lang="uk-UA" dirty="0" smtClean="0"/>
              <a:t>Сульфати і гідроксиди</a:t>
            </a:r>
          </a:p>
          <a:p>
            <a:r>
              <a:rPr lang="en-US" dirty="0" smtClean="0"/>
              <a:t>              </a:t>
            </a:r>
            <a:endParaRPr lang="uk-UA" dirty="0" smtClean="0"/>
          </a:p>
          <a:p>
            <a:r>
              <a:rPr lang="uk-UA" dirty="0" smtClean="0"/>
              <a:t>530–549</a:t>
            </a:r>
            <a:r>
              <a:rPr lang="en-US" dirty="0" smtClean="0"/>
              <a:t>                      </a:t>
            </a:r>
            <a:r>
              <a:rPr lang="uk-UA" dirty="0" smtClean="0"/>
              <a:t>Лужних </a:t>
            </a:r>
            <a:r>
              <a:rPr lang="uk-UA" dirty="0" smtClean="0"/>
              <a:t>металів сполуки</a:t>
            </a:r>
          </a:p>
          <a:p>
            <a:endParaRPr lang="uk-UA" dirty="0" smtClean="0"/>
          </a:p>
          <a:p>
            <a:r>
              <a:rPr lang="uk-UA" dirty="0" smtClean="0"/>
              <a:t>550–555</a:t>
            </a:r>
            <a:r>
              <a:rPr lang="en-US" dirty="0" smtClean="0"/>
              <a:t>                      </a:t>
            </a:r>
            <a:r>
              <a:rPr lang="uk-UA" dirty="0" smtClean="0"/>
              <a:t>Силікати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endParaRPr lang="uk-UA" dirty="0" smtClean="0"/>
          </a:p>
          <a:p>
            <a:r>
              <a:rPr lang="uk-UA" dirty="0" smtClean="0"/>
              <a:t>570–579</a:t>
            </a:r>
            <a:r>
              <a:rPr lang="en-US" dirty="0" smtClean="0"/>
              <a:t>                      </a:t>
            </a:r>
            <a:r>
              <a:rPr lang="uk-UA" dirty="0" err="1" smtClean="0"/>
              <a:t>Стеарати</a:t>
            </a:r>
            <a:r>
              <a:rPr lang="uk-UA" dirty="0" smtClean="0"/>
              <a:t> і </a:t>
            </a:r>
            <a:r>
              <a:rPr lang="uk-UA" dirty="0" err="1" smtClean="0"/>
              <a:t>глюконати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600–699</a:t>
            </a:r>
            <a:r>
              <a:rPr lang="uk-UA" b="1" dirty="0" smtClean="0"/>
              <a:t> </a:t>
            </a:r>
            <a:r>
              <a:rPr lang="en-US" dirty="0" smtClean="0"/>
              <a:t>                     </a:t>
            </a:r>
            <a:r>
              <a:rPr lang="uk-UA" dirty="0" smtClean="0"/>
              <a:t>Підсил</a:t>
            </a:r>
            <a:r>
              <a:rPr lang="uk-UA" dirty="0" smtClean="0"/>
              <a:t>ю</a:t>
            </a:r>
            <a:r>
              <a:rPr lang="uk-UA" dirty="0" smtClean="0"/>
              <a:t>вачі </a:t>
            </a:r>
            <a:r>
              <a:rPr lang="uk-UA" dirty="0" smtClean="0"/>
              <a:t>смаку і аромату</a:t>
            </a:r>
          </a:p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620–629                      </a:t>
            </a:r>
            <a:r>
              <a:rPr lang="uk-UA" dirty="0" err="1" smtClean="0"/>
              <a:t>Глутамати</a:t>
            </a:r>
            <a:endParaRPr lang="uk-UA" dirty="0" smtClean="0"/>
          </a:p>
          <a:p>
            <a:r>
              <a:rPr lang="en-US" dirty="0" smtClean="0"/>
              <a:t> </a:t>
            </a:r>
            <a:endParaRPr lang="uk-UA" dirty="0" smtClean="0"/>
          </a:p>
          <a:p>
            <a:r>
              <a:rPr lang="uk-UA" dirty="0" smtClean="0"/>
              <a:t>630–639                      </a:t>
            </a:r>
            <a:r>
              <a:rPr lang="uk-UA" dirty="0" err="1" smtClean="0"/>
              <a:t>Інозинати</a:t>
            </a:r>
            <a:endParaRPr lang="uk-UA" dirty="0" smtClean="0"/>
          </a:p>
          <a:p>
            <a:r>
              <a:rPr lang="uk-UA" dirty="0" smtClean="0"/>
              <a:t>                </a:t>
            </a:r>
            <a:endParaRPr lang="uk-UA" dirty="0" smtClean="0"/>
          </a:p>
          <a:p>
            <a:endParaRPr lang="uk-UA" dirty="0"/>
          </a:p>
        </p:txBody>
      </p:sp>
      <p:cxnSp>
        <p:nvCxnSpPr>
          <p:cNvPr id="15" name="Прямая соединительная линия 14"/>
          <p:cNvCxnSpPr>
            <a:stCxn id="3" idx="1"/>
            <a:endCxn id="3" idx="1"/>
          </p:cNvCxnSpPr>
          <p:nvPr/>
        </p:nvCxnSpPr>
        <p:spPr>
          <a:xfrm>
            <a:off x="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972616" y="47251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0" y="2852936"/>
            <a:ext cx="914400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43608" y="6858000"/>
            <a:ext cx="72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1600" y="2996952"/>
            <a:ext cx="72008" cy="3861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400506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0" y="436510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4725144"/>
            <a:ext cx="914400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0" y="594928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0" y="5589240"/>
            <a:ext cx="9144000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9144000" y="5373216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88d0bad196d0b4d0bbd0b8d0b2d196-d185d0b0d180d187d0bed0b2d196-d0b4d0bed0b4d0b0d182d0bad0b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1287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1"/>
          <p:cNvSpPr>
            <a:spLocks noChangeArrowheads="1"/>
          </p:cNvSpPr>
          <p:nvPr/>
        </p:nvSpPr>
        <p:spPr bwMode="auto">
          <a:xfrm>
            <a:off x="0" y="620691"/>
            <a:ext cx="9144000" cy="280076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Ароматиза́тори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природні або синтетичні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запашні речовини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які додають до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харчових продуктів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парфумерних виробів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інших товарів (пральні порошки,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мийні засоби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технічні </a:t>
            </a:r>
            <a:r>
              <a: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рідини, та інше) для поліпшення їх споживчих властивостей або надання їм нових властивостей.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Ароматизатори класифікують на рідкі, сухі та пастоподібні. Рідкі ароматизатори (у вигляді розчинів або емульсій) – найбільш розповсюджені й можуть використовуватися для більшості харчових продуктів.</a:t>
            </a:r>
            <a:r>
              <a:rPr lang="uk-UA" sz="1600" dirty="0" smtClean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Основними джерелами отримання ароматичних речовин можуть бути ефірні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олії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, духмяні речовини,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екстракти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та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натуральні плодоовочеві соки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тому числі рідкі, пастоподібні чи сухі концентрати; прянощі та продукти їх переробки; продукти хімічного або мікробіологічного синтезу.</a:t>
            </a:r>
            <a:endParaRPr kumimoji="0" lang="uk-UA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3501008"/>
          <a:ext cx="6096000" cy="33147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99592" y="3429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</a:t>
                      </a:r>
                      <a:r>
                        <a:rPr lang="uk-UA" dirty="0" err="1" smtClean="0"/>
                        <a:t>іал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Ізоамилацетат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Груша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Коричний альдегід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Кориця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Етилпропинат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Фруктовий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Полуничний</a:t>
                      </a:r>
                      <a:r>
                        <a:rPr lang="uk-UA" baseline="0" dirty="0" smtClean="0"/>
                        <a:t> альдегід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Полуниця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Лимонен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Апельсин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Аллілгексаноат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Ананас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Етилмальтол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Цукор . Цукерки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419350" cy="2527151"/>
          </a:xfrm>
          <a:prstGeom prst="rect">
            <a:avLst/>
          </a:prstGeom>
        </p:spPr>
      </p:pic>
      <p:pic>
        <p:nvPicPr>
          <p:cNvPr id="3" name="Рисунок 2" descr="slivki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4139952" cy="3456384"/>
          </a:xfrm>
          <a:prstGeom prst="rect">
            <a:avLst/>
          </a:prstGeom>
        </p:spPr>
      </p:pic>
      <p:pic>
        <p:nvPicPr>
          <p:cNvPr id="4" name="Рисунок 3" descr="kivi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933056"/>
            <a:ext cx="511256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00"/>
            <a:ext cx="8964488" cy="680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0" y="433524"/>
            <a:ext cx="9144000" cy="64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Барвники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інтенсивно забарвлені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органічні сполуки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придатні для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фарбування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різних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Колір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барвників залежить від того, що вони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вибірно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поглинають частину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світлових хвиль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видимого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спектра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решту відбивають.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Хімічний склад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барвників характерний наявністю в їхніх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молекулах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ланцюгів спряження (чергування простих та подвійних зв'язків) і ароматичних або гетероциклічних ядер з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ауксохромами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середини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 століття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вживалися барвники рослинного або тваринного походження. Найважливіші з них алізариновий червоний з коренів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марени</a:t>
            </a:r>
            <a:r>
              <a: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синій з листя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індигоноски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 У 50-х рр. минулого століття одержано перші синтетичні барвники з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вуглеводнів</a:t>
            </a:r>
            <a:r>
              <a: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кам'яновугільної смоли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фуксин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мовеїн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та інші. 1869 з антрацену було синтезовано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алізарин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1870 — індиго. Потім було відкрито азобарвники і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сірчасті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барвники.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кінець 19 століття природні барвники були цілком замінені синтетичними.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Виникла нова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аніліно-фарбова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промисловість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 до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першої світової війни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була монополізована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Німеччиною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(трест І. Г.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Фарбеніндустрі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). В нашій країні промислове виробництво барвників почалось лише після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Жовтневого перевороту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 відомо багато</a:t>
            </a:r>
            <a:r>
              <a: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тисяч синтетичних барвників, з них у промисловості вживаються кілька</a:t>
            </a:r>
            <a:r>
              <a: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r>
              <a:rPr lang="uk-UA" sz="3600" dirty="0"/>
              <a:t> </a:t>
            </a:r>
            <a:r>
              <a:rPr lang="uk-UA" dirty="0"/>
              <a:t>Іншомовні назви барвників довільні і здебільшого визначають лише їхній </a:t>
            </a:r>
            <a:r>
              <a:rPr lang="uk-UA" dirty="0" err="1" smtClean="0"/>
              <a:t>колір.В</a:t>
            </a:r>
            <a:r>
              <a:rPr lang="uk-UA" dirty="0" smtClean="0"/>
              <a:t> </a:t>
            </a:r>
            <a:r>
              <a:rPr lang="uk-UA" dirty="0"/>
              <a:t>радянських назвах барвників зазначається спосіб вживання барвника, колір, іноді стійкість забарвлення, </a:t>
            </a:r>
            <a:r>
              <a:rPr lang="uk-UA" dirty="0" smtClean="0"/>
              <a:t>відтінок</a:t>
            </a:r>
            <a:r>
              <a:rPr lang="uk-UA" dirty="0"/>
              <a:t> </a:t>
            </a:r>
            <a:r>
              <a:rPr lang="uk-UA" dirty="0" smtClean="0"/>
              <a:t>та </a:t>
            </a:r>
            <a:r>
              <a:rPr lang="uk-UA" dirty="0"/>
              <a:t>інші властивості, наприклад кислотний рожевий М (</a:t>
            </a:r>
            <a:r>
              <a:rPr lang="uk-UA" dirty="0" err="1"/>
              <a:t>М</a:t>
            </a:r>
            <a:r>
              <a:rPr lang="uk-UA" dirty="0"/>
              <a:t> — закріплюється солями міді), кислотний жовтий тривкий.</a:t>
            </a:r>
          </a:p>
          <a:p>
            <a:r>
              <a:rPr lang="uk-UA" dirty="0"/>
              <a:t>Барвники широко вживаються у </a:t>
            </a:r>
            <a:r>
              <a:rPr lang="uk-UA" dirty="0" smtClean="0"/>
              <a:t>текстильній </a:t>
            </a:r>
            <a:r>
              <a:rPr lang="uk-UA" dirty="0"/>
              <a:t>промисловості, шкіряній, паперовій, </a:t>
            </a:r>
            <a:r>
              <a:rPr lang="uk-UA" dirty="0" smtClean="0"/>
              <a:t>поліграфічній</a:t>
            </a:r>
            <a:r>
              <a:rPr lang="uk-UA" dirty="0"/>
              <a:t> і фотоматеріалів, у виробництві пластмас тощо.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420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Харчова промисловість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Харчова промисловість</dc:title>
  <dc:creator>Малая</dc:creator>
  <cp:lastModifiedBy>Малая</cp:lastModifiedBy>
  <cp:revision>16</cp:revision>
  <dcterms:created xsi:type="dcterms:W3CDTF">2013-05-16T14:17:59Z</dcterms:created>
  <dcterms:modified xsi:type="dcterms:W3CDTF">2013-05-16T16:56:19Z</dcterms:modified>
</cp:coreProperties>
</file>