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4" r:id="rId3"/>
    <p:sldId id="259" r:id="rId4"/>
    <p:sldId id="260" r:id="rId5"/>
    <p:sldId id="261" r:id="rId6"/>
    <p:sldId id="266" r:id="rId7"/>
    <p:sldId id="265" r:id="rId8"/>
    <p:sldId id="262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CC"/>
    <a:srgbClr val="0000FF"/>
    <a:srgbClr val="660066"/>
    <a:srgbClr val="A50021"/>
    <a:srgbClr val="9933FF"/>
    <a:srgbClr val="CC0099"/>
    <a:srgbClr val="FF3300"/>
    <a:srgbClr val="0033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92165" y="920764"/>
            <a:ext cx="7815942" cy="5421085"/>
          </a:xfrm>
          <a:prstGeom prst="flowChartDocument">
            <a:avLst/>
          </a:prstGeom>
          <a:blipFill dpi="0" rotWithShape="1">
            <a:blip r:embed="rId3" cstate="print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072" y="480861"/>
            <a:ext cx="7058467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Сальвадор  Дал</a:t>
            </a:r>
            <a:r>
              <a:rPr lang="uk-UA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endParaRPr lang="ru-RU" sz="9600" b="1" spc="50" dirty="0">
              <a:ln w="11430"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7236" y="4654102"/>
            <a:ext cx="359781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11-А класу</a:t>
            </a:r>
          </a:p>
          <a:p>
            <a:pPr algn="ctr"/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Оксаніч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Дарина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a_b175149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333" y="2067951"/>
            <a:ext cx="3474720" cy="460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3557" y="278179"/>
            <a:ext cx="8651631" cy="3055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«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Сон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 »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 </a:t>
            </a:r>
            <a:r>
              <a:rPr lang="uk-UA" sz="2600" dirty="0" smtClean="0"/>
              <a:t>- </a:t>
            </a:r>
            <a:r>
              <a:rPr lang="uk-UA" sz="2200" dirty="0" smtClean="0"/>
              <a:t>картина написана у 1937 році. Вона вважається однією з найуспішніших . Сон був дуже важливий для Далі , через нього він описував свої парадоксальні фантазії.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sz="2200" dirty="0" smtClean="0"/>
              <a:t>На цій картині Далі зобразив велику і м'яку голову з відсутнім тілом. Сплячому , втіленому сну , необхідно безліч підпорок , які підтримують голову і зберігають риси обличчя. Підпорки говорять про крихкість реальності , - навіть собаці , намальованої в лівому нижньому кутку картини , необхідна підпора , щоб не впасти на землю. Блакитний колір картини посилює відособленість від раціонального світу .</a:t>
            </a:r>
            <a:endParaRPr lang="ru-RU" sz="2200" dirty="0"/>
          </a:p>
        </p:txBody>
      </p:sp>
      <p:pic>
        <p:nvPicPr>
          <p:cNvPr id="6" name="Рисунок 5" descr="Картина_Сальвадора_Дали_«Сон»_(1937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326" y="3334043"/>
            <a:ext cx="6006905" cy="3348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1662" y="432923"/>
            <a:ext cx="4393515" cy="60804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« Галатея </a:t>
            </a:r>
            <a:r>
              <a:rPr lang="ru-RU" b="1" dirty="0" err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зі</a:t>
            </a:r>
            <a:r>
              <a:rPr lang="ru-RU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 сферами »</a:t>
            </a:r>
            <a:r>
              <a:rPr lang="ru-RU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 — картина написана у 1952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ядерно-містичного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плід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до науки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атомного </a:t>
            </a:r>
            <a:r>
              <a:rPr lang="ru-RU" dirty="0" err="1" smtClean="0"/>
              <a:t>розпаду</a:t>
            </a:r>
            <a:r>
              <a:rPr lang="ru-RU" dirty="0" smtClean="0"/>
              <a:t>. </a:t>
            </a:r>
            <a:r>
              <a:rPr lang="ru-RU" dirty="0" err="1" smtClean="0"/>
              <a:t>Обличчя</a:t>
            </a:r>
            <a:r>
              <a:rPr lang="ru-RU" dirty="0" smtClean="0"/>
              <a:t> 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преривчастого</a:t>
            </a:r>
            <a:r>
              <a:rPr lang="ru-RU" dirty="0" smtClean="0"/>
              <a:t>, </a:t>
            </a:r>
            <a:r>
              <a:rPr lang="ru-RU" dirty="0" err="1" smtClean="0"/>
              <a:t>фрагментованого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заповненого</a:t>
            </a:r>
            <a:r>
              <a:rPr lang="ru-RU" dirty="0" smtClean="0"/>
              <a:t> сферами, </a:t>
            </a:r>
            <a:r>
              <a:rPr lang="ru-RU" dirty="0" err="1" smtClean="0"/>
              <a:t>котрі</a:t>
            </a:r>
            <a:r>
              <a:rPr lang="ru-RU" dirty="0" smtClean="0"/>
              <a:t> на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 живописного полотна </a:t>
            </a:r>
            <a:r>
              <a:rPr lang="ru-RU" dirty="0" err="1" smtClean="0"/>
              <a:t>набувають</a:t>
            </a:r>
            <a:r>
              <a:rPr lang="ru-RU" dirty="0" smtClean="0"/>
              <a:t> дивного </a:t>
            </a:r>
            <a:r>
              <a:rPr lang="ru-RU" dirty="0" err="1" smtClean="0"/>
              <a:t>тривимірного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440px-Galathea_sfer_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9" y="422030"/>
            <a:ext cx="4178105" cy="611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0129" y="348518"/>
            <a:ext cx="3713871" cy="61648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«</a:t>
            </a:r>
            <a:r>
              <a:rPr lang="ru-RU" sz="31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Постійність</a:t>
            </a: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 </a:t>
            </a:r>
            <a:r>
              <a:rPr lang="ru-RU" sz="31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пам'яті</a:t>
            </a: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»</a:t>
            </a:r>
            <a:r>
              <a:rPr lang="ru-RU" sz="31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 </a:t>
            </a:r>
            <a:r>
              <a:rPr lang="en-US" dirty="0" smtClean="0"/>
              <a:t> — </a:t>
            </a:r>
            <a:r>
              <a:rPr lang="ru-RU" dirty="0" smtClean="0"/>
              <a:t>картина написана у 1931 </a:t>
            </a:r>
            <a:r>
              <a:rPr lang="ru-RU" dirty="0" err="1" smtClean="0"/>
              <a:t>році</a:t>
            </a:r>
            <a:r>
              <a:rPr lang="ru-RU" dirty="0" smtClean="0"/>
              <a:t>. Є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художника.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/>
              <a:t>Три </a:t>
            </a:r>
            <a:r>
              <a:rPr lang="ru-RU" dirty="0" err="1" smtClean="0"/>
              <a:t>циферблати</a:t>
            </a:r>
            <a:r>
              <a:rPr lang="ru-RU" dirty="0" smtClean="0"/>
              <a:t> </a:t>
            </a:r>
            <a:r>
              <a:rPr lang="ru-RU" dirty="0" err="1" smtClean="0"/>
              <a:t>годинників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плавляться</a:t>
            </a:r>
            <a:r>
              <a:rPr lang="ru-RU" dirty="0" smtClean="0"/>
              <a:t>,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м'якими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обтікають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накинуті</a:t>
            </a:r>
            <a:r>
              <a:rPr lang="ru-RU" dirty="0" smtClean="0"/>
              <a:t>. Один циферблат завис на </a:t>
            </a:r>
            <a:r>
              <a:rPr lang="ru-RU" dirty="0" err="1" smtClean="0"/>
              <a:t>гілці</a:t>
            </a:r>
            <a:r>
              <a:rPr lang="ru-RU" dirty="0" smtClean="0"/>
              <a:t> сухого </a:t>
            </a:r>
            <a:r>
              <a:rPr lang="ru-RU" dirty="0" err="1" smtClean="0"/>
              <a:t>обламаного</a:t>
            </a:r>
            <a:r>
              <a:rPr lang="ru-RU" dirty="0" smtClean="0"/>
              <a:t> дерева; </a:t>
            </a:r>
            <a:r>
              <a:rPr lang="ru-RU" dirty="0" err="1" smtClean="0"/>
              <a:t>другий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мухою,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повзе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охоплює</a:t>
            </a:r>
            <a:r>
              <a:rPr lang="ru-RU" dirty="0" smtClean="0"/>
              <a:t> край </a:t>
            </a:r>
            <a:r>
              <a:rPr lang="ru-RU" dirty="0" err="1" smtClean="0"/>
              <a:t>прямокутного</a:t>
            </a:r>
            <a:r>
              <a:rPr lang="ru-RU" dirty="0" smtClean="0"/>
              <a:t> </a:t>
            </a:r>
            <a:r>
              <a:rPr lang="ru-RU" dirty="0" err="1" smtClean="0"/>
              <a:t>подіуму</a:t>
            </a:r>
            <a:r>
              <a:rPr lang="ru-RU" dirty="0" smtClean="0"/>
              <a:t>; </a:t>
            </a:r>
            <a:r>
              <a:rPr lang="ru-RU" dirty="0" err="1" smtClean="0"/>
              <a:t>третій</a:t>
            </a:r>
            <a:r>
              <a:rPr lang="ru-RU" dirty="0" smtClean="0"/>
              <a:t> циферблат </a:t>
            </a:r>
            <a:r>
              <a:rPr lang="ru-RU" dirty="0" err="1" smtClean="0"/>
              <a:t>огортає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, схоже на </a:t>
            </a:r>
            <a:r>
              <a:rPr lang="ru-RU" dirty="0" err="1" smtClean="0"/>
              <a:t>деформовану</a:t>
            </a:r>
            <a:r>
              <a:rPr lang="ru-RU" dirty="0" smtClean="0"/>
              <a:t> </a:t>
            </a:r>
            <a:r>
              <a:rPr lang="ru-RU" dirty="0" err="1" smtClean="0"/>
              <a:t>чоловічу</a:t>
            </a:r>
            <a:r>
              <a:rPr lang="ru-RU" dirty="0" smtClean="0"/>
              <a:t> голову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заплющеними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Постійність_пам'ят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" y="914401"/>
            <a:ext cx="5303521" cy="475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" y="446990"/>
            <a:ext cx="8051115" cy="60804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9600" dirty="0" smtClean="0"/>
          </a:p>
          <a:p>
            <a:pPr algn="ctr">
              <a:buNone/>
            </a:pPr>
            <a:r>
              <a:rPr lang="uk-UA" sz="9600" dirty="0" smtClean="0">
                <a:ln w="38100">
                  <a:solidFill>
                    <a:srgbClr val="6600CC"/>
                  </a:solidFill>
                </a:ln>
                <a:solidFill>
                  <a:srgbClr val="3333FF"/>
                </a:solidFill>
                <a:latin typeface="Segoe Script" pitchFamily="34" charset="0"/>
              </a:rPr>
              <a:t>ДЯКУЮ ЗА УВАГУ!</a:t>
            </a:r>
            <a:endParaRPr lang="ru-RU" sz="9600" dirty="0">
              <a:ln w="38100">
                <a:solidFill>
                  <a:srgbClr val="6600CC"/>
                </a:solidFill>
              </a:ln>
              <a:solidFill>
                <a:srgbClr val="3333FF"/>
              </a:solidFill>
              <a:latin typeface="Segoe Scrip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7124" y="404788"/>
            <a:ext cx="7886700" cy="336535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Сальвадор </a:t>
            </a:r>
            <a:r>
              <a:rPr lang="ru-RU" sz="3200" b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Далі</a:t>
            </a:r>
            <a:r>
              <a:rPr lang="ru-RU" dirty="0" smtClean="0"/>
              <a:t>—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людей XX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 </a:t>
            </a:r>
            <a:r>
              <a:rPr lang="ru-RU" dirty="0" err="1" smtClean="0"/>
              <a:t>знаменитістю</a:t>
            </a:r>
            <a:r>
              <a:rPr lang="ru-RU" dirty="0" smtClean="0"/>
              <a:t> не просто за </a:t>
            </a:r>
            <a:r>
              <a:rPr lang="ru-RU" dirty="0" err="1" smtClean="0"/>
              <a:t>життя</a:t>
            </a:r>
            <a:r>
              <a:rPr lang="ru-RU" dirty="0" smtClean="0"/>
              <a:t>, а в </a:t>
            </a:r>
            <a:r>
              <a:rPr lang="ru-RU" dirty="0" err="1" smtClean="0"/>
              <a:t>досить</a:t>
            </a:r>
            <a:r>
              <a:rPr lang="ru-RU" dirty="0" smtClean="0"/>
              <a:t> молодому </a:t>
            </a:r>
            <a:r>
              <a:rPr lang="ru-RU" dirty="0" err="1" smtClean="0"/>
              <a:t>віці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</a:t>
            </a:r>
            <a:r>
              <a:rPr lang="ru-RU" dirty="0" err="1" smtClean="0"/>
              <a:t>графік</a:t>
            </a:r>
            <a:r>
              <a:rPr lang="ru-RU" dirty="0" smtClean="0"/>
              <a:t>, скульптор,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як </a:t>
            </a:r>
            <a:r>
              <a:rPr lang="ru-RU" dirty="0" err="1" smtClean="0"/>
              <a:t>живописець</a:t>
            </a:r>
            <a:r>
              <a:rPr lang="ru-RU" dirty="0" smtClean="0"/>
              <a:t>. </a:t>
            </a:r>
            <a:endParaRPr lang="ru-RU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dali-salvador-krasivye-kartinki_344204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4421">
            <a:off x="5517431" y="2338578"/>
            <a:ext cx="3142086" cy="4282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7e1b304-36e3-4c04-98bc-c5db1a98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1312">
            <a:off x="627683" y="2547279"/>
            <a:ext cx="2950594" cy="4071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4"/>
          <p:cNvSpPr>
            <a:spLocks noGrp="1"/>
          </p:cNvSpPr>
          <p:nvPr>
            <p:ph idx="1"/>
          </p:nvPr>
        </p:nvSpPr>
        <p:spPr>
          <a:xfrm>
            <a:off x="671513" y="46037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Твори </a:t>
            </a:r>
            <a:r>
              <a:rPr lang="ru-RU" sz="3200" b="1" dirty="0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Сальвадора </a:t>
            </a:r>
            <a:r>
              <a:rPr lang="ru-RU" sz="3200" b="1" dirty="0" err="1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Далі</a:t>
            </a:r>
            <a:r>
              <a:rPr lang="ru-RU" sz="3200" b="1" dirty="0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 </a:t>
            </a:r>
            <a:r>
              <a:rPr lang="ru-RU" dirty="0" err="1" smtClean="0"/>
              <a:t>парадоксальністю</a:t>
            </a:r>
            <a:r>
              <a:rPr lang="ru-RU" dirty="0" smtClean="0"/>
              <a:t> образного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,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геніальною</a:t>
            </a:r>
            <a:r>
              <a:rPr lang="ru-RU" dirty="0" smtClean="0"/>
              <a:t> </a:t>
            </a:r>
            <a:r>
              <a:rPr lang="ru-RU" dirty="0" err="1" smtClean="0"/>
              <a:t>неперевершеністю</a:t>
            </a:r>
            <a:r>
              <a:rPr lang="ru-RU" dirty="0" smtClean="0"/>
              <a:t>. </a:t>
            </a:r>
            <a:r>
              <a:rPr lang="ru-RU" dirty="0" err="1" smtClean="0"/>
              <a:t>Описувати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Сальвадора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годинами,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про них свою думку. </a:t>
            </a:r>
            <a:endParaRPr lang="ru-RU" dirty="0"/>
          </a:p>
        </p:txBody>
      </p:sp>
      <p:pic>
        <p:nvPicPr>
          <p:cNvPr id="8" name="Рисунок 7" descr="9j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911">
            <a:off x="5116245" y="2532185"/>
            <a:ext cx="3211829" cy="4051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2569">
            <a:off x="716133" y="2897943"/>
            <a:ext cx="3771460" cy="369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b="1" dirty="0" smtClean="0">
                <a:ln>
                  <a:solidFill>
                    <a:srgbClr val="002060"/>
                  </a:solidFill>
                </a:ln>
                <a:solidFill>
                  <a:srgbClr val="FF3300"/>
                </a:solidFill>
                <a:latin typeface="Calibri" pitchFamily="34" charset="0"/>
              </a:rPr>
              <a:t>Відомі картини </a:t>
            </a:r>
            <a:endParaRPr lang="ru-RU" sz="8800" b="1" dirty="0">
              <a:ln>
                <a:solidFill>
                  <a:srgbClr val="002060"/>
                </a:solidFill>
              </a:ln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5" name="Содержимое 4" descr="1267130157_090cbd3eee260b39db1318388db148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099" y="1674055"/>
            <a:ext cx="3713870" cy="4923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Salvador-Dali.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813" y="1659986"/>
            <a:ext cx="3643532" cy="4951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78179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«Автопортрет з </a:t>
            </a:r>
            <a:r>
              <a:rPr lang="uk-UA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рафаелівською</a:t>
            </a:r>
            <a:r>
              <a:rPr lang="uk-U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 шиєю» </a:t>
            </a:r>
            <a:r>
              <a:rPr lang="uk-UA" dirty="0" smtClean="0"/>
              <a:t>- картина написана в 1921 році, коли померла його мати, що, за визнанням художника, було одним з найважчих переживань його життя. Це одна з перших робіт </a:t>
            </a:r>
            <a:r>
              <a:rPr lang="uk-UA" dirty="0" err="1" smtClean="0"/>
              <a:t>Сальвадора</a:t>
            </a:r>
            <a:r>
              <a:rPr lang="uk-UA" dirty="0" smtClean="0"/>
              <a:t>, яка виконана в імпресіоністському стилі.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Автопортрет_с_рафаэлевской_шее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295" y="2686930"/>
            <a:ext cx="6386733" cy="3938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496073" y="264110"/>
            <a:ext cx="3647927" cy="62210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«</a:t>
            </a:r>
            <a:r>
              <a:rPr lang="ru-RU" b="1" dirty="0" err="1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Обличчя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війни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»</a:t>
            </a:r>
            <a:r>
              <a:rPr lang="ru-RU" dirty="0" smtClean="0"/>
              <a:t> — картина написана у 1940—1941 роках, коли </a:t>
            </a:r>
            <a:r>
              <a:rPr lang="ru-RU" dirty="0" err="1" smtClean="0"/>
              <a:t>Далі</a:t>
            </a:r>
            <a:r>
              <a:rPr lang="ru-RU" dirty="0" smtClean="0"/>
              <a:t> жив в </a:t>
            </a:r>
            <a:r>
              <a:rPr lang="ru-RU" dirty="0" err="1" smtClean="0"/>
              <a:t>Каліфорнії</a:t>
            </a:r>
            <a:r>
              <a:rPr lang="ru-RU" dirty="0" smtClean="0"/>
              <a:t> .  </a:t>
            </a:r>
          </a:p>
          <a:p>
            <a:pPr>
              <a:buClr>
                <a:srgbClr val="0000CC"/>
              </a:buClr>
              <a:buFont typeface="Wingdings" pitchFamily="2" charset="2"/>
              <a:buChar char="v"/>
            </a:pPr>
            <a:r>
              <a:rPr lang="ru-RU" dirty="0" smtClean="0"/>
              <a:t> На </a:t>
            </a:r>
            <a:r>
              <a:rPr lang="ru-RU" dirty="0" err="1" smtClean="0"/>
              <a:t>фоні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 </a:t>
            </a:r>
            <a:r>
              <a:rPr lang="ru-RU" dirty="0" err="1" smtClean="0"/>
              <a:t>зображене</a:t>
            </a:r>
            <a:r>
              <a:rPr lang="ru-RU" dirty="0" smtClean="0"/>
              <a:t> </a:t>
            </a:r>
            <a:r>
              <a:rPr lang="ru-RU" dirty="0" err="1" smtClean="0"/>
              <a:t>спотворене</a:t>
            </a:r>
            <a:r>
              <a:rPr lang="ru-RU" dirty="0" smtClean="0"/>
              <a:t> </a:t>
            </a:r>
            <a:r>
              <a:rPr lang="ru-RU" dirty="0" err="1" smtClean="0"/>
              <a:t>жахом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яке </a:t>
            </a:r>
            <a:r>
              <a:rPr lang="ru-RU" dirty="0" err="1" smtClean="0"/>
              <a:t>кусають</a:t>
            </a:r>
            <a:r>
              <a:rPr lang="ru-RU" dirty="0" smtClean="0"/>
              <a:t> </a:t>
            </a:r>
            <a:r>
              <a:rPr lang="ru-RU" dirty="0" err="1" smtClean="0"/>
              <a:t>змії</a:t>
            </a:r>
            <a:r>
              <a:rPr lang="ru-RU" dirty="0" smtClean="0"/>
              <a:t>. В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оптичної</a:t>
            </a:r>
            <a:r>
              <a:rPr lang="ru-RU" dirty="0" smtClean="0"/>
              <a:t> </a:t>
            </a:r>
            <a:r>
              <a:rPr lang="ru-RU" dirty="0" err="1" smtClean="0"/>
              <a:t>ілюзії</a:t>
            </a:r>
            <a:r>
              <a:rPr lang="ru-RU" dirty="0" smtClean="0"/>
              <a:t> —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множаться</a:t>
            </a:r>
            <a:r>
              <a:rPr lang="ru-RU" dirty="0" smtClean="0"/>
              <a:t>: у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очей </a:t>
            </a:r>
            <a:r>
              <a:rPr lang="ru-RU" dirty="0" err="1" smtClean="0"/>
              <a:t>і</a:t>
            </a:r>
            <a:r>
              <a:rPr lang="ru-RU" dirty="0" smtClean="0"/>
              <a:t> рота </a:t>
            </a:r>
            <a:r>
              <a:rPr lang="ru-RU" dirty="0" err="1" smtClean="0"/>
              <a:t>черепи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очей </a:t>
            </a:r>
            <a:r>
              <a:rPr lang="ru-RU" dirty="0" err="1" smtClean="0"/>
              <a:t>і</a:t>
            </a:r>
            <a:r>
              <a:rPr lang="ru-RU" dirty="0" smtClean="0"/>
              <a:t> рота </a:t>
            </a:r>
            <a:r>
              <a:rPr lang="ru-RU" dirty="0" err="1" smtClean="0"/>
              <a:t>черепи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58" y="422031"/>
            <a:ext cx="4979962" cy="575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46742" y="217714"/>
            <a:ext cx="8897257" cy="428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«</a:t>
            </a:r>
            <a:r>
              <a:rPr lang="ru-RU" sz="2600" b="1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Метаморфози</a:t>
            </a: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600" b="1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Нарциса</a:t>
            </a: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»</a:t>
            </a:r>
            <a:r>
              <a:rPr lang="ru-RU" sz="2600" dirty="0" smtClean="0"/>
              <a:t> — </a:t>
            </a:r>
            <a:r>
              <a:rPr lang="ru-RU" sz="2400" dirty="0" smtClean="0"/>
              <a:t>картина написана у 1937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за мотивами </a:t>
            </a:r>
            <a:r>
              <a:rPr lang="ru-RU" sz="2400" dirty="0" err="1" smtClean="0"/>
              <a:t>міфу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Нарциса</a:t>
            </a:r>
            <a:r>
              <a:rPr lang="ru-RU" sz="2400" dirty="0" smtClean="0"/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200" dirty="0" smtClean="0"/>
              <a:t>За </a:t>
            </a:r>
            <a:r>
              <a:rPr lang="ru-RU" sz="2200" dirty="0" err="1" smtClean="0"/>
              <a:t>грецькою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міфологією</a:t>
            </a:r>
            <a:r>
              <a:rPr lang="ru-RU" sz="2200" dirty="0" smtClean="0"/>
              <a:t>, </a:t>
            </a:r>
            <a:r>
              <a:rPr lang="ru-RU" sz="2200" dirty="0" err="1" smtClean="0"/>
              <a:t>Нарсис</a:t>
            </a:r>
            <a:r>
              <a:rPr lang="ru-RU" sz="2200" dirty="0" smtClean="0"/>
              <a:t> </a:t>
            </a:r>
            <a:r>
              <a:rPr lang="ru-RU" sz="2200" dirty="0" err="1" smtClean="0"/>
              <a:t>закохався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своє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віддзеркалення</a:t>
            </a:r>
            <a:r>
              <a:rPr lang="ru-RU" sz="2200" dirty="0" smtClean="0"/>
              <a:t> у </a:t>
            </a:r>
            <a:r>
              <a:rPr lang="ru-RU" sz="2200" dirty="0" err="1" smtClean="0"/>
              <a:t>воді</a:t>
            </a:r>
            <a:r>
              <a:rPr lang="ru-RU" sz="2200" dirty="0" smtClean="0"/>
              <a:t>. Не </a:t>
            </a:r>
            <a:r>
              <a:rPr lang="ru-RU" sz="2200" dirty="0" err="1" smtClean="0"/>
              <a:t>маючи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змоги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пізнати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водяний</a:t>
            </a:r>
            <a:r>
              <a:rPr lang="ru-RU" sz="2200" dirty="0" smtClean="0"/>
              <a:t> образ,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зачах, </a:t>
            </a:r>
            <a:r>
              <a:rPr lang="ru-RU" sz="2200" dirty="0" err="1" smtClean="0"/>
              <a:t>і</a:t>
            </a:r>
            <a:r>
              <a:rPr lang="ru-RU" sz="2200" dirty="0" smtClean="0"/>
              <a:t> боги </a:t>
            </a:r>
            <a:r>
              <a:rPr lang="ru-RU" sz="2200" dirty="0" err="1" smtClean="0"/>
              <a:t>перетворили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квітку</a:t>
            </a:r>
            <a:r>
              <a:rPr lang="ru-RU" sz="2200" dirty="0" smtClean="0"/>
              <a:t>. </a:t>
            </a:r>
            <a:r>
              <a:rPr lang="ru-RU" sz="2200" dirty="0" err="1" smtClean="0"/>
              <a:t>Далі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показує</a:t>
            </a:r>
            <a:r>
              <a:rPr lang="ru-RU" sz="2200" dirty="0" smtClean="0"/>
              <a:t>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подвійним</a:t>
            </a:r>
            <a:r>
              <a:rPr lang="ru-RU" sz="2200" dirty="0" smtClean="0"/>
              <a:t> образом </a:t>
            </a:r>
            <a:r>
              <a:rPr lang="ru-RU" sz="2200" dirty="0" err="1" smtClean="0"/>
              <a:t>фігури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сидить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навприсядки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березі</a:t>
            </a:r>
            <a:r>
              <a:rPr lang="ru-RU" sz="2200" dirty="0" smtClean="0"/>
              <a:t> озера </a:t>
            </a:r>
            <a:r>
              <a:rPr lang="ru-RU" sz="2200" dirty="0" err="1" smtClean="0"/>
              <a:t>і</a:t>
            </a:r>
            <a:r>
              <a:rPr lang="ru-RU" sz="2200" dirty="0" smtClean="0"/>
              <a:t> руки, яка </a:t>
            </a:r>
            <a:r>
              <a:rPr lang="ru-RU" sz="2200" dirty="0" err="1" smtClean="0"/>
              <a:t>тримає</a:t>
            </a:r>
            <a:r>
              <a:rPr lang="ru-RU" sz="2200" dirty="0" smtClean="0"/>
              <a:t> яйце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проростає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квітка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нарциса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Рисунок 6" descr="1616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8" y="2729132"/>
            <a:ext cx="8665699" cy="3953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299124" y="450166"/>
            <a:ext cx="3844876" cy="5978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«</a:t>
            </a:r>
            <a:r>
              <a:rPr lang="ru-RU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Слони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»</a:t>
            </a:r>
            <a:r>
              <a:rPr lang="ru-RU" dirty="0" smtClean="0"/>
              <a:t> — картина написана у 1948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Зберігається</a:t>
            </a:r>
            <a:r>
              <a:rPr lang="ru-RU" dirty="0" smtClean="0"/>
              <a:t> у </a:t>
            </a:r>
            <a:r>
              <a:rPr lang="ru-RU" dirty="0" err="1" smtClean="0"/>
              <a:t>приватній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</a:t>
            </a:r>
          </a:p>
          <a:p>
            <a:pPr>
              <a:buClr>
                <a:srgbClr val="9933FF"/>
              </a:buClr>
              <a:buFont typeface="Wingdings" pitchFamily="2" charset="2"/>
              <a:buChar char="v"/>
            </a:pPr>
            <a:r>
              <a:rPr lang="ru-RU" dirty="0" smtClean="0"/>
              <a:t>Як </a:t>
            </a:r>
            <a:r>
              <a:rPr lang="ru-RU" dirty="0" err="1" smtClean="0"/>
              <a:t>згадував</a:t>
            </a:r>
            <a:r>
              <a:rPr lang="ru-RU" dirty="0" smtClean="0"/>
              <a:t> друг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довірена</a:t>
            </a:r>
            <a:r>
              <a:rPr lang="ru-RU" dirty="0" smtClean="0"/>
              <a:t> особа Сальвадора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Пітер</a:t>
            </a:r>
            <a:r>
              <a:rPr lang="ru-RU" dirty="0" smtClean="0"/>
              <a:t> </a:t>
            </a:r>
            <a:r>
              <a:rPr lang="ru-RU" dirty="0" err="1" smtClean="0"/>
              <a:t>Мур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слона </a:t>
            </a:r>
            <a:r>
              <a:rPr lang="ru-RU" dirty="0" err="1" smtClean="0"/>
              <a:t>своєю</a:t>
            </a:r>
            <a:r>
              <a:rPr lang="ru-RU" dirty="0" smtClean="0"/>
              <a:t> тотемною </a:t>
            </a:r>
            <a:r>
              <a:rPr lang="ru-RU" dirty="0" err="1" smtClean="0"/>
              <a:t>твариною</a:t>
            </a:r>
            <a:r>
              <a:rPr lang="ru-RU" dirty="0" smtClean="0"/>
              <a:t>. 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слони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подовженими</a:t>
            </a:r>
            <a:r>
              <a:rPr lang="ru-RU" dirty="0" smtClean="0"/>
              <a:t> ногами.</a:t>
            </a:r>
          </a:p>
          <a:p>
            <a:endParaRPr lang="ru-RU" dirty="0"/>
          </a:p>
        </p:txBody>
      </p:sp>
      <p:pic>
        <p:nvPicPr>
          <p:cNvPr id="6" name="Рисунок 5" descr="300px-Сальвадор_Далі_Сло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87" y="633047"/>
            <a:ext cx="4881488" cy="576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123836" y="334449"/>
            <a:ext cx="4020164" cy="6211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«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М'яка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конструкція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з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вареними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бобами: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передчуття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громадянської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війни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»</a:t>
            </a:r>
            <a:r>
              <a:rPr lang="ru-RU" dirty="0" smtClean="0"/>
              <a:t> —картина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сюрреалізму</a:t>
            </a:r>
            <a:r>
              <a:rPr lang="ru-RU" dirty="0" smtClean="0"/>
              <a:t>, написана у 1936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початку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.</a:t>
            </a:r>
            <a:endParaRPr lang="ru-RU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велетенські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деформовані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зрослися</a:t>
            </a:r>
            <a:r>
              <a:rPr lang="ru-RU" dirty="0" smtClean="0"/>
              <a:t>. Одна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спотвореного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жіночих</a:t>
            </a:r>
            <a:r>
              <a:rPr lang="ru-RU" dirty="0" smtClean="0"/>
              <a:t> грудей </a:t>
            </a:r>
            <a:r>
              <a:rPr lang="ru-RU" dirty="0" err="1" smtClean="0"/>
              <a:t>і</a:t>
            </a:r>
            <a:r>
              <a:rPr lang="ru-RU" dirty="0" smtClean="0"/>
              <a:t> ноги, </a:t>
            </a:r>
            <a:r>
              <a:rPr lang="ru-RU" dirty="0" err="1" smtClean="0"/>
              <a:t>інша</a:t>
            </a:r>
            <a:r>
              <a:rPr lang="ru-RU" dirty="0" smtClean="0"/>
              <a:t> 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деформованих</a:t>
            </a:r>
            <a:r>
              <a:rPr lang="ru-RU" dirty="0" smtClean="0"/>
              <a:t> рук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подібної</a:t>
            </a:r>
            <a:r>
              <a:rPr lang="ru-RU" dirty="0" smtClean="0"/>
              <a:t> до </a:t>
            </a:r>
            <a:r>
              <a:rPr lang="ru-RU" dirty="0" err="1" smtClean="0"/>
              <a:t>тазостегнової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істот-мутантів</a:t>
            </a:r>
            <a:r>
              <a:rPr lang="ru-RU" dirty="0" smtClean="0"/>
              <a:t> </a:t>
            </a:r>
            <a:r>
              <a:rPr lang="ru-RU" dirty="0" err="1" smtClean="0"/>
              <a:t>зображена</a:t>
            </a:r>
            <a:r>
              <a:rPr lang="ru-RU" dirty="0" smtClean="0"/>
              <a:t> на </a:t>
            </a:r>
            <a:r>
              <a:rPr lang="ru-RU" dirty="0" err="1" smtClean="0"/>
              <a:t>фоні</a:t>
            </a:r>
            <a:r>
              <a:rPr lang="ru-RU" dirty="0" smtClean="0"/>
              <a:t> пейзажу, </a:t>
            </a:r>
            <a:r>
              <a:rPr lang="ru-RU" dirty="0" err="1" smtClean="0"/>
              <a:t>який</a:t>
            </a:r>
            <a:r>
              <a:rPr lang="ru-RU" dirty="0" smtClean="0"/>
              <a:t> написаний у </a:t>
            </a:r>
            <a:r>
              <a:rPr lang="ru-RU" dirty="0" err="1" smtClean="0"/>
              <a:t>витонченій</a:t>
            </a:r>
            <a:r>
              <a:rPr lang="ru-RU" dirty="0" smtClean="0"/>
              <a:t> </a:t>
            </a:r>
            <a:r>
              <a:rPr lang="ru-RU" dirty="0" err="1" smtClean="0"/>
              <a:t>реалістичній</a:t>
            </a:r>
            <a:r>
              <a:rPr lang="ru-RU" dirty="0" smtClean="0"/>
              <a:t> </a:t>
            </a:r>
            <a:r>
              <a:rPr lang="ru-RU" dirty="0" err="1" smtClean="0"/>
              <a:t>манері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51" y="337625"/>
            <a:ext cx="4895557" cy="609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279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Відомі картини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main</cp:lastModifiedBy>
  <cp:revision>30</cp:revision>
  <dcterms:created xsi:type="dcterms:W3CDTF">2013-01-23T05:00:32Z</dcterms:created>
  <dcterms:modified xsi:type="dcterms:W3CDTF">2014-05-14T16:54:39Z</dcterms:modified>
</cp:coreProperties>
</file>