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07.02.2013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786050" y="2143116"/>
            <a:ext cx="3420996" cy="884680"/>
          </a:xfrm>
        </p:spPr>
        <p:txBody>
          <a:bodyPr>
            <a:normAutofit/>
          </a:bodyPr>
          <a:lstStyle/>
          <a:p>
            <a:pPr algn="ctr"/>
            <a:r>
              <a:rPr lang="uk-UA" sz="3200" dirty="0" smtClean="0"/>
              <a:t>(1821 - 1867) </a:t>
            </a:r>
            <a:endParaRPr lang="uk-UA" sz="3200" dirty="0"/>
          </a:p>
        </p:txBody>
      </p:sp>
      <p:sp>
        <p:nvSpPr>
          <p:cNvPr id="4" name="Прямоугольник 3"/>
          <p:cNvSpPr/>
          <p:nvPr/>
        </p:nvSpPr>
        <p:spPr>
          <a:xfrm>
            <a:off x="1285852" y="1000108"/>
            <a:ext cx="6492483" cy="923330"/>
          </a:xfrm>
          <a:prstGeom prst="rect">
            <a:avLst/>
          </a:prstGeom>
          <a:noFill/>
        </p:spPr>
        <p:txBody>
          <a:bodyPr wrap="non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Шарль </a:t>
            </a:r>
            <a:r>
              <a:rPr lang="ru-RU" sz="5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Бодлер</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6" name="Рисунок 5" descr="200px-Charles_Baudelaire.jpg"/>
          <p:cNvPicPr>
            <a:picLocks noChangeAspect="1"/>
          </p:cNvPicPr>
          <p:nvPr/>
        </p:nvPicPr>
        <p:blipFill>
          <a:blip r:embed="rId2" cstate="print"/>
          <a:stretch>
            <a:fillRect/>
          </a:stretch>
        </p:blipFill>
        <p:spPr>
          <a:xfrm>
            <a:off x="3286116" y="2786058"/>
            <a:ext cx="2500330" cy="3675485"/>
          </a:xfrm>
          <a:prstGeom prst="rect">
            <a:avLst/>
          </a:prstGeom>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30352"/>
            <a:ext cx="8686800" cy="4187952"/>
          </a:xfrm>
        </p:spPr>
        <p:txBody>
          <a:bodyPr>
            <a:normAutofit fontScale="70000" lnSpcReduction="20000"/>
          </a:bodyPr>
          <a:lstStyle/>
          <a:p>
            <a:pPr algn="just">
              <a:buNone/>
            </a:pPr>
            <a:r>
              <a:rPr lang="uk-UA" dirty="0" smtClean="0"/>
              <a:t>      Вірші</a:t>
            </a:r>
            <a:r>
              <a:rPr lang="uk-UA" dirty="0" smtClean="0"/>
              <a:t>, які увійшли до збірки, були написані впродовж 1840-их і першої половини 1850-их років. Вони почали поступово з'являтися в журналі «</a:t>
            </a:r>
            <a:r>
              <a:rPr lang="en-US" dirty="0" smtClean="0"/>
              <a:t>La Revue des </a:t>
            </a:r>
            <a:r>
              <a:rPr lang="en-US" dirty="0" err="1" smtClean="0"/>
              <a:t>deux</a:t>
            </a:r>
            <a:r>
              <a:rPr lang="en-US" dirty="0" smtClean="0"/>
              <a:t> </a:t>
            </a:r>
            <a:r>
              <a:rPr lang="en-US" dirty="0" err="1" smtClean="0"/>
              <a:t>Mondes</a:t>
            </a:r>
            <a:r>
              <a:rPr lang="en-US" dirty="0" smtClean="0"/>
              <a:t>» </a:t>
            </a:r>
            <a:r>
              <a:rPr lang="uk-UA" dirty="0" smtClean="0"/>
              <a:t>у 1855. Всього було надруковано 18 поезій. Бодлер послав свої вірші видавцю Огюсту </a:t>
            </a:r>
            <a:r>
              <a:rPr lang="uk-UA" dirty="0" err="1" smtClean="0"/>
              <a:t>Пуле-Малассі</a:t>
            </a:r>
            <a:r>
              <a:rPr lang="uk-UA" dirty="0" smtClean="0"/>
              <a:t> 4 лютого 1857. 20 квітня 9 із них з'явилися в «</a:t>
            </a:r>
            <a:r>
              <a:rPr lang="en-US" dirty="0" smtClean="0"/>
              <a:t>Revue </a:t>
            </a:r>
            <a:r>
              <a:rPr lang="en-US" dirty="0" err="1" smtClean="0"/>
              <a:t>française</a:t>
            </a:r>
            <a:r>
              <a:rPr lang="en-US" dirty="0" smtClean="0"/>
              <a:t>». </a:t>
            </a:r>
            <a:r>
              <a:rPr lang="uk-UA" dirty="0" smtClean="0"/>
              <a:t>Перше видання збірки накладом 1 300 примірників поступило в продажу 25 червня. 5 липня в газеті «</a:t>
            </a:r>
            <a:r>
              <a:rPr lang="uk-UA" dirty="0" err="1" smtClean="0"/>
              <a:t>Ле</a:t>
            </a:r>
            <a:r>
              <a:rPr lang="uk-UA" dirty="0" smtClean="0"/>
              <a:t> Фігаро» з'явилася критична стаття, що оголосила збірку аморальною. 14 липня газета «</a:t>
            </a:r>
            <a:r>
              <a:rPr lang="en-US" dirty="0" smtClean="0"/>
              <a:t>Le </a:t>
            </a:r>
            <a:r>
              <a:rPr lang="en-US" dirty="0" err="1" smtClean="0"/>
              <a:t>Moniteur</a:t>
            </a:r>
            <a:r>
              <a:rPr lang="en-US" dirty="0" smtClean="0"/>
              <a:t> </a:t>
            </a:r>
            <a:r>
              <a:rPr lang="en-US" dirty="0" err="1" smtClean="0"/>
              <a:t>universel</a:t>
            </a:r>
            <a:r>
              <a:rPr lang="en-US" dirty="0" smtClean="0"/>
              <a:t>» </a:t>
            </a:r>
            <a:r>
              <a:rPr lang="uk-UA" dirty="0" smtClean="0"/>
              <a:t>опублікувала статтю з хвалебною оцінкою.</a:t>
            </a:r>
          </a:p>
          <a:p>
            <a:pPr>
              <a:buNone/>
            </a:pPr>
            <a:r>
              <a:rPr lang="uk-UA" dirty="0" smtClean="0"/>
              <a:t>       Друге </a:t>
            </a:r>
            <a:r>
              <a:rPr lang="uk-UA" dirty="0" smtClean="0"/>
              <a:t>видання, з якого були вилучені 6 заборонених віршів і додано 32 нових, побачило світ у 1861 році накладом 1500 примірників. Третє видання вийшло в Брюсселі вже після смерті автора, у 1868. До нього увійшли 151 поезії, включно із забороненими.</a:t>
            </a:r>
          </a:p>
          <a:p>
            <a:pPr>
              <a:buNone/>
            </a:pPr>
            <a:endParaRPr lang="uk-UA" dirty="0"/>
          </a:p>
        </p:txBody>
      </p:sp>
      <p:pic>
        <p:nvPicPr>
          <p:cNvPr id="4" name="Рисунок 3" descr="b0386_2.jpg"/>
          <p:cNvPicPr>
            <a:picLocks noChangeAspect="1"/>
          </p:cNvPicPr>
          <p:nvPr/>
        </p:nvPicPr>
        <p:blipFill>
          <a:blip r:embed="rId2" cstate="print"/>
          <a:stretch>
            <a:fillRect/>
          </a:stretch>
        </p:blipFill>
        <p:spPr>
          <a:xfrm>
            <a:off x="7166242" y="4286256"/>
            <a:ext cx="1811087" cy="2571744"/>
          </a:xfrm>
          <a:prstGeom prst="rect">
            <a:avLst/>
          </a:prstGeom>
        </p:spPr>
      </p:pic>
      <p:pic>
        <p:nvPicPr>
          <p:cNvPr id="5" name="Рисунок 4" descr="22947991.jpg"/>
          <p:cNvPicPr>
            <a:picLocks noChangeAspect="1"/>
          </p:cNvPicPr>
          <p:nvPr/>
        </p:nvPicPr>
        <p:blipFill>
          <a:blip r:embed="rId3" cstate="print"/>
          <a:stretch>
            <a:fillRect/>
          </a:stretch>
        </p:blipFill>
        <p:spPr>
          <a:xfrm>
            <a:off x="714348" y="4561779"/>
            <a:ext cx="1714512" cy="2296221"/>
          </a:xfrm>
          <a:prstGeom prst="rect">
            <a:avLst/>
          </a:prstGeom>
        </p:spPr>
      </p:pic>
      <p:pic>
        <p:nvPicPr>
          <p:cNvPr id="7" name="Рисунок 6" descr="grafika536.jpg"/>
          <p:cNvPicPr>
            <a:picLocks noChangeAspect="1"/>
          </p:cNvPicPr>
          <p:nvPr/>
        </p:nvPicPr>
        <p:blipFill>
          <a:blip r:embed="rId4" cstate="print"/>
          <a:stretch>
            <a:fillRect/>
          </a:stretch>
        </p:blipFill>
        <p:spPr>
          <a:xfrm>
            <a:off x="3929058" y="4572008"/>
            <a:ext cx="1642820" cy="2080906"/>
          </a:xfrm>
          <a:prstGeom prst="rect">
            <a:avLst/>
          </a:prstGeom>
        </p:spPr>
      </p:pic>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buNone/>
            </a:pPr>
            <a:r>
              <a:rPr lang="uk-UA" dirty="0" smtClean="0"/>
              <a:t>Поезії </a:t>
            </a:r>
            <a:r>
              <a:rPr lang="uk-UA" dirty="0" smtClean="0"/>
              <a:t>збірки згруповані в 6 частин:</a:t>
            </a:r>
          </a:p>
          <a:p>
            <a:pPr algn="just">
              <a:buFont typeface="Courier New" pitchFamily="49" charset="0"/>
              <a:buChar char="o"/>
            </a:pPr>
            <a:r>
              <a:rPr lang="uk-UA" dirty="0" smtClean="0"/>
              <a:t>Сплін та ідеал. </a:t>
            </a:r>
            <a:r>
              <a:rPr lang="en-US" dirty="0" smtClean="0"/>
              <a:t>Spleen et </a:t>
            </a:r>
            <a:r>
              <a:rPr lang="en-US" dirty="0" err="1" smtClean="0"/>
              <a:t>Idéal</a:t>
            </a:r>
            <a:endParaRPr lang="en-US" dirty="0" smtClean="0"/>
          </a:p>
          <a:p>
            <a:pPr algn="just">
              <a:buFont typeface="Courier New" pitchFamily="49" charset="0"/>
              <a:buChar char="o"/>
            </a:pPr>
            <a:r>
              <a:rPr lang="uk-UA" dirty="0" smtClean="0"/>
              <a:t>Паризькі картинки. </a:t>
            </a:r>
            <a:r>
              <a:rPr lang="en-US" dirty="0" smtClean="0"/>
              <a:t>Tableaux </a:t>
            </a:r>
            <a:r>
              <a:rPr lang="en-US" dirty="0" err="1" smtClean="0"/>
              <a:t>parisiens</a:t>
            </a:r>
            <a:endParaRPr lang="en-US" dirty="0" smtClean="0"/>
          </a:p>
          <a:p>
            <a:pPr algn="just">
              <a:buFont typeface="Courier New" pitchFamily="49" charset="0"/>
              <a:buChar char="o"/>
            </a:pPr>
            <a:r>
              <a:rPr lang="uk-UA" dirty="0" smtClean="0"/>
              <a:t>Вино. </a:t>
            </a:r>
            <a:r>
              <a:rPr lang="en-US" dirty="0" smtClean="0"/>
              <a:t>Le Vin</a:t>
            </a:r>
          </a:p>
          <a:p>
            <a:pPr algn="just">
              <a:buFont typeface="Courier New" pitchFamily="49" charset="0"/>
              <a:buChar char="o"/>
            </a:pPr>
            <a:r>
              <a:rPr lang="uk-UA" dirty="0" smtClean="0"/>
              <a:t>Квіти зла. </a:t>
            </a:r>
            <a:r>
              <a:rPr lang="en-US" dirty="0" err="1" smtClean="0"/>
              <a:t>Fleurs</a:t>
            </a:r>
            <a:r>
              <a:rPr lang="en-US" dirty="0" smtClean="0"/>
              <a:t> du mal</a:t>
            </a:r>
          </a:p>
          <a:p>
            <a:pPr algn="just">
              <a:buFont typeface="Courier New" pitchFamily="49" charset="0"/>
              <a:buChar char="o"/>
            </a:pPr>
            <a:r>
              <a:rPr lang="uk-UA" dirty="0" smtClean="0"/>
              <a:t>Бунт. </a:t>
            </a:r>
            <a:r>
              <a:rPr lang="en-US" dirty="0" err="1" smtClean="0"/>
              <a:t>Révolte</a:t>
            </a:r>
            <a:endParaRPr lang="en-US" dirty="0" smtClean="0"/>
          </a:p>
          <a:p>
            <a:pPr algn="just">
              <a:buFont typeface="Courier New" pitchFamily="49" charset="0"/>
              <a:buChar char="o"/>
            </a:pPr>
            <a:r>
              <a:rPr lang="uk-UA" dirty="0" smtClean="0"/>
              <a:t>Смерть</a:t>
            </a:r>
            <a:r>
              <a:rPr lang="uk-UA" dirty="0" smtClean="0"/>
              <a:t>. </a:t>
            </a:r>
            <a:r>
              <a:rPr lang="en-US" dirty="0" smtClean="0"/>
              <a:t>La Mort</a:t>
            </a:r>
          </a:p>
          <a:p>
            <a:pPr algn="just">
              <a:buNone/>
            </a:pPr>
            <a:r>
              <a:rPr lang="uk-UA" dirty="0" smtClean="0"/>
              <a:t>Тон </a:t>
            </a:r>
            <a:r>
              <a:rPr lang="uk-UA" dirty="0" smtClean="0"/>
              <a:t>збірці задає передмова, в якій </a:t>
            </a:r>
            <a:r>
              <a:rPr lang="uk-UA" dirty="0" smtClean="0"/>
              <a:t>нудьга</a:t>
            </a:r>
          </a:p>
          <a:p>
            <a:pPr algn="just">
              <a:buNone/>
            </a:pPr>
            <a:r>
              <a:rPr lang="uk-UA" dirty="0" smtClean="0"/>
              <a:t>називається </a:t>
            </a:r>
            <a:r>
              <a:rPr lang="uk-UA" dirty="0" smtClean="0"/>
              <a:t>найгіршою з </a:t>
            </a:r>
            <a:r>
              <a:rPr lang="uk-UA" dirty="0" smtClean="0"/>
              <a:t>незгод,</a:t>
            </a:r>
          </a:p>
          <a:p>
            <a:pPr algn="just">
              <a:buNone/>
            </a:pPr>
            <a:r>
              <a:rPr lang="uk-UA" dirty="0" smtClean="0"/>
              <a:t>а</a:t>
            </a:r>
            <a:r>
              <a:rPr lang="uk-UA" dirty="0" smtClean="0"/>
              <a:t> сатана ідентифікується з алхіміком </a:t>
            </a:r>
            <a:r>
              <a:rPr lang="uk-UA" dirty="0" smtClean="0"/>
              <a:t>із</a:t>
            </a:r>
          </a:p>
          <a:p>
            <a:pPr algn="just">
              <a:buNone/>
            </a:pPr>
            <a:r>
              <a:rPr lang="uk-UA" dirty="0" smtClean="0"/>
              <a:t>псевдонімом</a:t>
            </a:r>
            <a:r>
              <a:rPr lang="uk-UA" dirty="0" smtClean="0"/>
              <a:t> Гермес </a:t>
            </a:r>
            <a:r>
              <a:rPr lang="uk-UA" dirty="0" err="1" smtClean="0"/>
              <a:t>Трисмегіст</a:t>
            </a:r>
            <a:r>
              <a:rPr lang="uk-UA" dirty="0" smtClean="0"/>
              <a:t>.</a:t>
            </a:r>
          </a:p>
          <a:p>
            <a:pPr>
              <a:buNone/>
            </a:pPr>
            <a:endParaRPr lang="uk-UA" dirty="0"/>
          </a:p>
        </p:txBody>
      </p:sp>
      <p:pic>
        <p:nvPicPr>
          <p:cNvPr id="4" name="Рисунок 3" descr="Sharl_Bodler__Pisma.jpg"/>
          <p:cNvPicPr>
            <a:picLocks noChangeAspect="1"/>
          </p:cNvPicPr>
          <p:nvPr/>
        </p:nvPicPr>
        <p:blipFill>
          <a:blip r:embed="rId2" cstate="print"/>
          <a:stretch>
            <a:fillRect/>
          </a:stretch>
        </p:blipFill>
        <p:spPr>
          <a:xfrm>
            <a:off x="6715140" y="4076700"/>
            <a:ext cx="1905000" cy="2781300"/>
          </a:xfrm>
          <a:prstGeom prst="rect">
            <a:avLst/>
          </a:prstGeom>
        </p:spPr>
      </p:pic>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183880" cy="837270"/>
          </a:xfrm>
        </p:spPr>
        <p:txBody>
          <a:bodyPr/>
          <a:lstStyle/>
          <a:p>
            <a:pPr algn="ctr"/>
            <a:r>
              <a:rPr lang="uk-UA" dirty="0" smtClean="0"/>
              <a:t> Лет</a:t>
            </a:r>
            <a:endParaRPr lang="uk-UA" dirty="0"/>
          </a:p>
        </p:txBody>
      </p:sp>
      <p:sp>
        <p:nvSpPr>
          <p:cNvPr id="3" name="Содержимое 2"/>
          <p:cNvSpPr>
            <a:spLocks noGrp="1"/>
          </p:cNvSpPr>
          <p:nvPr>
            <p:ph idx="1"/>
          </p:nvPr>
        </p:nvSpPr>
        <p:spPr>
          <a:xfrm>
            <a:off x="500034" y="857232"/>
            <a:ext cx="8183880" cy="5643578"/>
          </a:xfrm>
        </p:spPr>
        <p:txBody>
          <a:bodyPr numCol="2">
            <a:normAutofit fontScale="47500" lnSpcReduction="20000"/>
          </a:bodyPr>
          <a:lstStyle/>
          <a:p>
            <a:pPr>
              <a:buNone/>
            </a:pPr>
            <a:r>
              <a:rPr lang="uk-UA" sz="3600" dirty="0" smtClean="0"/>
              <a:t>    Понад </a:t>
            </a:r>
            <a:r>
              <a:rPr lang="uk-UA" sz="3600" dirty="0" smtClean="0"/>
              <a:t>плеса пругкі піднебесних рівнин, </a:t>
            </a:r>
            <a:endParaRPr lang="uk-UA" sz="3600" dirty="0" smtClean="0"/>
          </a:p>
          <a:p>
            <a:pPr>
              <a:buNone/>
            </a:pPr>
            <a:r>
              <a:rPr lang="uk-UA" sz="3600" dirty="0" smtClean="0"/>
              <a:t> </a:t>
            </a:r>
            <a:r>
              <a:rPr lang="uk-UA" sz="3600" dirty="0" smtClean="0"/>
              <a:t>   Понад </a:t>
            </a:r>
            <a:r>
              <a:rPr lang="uk-UA" sz="3600" dirty="0" smtClean="0"/>
              <a:t>гори, ліси, понад хмари і води, </a:t>
            </a:r>
            <a:endParaRPr lang="uk-UA" sz="3600" dirty="0" smtClean="0"/>
          </a:p>
          <a:p>
            <a:pPr>
              <a:buNone/>
            </a:pPr>
            <a:r>
              <a:rPr lang="uk-UA" sz="3600" dirty="0" smtClean="0"/>
              <a:t> </a:t>
            </a:r>
            <a:r>
              <a:rPr lang="uk-UA" sz="3600" dirty="0" smtClean="0"/>
              <a:t>   Де </a:t>
            </a:r>
            <a:r>
              <a:rPr lang="uk-UA" sz="3600" dirty="0" smtClean="0"/>
              <a:t>ні сяєво зір крізь ефір не доходить, </a:t>
            </a:r>
            <a:endParaRPr lang="uk-UA" sz="3600" dirty="0" smtClean="0"/>
          </a:p>
          <a:p>
            <a:pPr>
              <a:buNone/>
            </a:pPr>
            <a:r>
              <a:rPr lang="uk-UA" sz="3600" dirty="0" smtClean="0"/>
              <a:t> </a:t>
            </a:r>
            <a:r>
              <a:rPr lang="uk-UA" sz="3600" dirty="0" smtClean="0"/>
              <a:t>   Де </a:t>
            </a:r>
            <a:r>
              <a:rPr lang="uk-UA" sz="3600" dirty="0" smtClean="0"/>
              <a:t>кінчається сонячних променів плин, </a:t>
            </a:r>
            <a:br>
              <a:rPr lang="uk-UA" sz="3600" dirty="0" smtClean="0"/>
            </a:br>
            <a:r>
              <a:rPr lang="uk-UA" sz="3600" dirty="0" smtClean="0"/>
              <a:t/>
            </a:r>
            <a:br>
              <a:rPr lang="uk-UA" sz="3600" dirty="0" smtClean="0"/>
            </a:br>
            <a:r>
              <a:rPr lang="uk-UA" sz="3600" dirty="0" smtClean="0"/>
              <a:t>О</a:t>
            </a:r>
            <a:r>
              <a:rPr lang="uk-UA" sz="3600" dirty="0" smtClean="0"/>
              <a:t>, мій дух невгамовний, ти линеш, пливеш, </a:t>
            </a:r>
            <a:br>
              <a:rPr lang="uk-UA" sz="3600" dirty="0" smtClean="0"/>
            </a:br>
            <a:r>
              <a:rPr lang="uk-UA" sz="3600" dirty="0" smtClean="0"/>
              <a:t>Наче </a:t>
            </a:r>
            <a:r>
              <a:rPr lang="uk-UA" sz="3600" dirty="0" smtClean="0"/>
              <a:t>вправний плавець, що розрізує хвилі, </a:t>
            </a:r>
            <a:br>
              <a:rPr lang="uk-UA" sz="3600" dirty="0" smtClean="0"/>
            </a:br>
            <a:r>
              <a:rPr lang="uk-UA" sz="3600" dirty="0" smtClean="0"/>
              <a:t>Борозниш </a:t>
            </a:r>
            <a:r>
              <a:rPr lang="uk-UA" sz="3600" dirty="0" smtClean="0"/>
              <a:t>неосяжність, і серце безсиле </a:t>
            </a:r>
            <a:br>
              <a:rPr lang="uk-UA" sz="3600" dirty="0" smtClean="0"/>
            </a:br>
            <a:r>
              <a:rPr lang="uk-UA" sz="3600" dirty="0" smtClean="0"/>
              <a:t>Осягти </a:t>
            </a:r>
            <a:r>
              <a:rPr lang="uk-UA" sz="3600" dirty="0" smtClean="0"/>
              <a:t>насолоду - жага ця без меж, </a:t>
            </a:r>
            <a:br>
              <a:rPr lang="uk-UA" sz="3600" dirty="0" smtClean="0"/>
            </a:br>
            <a:r>
              <a:rPr lang="uk-UA" sz="3600" dirty="0" smtClean="0"/>
              <a:t/>
            </a:r>
            <a:br>
              <a:rPr lang="uk-UA" sz="3600" dirty="0" smtClean="0"/>
            </a:br>
            <a:r>
              <a:rPr lang="uk-UA" sz="3600" dirty="0" smtClean="0"/>
              <a:t>Ти </a:t>
            </a:r>
            <a:r>
              <a:rPr lang="uk-UA" sz="3600" dirty="0" smtClean="0"/>
              <a:t>летиш у світи, де від ніжних </a:t>
            </a:r>
            <a:r>
              <a:rPr lang="uk-UA" sz="3600" dirty="0" err="1" smtClean="0"/>
              <a:t>гидот</a:t>
            </a:r>
            <a:r>
              <a:rPr lang="uk-UA" sz="3600" dirty="0" smtClean="0"/>
              <a:t> </a:t>
            </a:r>
            <a:br>
              <a:rPr lang="uk-UA" sz="3600" dirty="0" smtClean="0"/>
            </a:br>
            <a:r>
              <a:rPr lang="en-US" sz="3600" dirty="0" smtClean="0"/>
              <a:t>I </a:t>
            </a:r>
            <a:r>
              <a:rPr lang="uk-UA" sz="3600" dirty="0" smtClean="0"/>
              <a:t>очистишся в радісне - світлім повітрі, </a:t>
            </a:r>
            <a:br>
              <a:rPr lang="uk-UA" sz="3600" dirty="0" smtClean="0"/>
            </a:br>
            <a:r>
              <a:rPr lang="en-US" sz="3600" dirty="0" smtClean="0"/>
              <a:t>I </a:t>
            </a:r>
            <a:r>
              <a:rPr lang="uk-UA" sz="3600" dirty="0" smtClean="0"/>
              <a:t>нап'єшся вогню, що в божественнім вітрі, </a:t>
            </a:r>
            <a:br>
              <a:rPr lang="uk-UA" sz="3600" dirty="0" smtClean="0"/>
            </a:br>
            <a:r>
              <a:rPr lang="uk-UA" sz="3600" dirty="0" smtClean="0"/>
              <a:t>Наче </a:t>
            </a:r>
            <a:r>
              <a:rPr lang="uk-UA" sz="3600" dirty="0" smtClean="0"/>
              <a:t>дума струмує з незримих висот. </a:t>
            </a:r>
            <a:br>
              <a:rPr lang="uk-UA" sz="3600" dirty="0" smtClean="0"/>
            </a:br>
            <a:r>
              <a:rPr lang="uk-UA" sz="3600" dirty="0" smtClean="0"/>
              <a:t>Ти </a:t>
            </a:r>
            <a:r>
              <a:rPr lang="uk-UA" sz="3600" dirty="0" smtClean="0"/>
              <a:t>полишив нудьгу і безмежну журбу, </a:t>
            </a:r>
            <a:br>
              <a:rPr lang="uk-UA" sz="3600" dirty="0" smtClean="0"/>
            </a:br>
            <a:r>
              <a:rPr lang="uk-UA" sz="3600" dirty="0" smtClean="0"/>
              <a:t>Що </a:t>
            </a:r>
            <a:r>
              <a:rPr lang="uk-UA" sz="3600" dirty="0" smtClean="0"/>
              <a:t>у келих життя наливає утому, </a:t>
            </a:r>
            <a:br>
              <a:rPr lang="uk-UA" sz="3600" dirty="0" smtClean="0"/>
            </a:br>
            <a:r>
              <a:rPr lang="uk-UA" sz="3600" dirty="0" smtClean="0"/>
              <a:t>Ти </a:t>
            </a:r>
            <a:r>
              <a:rPr lang="uk-UA" sz="3600" dirty="0" smtClean="0"/>
              <a:t>довірився радо </a:t>
            </a:r>
            <a:r>
              <a:rPr lang="uk-UA" sz="3600" dirty="0" err="1" smtClean="0"/>
              <a:t>крилові</a:t>
            </a:r>
            <a:r>
              <a:rPr lang="uk-UA" sz="3600" dirty="0" smtClean="0"/>
              <a:t> міцному </a:t>
            </a:r>
            <a:br>
              <a:rPr lang="uk-UA" sz="3600" dirty="0" smtClean="0"/>
            </a:br>
            <a:r>
              <a:rPr lang="en-US" sz="3600" dirty="0" smtClean="0"/>
              <a:t>I </a:t>
            </a:r>
            <a:r>
              <a:rPr lang="uk-UA" sz="3600" dirty="0" smtClean="0"/>
              <a:t>впливаєш в тіла теплих зоряних бур. </a:t>
            </a:r>
            <a:br>
              <a:rPr lang="uk-UA" sz="3600" dirty="0" smtClean="0"/>
            </a:br>
            <a:r>
              <a:rPr lang="uk-UA" sz="3600" dirty="0" smtClean="0"/>
              <a:t/>
            </a:r>
            <a:br>
              <a:rPr lang="uk-UA" sz="3600" dirty="0" smtClean="0"/>
            </a:br>
            <a:endParaRPr lang="uk-UA" sz="3600" dirty="0" smtClean="0"/>
          </a:p>
          <a:p>
            <a:pPr>
              <a:buNone/>
            </a:pPr>
            <a:r>
              <a:rPr lang="uk-UA" sz="3600" dirty="0" smtClean="0"/>
              <a:t> </a:t>
            </a:r>
            <a:r>
              <a:rPr lang="uk-UA" sz="3600" dirty="0" smtClean="0"/>
              <a:t>  В </a:t>
            </a:r>
            <a:r>
              <a:rPr lang="uk-UA" sz="3600" dirty="0" smtClean="0"/>
              <a:t>кого думи, як зграї веселих птахів, </a:t>
            </a:r>
            <a:br>
              <a:rPr lang="uk-UA" sz="3600" dirty="0" smtClean="0"/>
            </a:br>
            <a:r>
              <a:rPr lang="uk-UA" sz="3600" dirty="0" smtClean="0"/>
              <a:t>Пориваються </a:t>
            </a:r>
            <a:r>
              <a:rPr lang="uk-UA" sz="3600" dirty="0" smtClean="0"/>
              <a:t>в небо у вільному леті, </a:t>
            </a:r>
            <a:br>
              <a:rPr lang="uk-UA" sz="3600" dirty="0" smtClean="0"/>
            </a:br>
            <a:r>
              <a:rPr lang="uk-UA" sz="3600" dirty="0" smtClean="0"/>
              <a:t>Хто </a:t>
            </a:r>
            <a:r>
              <a:rPr lang="uk-UA" sz="3600" dirty="0" smtClean="0"/>
              <a:t>пливе над життям, той по звичній прикметі </a:t>
            </a:r>
            <a:br>
              <a:rPr lang="uk-UA" sz="3600" dirty="0" smtClean="0"/>
            </a:br>
            <a:r>
              <a:rPr lang="uk-UA" sz="3600" dirty="0" smtClean="0"/>
              <a:t>Мову </a:t>
            </a:r>
            <a:r>
              <a:rPr lang="uk-UA" sz="3600" dirty="0" smtClean="0"/>
              <a:t>квітів збагне, вчує дерева спів. </a:t>
            </a:r>
            <a:r>
              <a:rPr lang="uk-UA" dirty="0" smtClean="0"/>
              <a:t/>
            </a:r>
            <a:br>
              <a:rPr lang="uk-UA" dirty="0" smtClean="0"/>
            </a:br>
            <a:endParaRPr lang="uk-UA" dirty="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736"/>
            <a:ext cx="8183880" cy="1051560"/>
          </a:xfrm>
        </p:spPr>
        <p:txBody>
          <a:bodyPr>
            <a:noAutofit/>
          </a:bodyPr>
          <a:lstStyle/>
          <a:p>
            <a:pPr algn="ctr"/>
            <a:r>
              <a:rPr lang="uk-UA" sz="6600" dirty="0" smtClean="0"/>
              <a:t>Дякую за увагу!</a:t>
            </a:r>
            <a:endParaRPr lang="uk-UA" sz="6600" dirty="0"/>
          </a:p>
        </p:txBody>
      </p:sp>
      <p:sp>
        <p:nvSpPr>
          <p:cNvPr id="3" name="Содержимое 2"/>
          <p:cNvSpPr>
            <a:spLocks noGrp="1"/>
          </p:cNvSpPr>
          <p:nvPr>
            <p:ph idx="1"/>
          </p:nvPr>
        </p:nvSpPr>
        <p:spPr>
          <a:xfrm>
            <a:off x="428596" y="3286124"/>
            <a:ext cx="8286808" cy="3330696"/>
          </a:xfrm>
        </p:spPr>
        <p:txBody>
          <a:bodyPr/>
          <a:lstStyle/>
          <a:p>
            <a:pPr algn="ctr">
              <a:buNone/>
            </a:pPr>
            <a:r>
              <a:rPr lang="uk-UA" dirty="0" smtClean="0"/>
              <a:t>Виконали: </a:t>
            </a:r>
          </a:p>
          <a:p>
            <a:pPr algn="ctr">
              <a:buNone/>
            </a:pPr>
            <a:r>
              <a:rPr lang="uk-UA" dirty="0" smtClean="0"/>
              <a:t>Учениці 10 класу</a:t>
            </a:r>
          </a:p>
          <a:p>
            <a:pPr algn="ctr">
              <a:buNone/>
            </a:pPr>
            <a:r>
              <a:rPr lang="uk-UA" dirty="0" err="1" smtClean="0"/>
              <a:t>Ярмолюк</a:t>
            </a:r>
            <a:r>
              <a:rPr lang="uk-UA" dirty="0" smtClean="0"/>
              <a:t> Анастасія</a:t>
            </a:r>
          </a:p>
          <a:p>
            <a:pPr algn="ctr">
              <a:buNone/>
            </a:pPr>
            <a:r>
              <a:rPr lang="uk-UA" dirty="0" err="1" smtClean="0"/>
              <a:t>Цісарук</a:t>
            </a:r>
            <a:r>
              <a:rPr lang="uk-UA" dirty="0" smtClean="0"/>
              <a:t> </a:t>
            </a:r>
            <a:r>
              <a:rPr lang="uk-UA" dirty="0" err="1" smtClean="0"/>
              <a:t>Каріна</a:t>
            </a:r>
            <a:endParaRPr lang="uk-UA"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8183880" cy="1051560"/>
          </a:xfrm>
        </p:spPr>
        <p:txBody>
          <a:bodyPr>
            <a:normAutofit/>
          </a:bodyPr>
          <a:lstStyle/>
          <a:p>
            <a:r>
              <a:rPr lang="uk-UA" sz="4800" dirty="0" smtClean="0"/>
              <a:t>         Дитинство</a:t>
            </a:r>
            <a:endParaRPr lang="uk-UA" sz="4800" dirty="0"/>
          </a:p>
        </p:txBody>
      </p:sp>
      <p:sp>
        <p:nvSpPr>
          <p:cNvPr id="3" name="Содержимое 2"/>
          <p:cNvSpPr>
            <a:spLocks noGrp="1"/>
          </p:cNvSpPr>
          <p:nvPr>
            <p:ph idx="1"/>
          </p:nvPr>
        </p:nvSpPr>
        <p:spPr>
          <a:xfrm>
            <a:off x="142844" y="1714488"/>
            <a:ext cx="8572560" cy="4187952"/>
          </a:xfrm>
        </p:spPr>
        <p:txBody>
          <a:bodyPr>
            <a:normAutofit fontScale="62500" lnSpcReduction="20000"/>
          </a:bodyPr>
          <a:lstStyle/>
          <a:p>
            <a:pPr algn="just">
              <a:buNone/>
            </a:pPr>
            <a:r>
              <a:rPr lang="uk-UA" dirty="0" smtClean="0"/>
              <a:t>        Шарль </a:t>
            </a:r>
            <a:r>
              <a:rPr lang="uk-UA" dirty="0" smtClean="0"/>
              <a:t>Бодлер народився в Парижі у квітні 1821 року. Батько поета походив із сільської родини у </a:t>
            </a:r>
            <a:r>
              <a:rPr lang="uk-UA" dirty="0" err="1" smtClean="0"/>
              <a:t>Шампані</a:t>
            </a:r>
            <a:r>
              <a:rPr lang="uk-UA" dirty="0" smtClean="0"/>
              <a:t> з войовничим прізвищем ("</a:t>
            </a:r>
            <a:r>
              <a:rPr lang="uk-UA" dirty="0" err="1" smtClean="0"/>
              <a:t>бодлер</a:t>
            </a:r>
            <a:r>
              <a:rPr lang="uk-UA" dirty="0" smtClean="0"/>
              <a:t>" - двосічний ніж), але йому вдалося вибитися в люди, отримати освіту й стати вихователем у шляхетній сім'ї. Він помер, коли Шарлю ледве виповнилося сім років, але встиг прищепити синові бездоганні манери, порядність, шанобливе ставлення до героїчних часів Франції та інтерес до живопису, який стане справжньою пристрастю Бодлера. </a:t>
            </a:r>
            <a:br>
              <a:rPr lang="uk-UA" dirty="0" smtClean="0"/>
            </a:br>
            <a:r>
              <a:rPr lang="uk-UA" dirty="0" smtClean="0"/>
              <a:t>   </a:t>
            </a:r>
            <a:r>
              <a:rPr lang="uk-UA" dirty="0" smtClean="0"/>
              <a:t>Певне</a:t>
            </a:r>
            <a:r>
              <a:rPr lang="uk-UA" dirty="0" smtClean="0"/>
              <a:t>, батько був єдиним, хто щиро любив хлопчика. Після його смерті Шарль був приречений на нерозуміння і самотність </a:t>
            </a:r>
            <a:r>
              <a:rPr lang="uk-UA" dirty="0" smtClean="0"/>
              <a:t>навіть у </a:t>
            </a:r>
            <a:r>
              <a:rPr lang="uk-UA" dirty="0" smtClean="0"/>
              <a:t>колі близьких людей. </a:t>
            </a:r>
            <a:br>
              <a:rPr lang="uk-UA" dirty="0" smtClean="0"/>
            </a:br>
            <a:r>
              <a:rPr lang="uk-UA" dirty="0" smtClean="0"/>
              <a:t>   Родинна драма болісно вплинула на душу хлопчика: смерть коханого батька, новий шлюб матері, її покірність вітчиму, який завзято намагався "привести до норми" надто різкий, своєрідний характер Шарля,- усе це зробило його вигнанцем у сім'ї і багато в чому визначило формування безрадісного і навіть трагічного світосприйняття. </a:t>
            </a:r>
            <a:endParaRPr lang="uk-UA"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183880" cy="1051560"/>
          </a:xfrm>
        </p:spPr>
        <p:txBody>
          <a:bodyPr/>
          <a:lstStyle/>
          <a:p>
            <a:pPr algn="ctr"/>
            <a:r>
              <a:rPr lang="uk-UA" dirty="0" smtClean="0"/>
              <a:t>Навчання</a:t>
            </a:r>
            <a:endParaRPr lang="uk-UA" dirty="0"/>
          </a:p>
        </p:txBody>
      </p:sp>
      <p:sp>
        <p:nvSpPr>
          <p:cNvPr id="3" name="Содержимое 2"/>
          <p:cNvSpPr>
            <a:spLocks noGrp="1"/>
          </p:cNvSpPr>
          <p:nvPr>
            <p:ph idx="1"/>
          </p:nvPr>
        </p:nvSpPr>
        <p:spPr>
          <a:xfrm>
            <a:off x="500034" y="1357298"/>
            <a:ext cx="8183880" cy="4187952"/>
          </a:xfrm>
        </p:spPr>
        <p:txBody>
          <a:bodyPr/>
          <a:lstStyle/>
          <a:p>
            <a:pPr algn="just">
              <a:buNone/>
            </a:pPr>
            <a:r>
              <a:rPr lang="ru-RU" dirty="0" smtClean="0"/>
              <a:t>    </a:t>
            </a:r>
            <a:r>
              <a:rPr lang="ru-RU" dirty="0" err="1" smtClean="0"/>
              <a:t>Навчався</a:t>
            </a:r>
            <a:r>
              <a:rPr lang="ru-RU" dirty="0" smtClean="0"/>
              <a:t> </a:t>
            </a:r>
            <a:r>
              <a:rPr lang="ru-RU" dirty="0" err="1" smtClean="0"/>
              <a:t>Бодлер</a:t>
            </a:r>
            <a:r>
              <a:rPr lang="ru-RU" dirty="0" smtClean="0"/>
              <a:t> у </a:t>
            </a:r>
            <a:r>
              <a:rPr lang="ru-RU" dirty="0" err="1" smtClean="0"/>
              <a:t>закритому</a:t>
            </a:r>
            <a:r>
              <a:rPr lang="ru-RU" dirty="0" smtClean="0"/>
              <a:t> </a:t>
            </a:r>
            <a:r>
              <a:rPr lang="ru-RU" dirty="0" err="1" smtClean="0"/>
              <a:t>колежі</a:t>
            </a:r>
            <a:r>
              <a:rPr lang="ru-RU" dirty="0" smtClean="0"/>
              <a:t> </a:t>
            </a:r>
            <a:r>
              <a:rPr lang="ru-RU" dirty="0" err="1" smtClean="0"/>
              <a:t>у</a:t>
            </a:r>
            <a:r>
              <a:rPr lang="ru-RU" dirty="0" smtClean="0"/>
              <a:t> </a:t>
            </a:r>
            <a:r>
              <a:rPr lang="ru-RU" dirty="0" err="1" smtClean="0"/>
              <a:t>Ліоні</a:t>
            </a:r>
            <a:r>
              <a:rPr lang="ru-RU" dirty="0" smtClean="0"/>
              <a:t>, </a:t>
            </a:r>
            <a:r>
              <a:rPr lang="ru-RU" dirty="0" err="1" smtClean="0"/>
              <a:t>потім</a:t>
            </a:r>
            <a:r>
              <a:rPr lang="ru-RU" dirty="0" smtClean="0"/>
              <a:t> </a:t>
            </a:r>
            <a:r>
              <a:rPr lang="ru-RU" dirty="0" err="1" smtClean="0"/>
              <a:t>у</a:t>
            </a:r>
            <a:r>
              <a:rPr lang="ru-RU" dirty="0" smtClean="0"/>
              <a:t> </a:t>
            </a:r>
            <a:r>
              <a:rPr lang="ru-RU" dirty="0" err="1" smtClean="0"/>
              <a:t>Парижі</a:t>
            </a:r>
            <a:r>
              <a:rPr lang="ru-RU" dirty="0" smtClean="0"/>
              <a:t>, а у 1841 </a:t>
            </a:r>
            <a:r>
              <a:rPr lang="ru-RU" dirty="0" err="1" smtClean="0"/>
              <a:t>році</a:t>
            </a:r>
            <a:r>
              <a:rPr lang="ru-RU" dirty="0" smtClean="0"/>
              <a:t> за </a:t>
            </a:r>
            <a:r>
              <a:rPr lang="ru-RU" dirty="0" err="1" smtClean="0"/>
              <a:t>наполяганням</a:t>
            </a:r>
            <a:r>
              <a:rPr lang="ru-RU" dirty="0" smtClean="0"/>
              <a:t> </a:t>
            </a:r>
            <a:r>
              <a:rPr lang="ru-RU" dirty="0" err="1" smtClean="0"/>
              <a:t>вітчима</a:t>
            </a:r>
            <a:r>
              <a:rPr lang="ru-RU" dirty="0" smtClean="0"/>
              <a:t> </a:t>
            </a:r>
            <a:r>
              <a:rPr lang="ru-RU" dirty="0" err="1" smtClean="0"/>
              <a:t>Бодлера</a:t>
            </a:r>
            <a:r>
              <a:rPr lang="ru-RU" dirty="0" smtClean="0"/>
              <a:t> </a:t>
            </a:r>
            <a:r>
              <a:rPr lang="ru-RU" dirty="0" err="1" smtClean="0"/>
              <a:t>відправляють</a:t>
            </a:r>
            <a:r>
              <a:rPr lang="ru-RU" dirty="0" smtClean="0"/>
              <a:t> </a:t>
            </a:r>
            <a:r>
              <a:rPr lang="ru-RU" dirty="0" err="1" smtClean="0"/>
              <a:t>служити</a:t>
            </a:r>
            <a:r>
              <a:rPr lang="ru-RU" dirty="0" smtClean="0"/>
              <a:t> у </a:t>
            </a:r>
            <a:r>
              <a:rPr lang="ru-RU" dirty="0" err="1" smtClean="0"/>
              <a:t>заокеанські</a:t>
            </a:r>
            <a:r>
              <a:rPr lang="ru-RU" dirty="0" smtClean="0"/>
              <a:t> </a:t>
            </a:r>
            <a:r>
              <a:rPr lang="ru-RU" dirty="0" err="1" smtClean="0"/>
              <a:t>колонії</a:t>
            </a:r>
            <a:r>
              <a:rPr lang="ru-RU" dirty="0" smtClean="0"/>
              <a:t> </a:t>
            </a:r>
            <a:r>
              <a:rPr lang="ru-RU" dirty="0" err="1" smtClean="0"/>
              <a:t>Франції</a:t>
            </a:r>
            <a:r>
              <a:rPr lang="ru-RU" dirty="0" smtClean="0"/>
              <a:t>. </a:t>
            </a:r>
            <a:endParaRPr lang="uk-UA" dirty="0"/>
          </a:p>
        </p:txBody>
      </p:sp>
      <p:pic>
        <p:nvPicPr>
          <p:cNvPr id="4" name="Рисунок 3" descr="lyon-college.jpg"/>
          <p:cNvPicPr>
            <a:picLocks noChangeAspect="1"/>
          </p:cNvPicPr>
          <p:nvPr/>
        </p:nvPicPr>
        <p:blipFill>
          <a:blip r:embed="rId2" cstate="print"/>
          <a:stretch>
            <a:fillRect/>
          </a:stretch>
        </p:blipFill>
        <p:spPr>
          <a:xfrm>
            <a:off x="5000628" y="3214686"/>
            <a:ext cx="2557466" cy="2356184"/>
          </a:xfrm>
          <a:prstGeom prst="rect">
            <a:avLst/>
          </a:prstGeom>
        </p:spPr>
      </p:pic>
      <p:sp>
        <p:nvSpPr>
          <p:cNvPr id="5" name="TextBox 4"/>
          <p:cNvSpPr txBox="1"/>
          <p:nvPr/>
        </p:nvSpPr>
        <p:spPr>
          <a:xfrm>
            <a:off x="5000628" y="5715016"/>
            <a:ext cx="2571768" cy="369332"/>
          </a:xfrm>
          <a:prstGeom prst="rect">
            <a:avLst/>
          </a:prstGeom>
          <a:noFill/>
        </p:spPr>
        <p:txBody>
          <a:bodyPr wrap="square" rtlCol="0">
            <a:spAutoFit/>
          </a:bodyPr>
          <a:lstStyle/>
          <a:p>
            <a:pPr algn="ctr"/>
            <a:r>
              <a:rPr lang="uk-UA" dirty="0" smtClean="0"/>
              <a:t>Коледж у Ліоні</a:t>
            </a:r>
            <a:endParaRPr lang="uk-UA"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30352"/>
            <a:ext cx="8686800" cy="5970482"/>
          </a:xfrm>
        </p:spPr>
        <p:txBody>
          <a:bodyPr>
            <a:normAutofit fontScale="70000" lnSpcReduction="20000"/>
          </a:bodyPr>
          <a:lstStyle/>
          <a:p>
            <a:pPr algn="just">
              <a:buNone/>
            </a:pPr>
            <a:r>
              <a:rPr lang="ru-RU" dirty="0" smtClean="0"/>
              <a:t>      </a:t>
            </a:r>
            <a:r>
              <a:rPr lang="ru-RU" sz="2900" dirty="0" smtClean="0"/>
              <a:t>Повернувшись </a:t>
            </a:r>
            <a:r>
              <a:rPr lang="ru-RU" sz="2900" dirty="0" smtClean="0"/>
              <a:t>до Парижа у 1842 </a:t>
            </a:r>
            <a:r>
              <a:rPr lang="ru-RU" sz="2900" dirty="0" err="1" smtClean="0"/>
              <a:t>році</a:t>
            </a:r>
            <a:r>
              <a:rPr lang="ru-RU" sz="2900" dirty="0" smtClean="0"/>
              <a:t>, </a:t>
            </a:r>
            <a:r>
              <a:rPr lang="ru-RU" sz="2900" dirty="0" err="1" smtClean="0"/>
              <a:t>Бодлер</a:t>
            </a:r>
            <a:r>
              <a:rPr lang="ru-RU" sz="2900" dirty="0" smtClean="0"/>
              <a:t> </a:t>
            </a:r>
            <a:r>
              <a:rPr lang="ru-RU" sz="2900" dirty="0" err="1" smtClean="0"/>
              <a:t>починає</a:t>
            </a:r>
            <a:r>
              <a:rPr lang="ru-RU" sz="2900" dirty="0" smtClean="0"/>
              <a:t> </a:t>
            </a:r>
            <a:r>
              <a:rPr lang="ru-RU" sz="2900" dirty="0" err="1" smtClean="0"/>
              <a:t>самостійне</a:t>
            </a:r>
            <a:r>
              <a:rPr lang="ru-RU" sz="2900" dirty="0" smtClean="0"/>
              <a:t> </a:t>
            </a:r>
            <a:r>
              <a:rPr lang="ru-RU" sz="2900" dirty="0" err="1" smtClean="0"/>
              <a:t>життя</a:t>
            </a:r>
            <a:r>
              <a:rPr lang="ru-RU" sz="2900" dirty="0" smtClean="0"/>
              <a:t> на </a:t>
            </a:r>
            <a:r>
              <a:rPr lang="ru-RU" sz="2900" dirty="0" err="1" smtClean="0"/>
              <a:t>спадок</a:t>
            </a:r>
            <a:r>
              <a:rPr lang="ru-RU" sz="2900" dirty="0" smtClean="0"/>
              <a:t>, </a:t>
            </a:r>
            <a:r>
              <a:rPr lang="ru-RU" sz="2900" dirty="0" err="1" smtClean="0"/>
              <a:t>що</a:t>
            </a:r>
            <a:r>
              <a:rPr lang="ru-RU" sz="2900" dirty="0" smtClean="0"/>
              <a:t> </a:t>
            </a:r>
            <a:r>
              <a:rPr lang="ru-RU" sz="2900" dirty="0" err="1" smtClean="0"/>
              <a:t>залишився</a:t>
            </a:r>
            <a:r>
              <a:rPr lang="ru-RU" sz="2900" dirty="0" smtClean="0"/>
              <a:t> по </a:t>
            </a:r>
            <a:r>
              <a:rPr lang="ru-RU" sz="2900" dirty="0" err="1" smtClean="0"/>
              <a:t>смерті</a:t>
            </a:r>
            <a:r>
              <a:rPr lang="ru-RU" sz="2900" dirty="0" smtClean="0"/>
              <a:t> батька. </a:t>
            </a:r>
            <a:r>
              <a:rPr lang="ru-RU" sz="2900" dirty="0" err="1" smtClean="0"/>
              <a:t>Він</a:t>
            </a:r>
            <a:r>
              <a:rPr lang="ru-RU" sz="2900" dirty="0" smtClean="0"/>
              <a:t> </a:t>
            </a:r>
            <a:r>
              <a:rPr lang="ru-RU" sz="2900" dirty="0" err="1" smtClean="0"/>
              <a:t>поринає</a:t>
            </a:r>
            <a:r>
              <a:rPr lang="ru-RU" sz="2900" dirty="0" smtClean="0"/>
              <a:t> у </a:t>
            </a:r>
            <a:r>
              <a:rPr lang="ru-RU" sz="2900" dirty="0" err="1" smtClean="0"/>
              <a:t>художній</a:t>
            </a:r>
            <a:r>
              <a:rPr lang="ru-RU" sz="2900" dirty="0" smtClean="0"/>
              <a:t> </a:t>
            </a:r>
            <a:r>
              <a:rPr lang="ru-RU" sz="2900" dirty="0" err="1" smtClean="0"/>
              <a:t>і</a:t>
            </a:r>
            <a:r>
              <a:rPr lang="ru-RU" sz="2900" dirty="0" smtClean="0"/>
              <a:t> </a:t>
            </a:r>
            <a:r>
              <a:rPr lang="ru-RU" sz="2900" dirty="0" err="1" smtClean="0"/>
              <a:t>літературний</a:t>
            </a:r>
            <a:r>
              <a:rPr lang="ru-RU" sz="2900" dirty="0" smtClean="0"/>
              <a:t> </a:t>
            </a:r>
            <a:r>
              <a:rPr lang="ru-RU" sz="2900" dirty="0" err="1" smtClean="0"/>
              <a:t>світ</a:t>
            </a:r>
            <a:r>
              <a:rPr lang="ru-RU" sz="2900" dirty="0" smtClean="0"/>
              <a:t> </a:t>
            </a:r>
            <a:r>
              <a:rPr lang="ru-RU" sz="2900" dirty="0" err="1" smtClean="0"/>
              <a:t>столиці</a:t>
            </a:r>
            <a:r>
              <a:rPr lang="ru-RU" sz="2900" dirty="0" smtClean="0"/>
              <a:t>. </a:t>
            </a:r>
            <a:r>
              <a:rPr lang="ru-RU" sz="2900" dirty="0" err="1" smtClean="0"/>
              <a:t>Вважаючи</a:t>
            </a:r>
            <a:r>
              <a:rPr lang="ru-RU" sz="2900" dirty="0" smtClean="0"/>
              <a:t> </a:t>
            </a:r>
            <a:r>
              <a:rPr lang="ru-RU" sz="2900" dirty="0" err="1" smtClean="0"/>
              <a:t>поезію</a:t>
            </a:r>
            <a:r>
              <a:rPr lang="ru-RU" sz="2900" dirty="0" smtClean="0"/>
              <a:t> </a:t>
            </a:r>
            <a:r>
              <a:rPr lang="ru-RU" sz="2900" dirty="0" err="1" smtClean="0"/>
              <a:t>своїм</a:t>
            </a:r>
            <a:r>
              <a:rPr lang="ru-RU" sz="2900" dirty="0" smtClean="0"/>
              <a:t> </a:t>
            </a:r>
            <a:r>
              <a:rPr lang="ru-RU" sz="2900" dirty="0" err="1" smtClean="0"/>
              <a:t>основним</a:t>
            </a:r>
            <a:r>
              <a:rPr lang="ru-RU" sz="2900" dirty="0" smtClean="0"/>
              <a:t> </a:t>
            </a:r>
            <a:r>
              <a:rPr lang="ru-RU" sz="2900" dirty="0" err="1" smtClean="0"/>
              <a:t>покликанням</a:t>
            </a:r>
            <a:r>
              <a:rPr lang="ru-RU" sz="2900" dirty="0" smtClean="0"/>
              <a:t>, </a:t>
            </a:r>
            <a:r>
              <a:rPr lang="ru-RU" sz="2900" dirty="0" err="1" smtClean="0"/>
              <a:t>Бодлер</a:t>
            </a:r>
            <a:r>
              <a:rPr lang="ru-RU" sz="2900" dirty="0" smtClean="0"/>
              <a:t>, </a:t>
            </a:r>
            <a:r>
              <a:rPr lang="ru-RU" sz="2900" dirty="0" err="1" smtClean="0"/>
              <a:t>однак</a:t>
            </a:r>
            <a:r>
              <a:rPr lang="ru-RU" sz="2900" dirty="0" smtClean="0"/>
              <a:t>, </a:t>
            </a:r>
            <a:r>
              <a:rPr lang="ru-RU" sz="2900" dirty="0" err="1" smtClean="0"/>
              <a:t>пише</a:t>
            </a:r>
            <a:r>
              <a:rPr lang="ru-RU" sz="2900" dirty="0" smtClean="0"/>
              <a:t> </a:t>
            </a:r>
            <a:r>
              <a:rPr lang="ru-RU" sz="2900" dirty="0" err="1" smtClean="0"/>
              <a:t>дуже</a:t>
            </a:r>
            <a:r>
              <a:rPr lang="ru-RU" sz="2900" dirty="0" smtClean="0"/>
              <a:t> мало, </a:t>
            </a:r>
            <a:r>
              <a:rPr lang="ru-RU" sz="2900" dirty="0" err="1" smtClean="0"/>
              <a:t>старанно</a:t>
            </a:r>
            <a:r>
              <a:rPr lang="ru-RU" sz="2900" dirty="0" smtClean="0"/>
              <a:t> </a:t>
            </a:r>
            <a:r>
              <a:rPr lang="ru-RU" sz="2900" dirty="0" err="1" smtClean="0"/>
              <a:t>працюючи</a:t>
            </a:r>
            <a:r>
              <a:rPr lang="ru-RU" sz="2900" dirty="0" smtClean="0"/>
              <a:t> над </a:t>
            </a:r>
            <a:r>
              <a:rPr lang="ru-RU" sz="2900" dirty="0" err="1" smtClean="0"/>
              <a:t>кожним</a:t>
            </a:r>
            <a:r>
              <a:rPr lang="ru-RU" sz="2900" dirty="0" smtClean="0"/>
              <a:t> рядком. </a:t>
            </a:r>
            <a:r>
              <a:rPr lang="ru-RU" sz="2900" dirty="0" err="1" smtClean="0"/>
              <a:t>Саме</a:t>
            </a:r>
            <a:r>
              <a:rPr lang="ru-RU" sz="2900" dirty="0" smtClean="0"/>
              <a:t> у </a:t>
            </a:r>
            <a:r>
              <a:rPr lang="ru-RU" sz="2900" dirty="0" err="1" smtClean="0"/>
              <a:t>цей</a:t>
            </a:r>
            <a:r>
              <a:rPr lang="ru-RU" sz="2900" dirty="0" smtClean="0"/>
              <a:t> </a:t>
            </a:r>
            <a:r>
              <a:rPr lang="ru-RU" sz="2900" dirty="0" err="1" smtClean="0"/>
              <a:t>період</a:t>
            </a:r>
            <a:r>
              <a:rPr lang="ru-RU" sz="2900" dirty="0" smtClean="0"/>
              <a:t> поет: </a:t>
            </a:r>
            <a:r>
              <a:rPr lang="ru-RU" sz="2900" dirty="0" err="1" smtClean="0"/>
              <a:t>інтенсивно</a:t>
            </a:r>
            <a:r>
              <a:rPr lang="ru-RU" sz="2900" dirty="0" smtClean="0"/>
              <a:t> </a:t>
            </a:r>
            <a:r>
              <a:rPr lang="ru-RU" sz="2900" dirty="0" err="1" smtClean="0"/>
              <a:t>студіює</a:t>
            </a:r>
            <a:r>
              <a:rPr lang="ru-RU" sz="2900" dirty="0" smtClean="0"/>
              <a:t> </a:t>
            </a:r>
            <a:r>
              <a:rPr lang="ru-RU" sz="2900" dirty="0" err="1" smtClean="0"/>
              <a:t>Літературу</a:t>
            </a:r>
            <a:r>
              <a:rPr lang="ru-RU" sz="2900" dirty="0" smtClean="0"/>
              <a:t>: </a:t>
            </a:r>
            <a:r>
              <a:rPr lang="ru-RU" sz="2900" dirty="0" err="1" smtClean="0"/>
              <a:t>захоплюється</a:t>
            </a:r>
            <a:r>
              <a:rPr lang="ru-RU" sz="2900" dirty="0" smtClean="0"/>
              <a:t> титанами </a:t>
            </a:r>
            <a:r>
              <a:rPr lang="ru-RU" sz="2900" dirty="0" err="1" smtClean="0"/>
              <a:t>доби</a:t>
            </a:r>
            <a:r>
              <a:rPr lang="ru-RU" sz="2900" dirty="0" smtClean="0"/>
              <a:t> </a:t>
            </a:r>
            <a:r>
              <a:rPr lang="ru-RU" sz="2900" dirty="0" err="1" smtClean="0"/>
              <a:t>Просвітництва</a:t>
            </a:r>
            <a:r>
              <a:rPr lang="ru-RU" sz="2900" dirty="0" smtClean="0"/>
              <a:t> </a:t>
            </a:r>
            <a:r>
              <a:rPr lang="ru-RU" sz="2900" dirty="0" err="1" smtClean="0"/>
              <a:t>і</a:t>
            </a:r>
            <a:r>
              <a:rPr lang="ru-RU" sz="2900" dirty="0" smtClean="0"/>
              <a:t> </a:t>
            </a:r>
            <a:r>
              <a:rPr lang="ru-RU" sz="2900" dirty="0" err="1" smtClean="0"/>
              <a:t>творами</a:t>
            </a:r>
            <a:r>
              <a:rPr lang="ru-RU" sz="2900" dirty="0" smtClean="0"/>
              <a:t> </a:t>
            </a:r>
            <a:r>
              <a:rPr lang="ru-RU" sz="2900" dirty="0" err="1" smtClean="0"/>
              <a:t>сучасників</a:t>
            </a:r>
            <a:r>
              <a:rPr lang="ru-RU" sz="2900" dirty="0" smtClean="0"/>
              <a:t> - Стендаля </a:t>
            </a:r>
            <a:r>
              <a:rPr lang="ru-RU" sz="2900" dirty="0" err="1" smtClean="0"/>
              <a:t>і</a:t>
            </a:r>
            <a:r>
              <a:rPr lang="ru-RU" sz="2900" dirty="0" smtClean="0"/>
              <a:t> Бальзака. </a:t>
            </a:r>
            <a:r>
              <a:rPr lang="ru-RU" sz="2900" dirty="0" err="1" smtClean="0"/>
              <a:t>Водночас</a:t>
            </a:r>
            <a:r>
              <a:rPr lang="ru-RU" sz="2900" dirty="0" smtClean="0"/>
              <a:t> </a:t>
            </a:r>
            <a:r>
              <a:rPr lang="ru-RU" sz="2900" dirty="0" err="1" smtClean="0"/>
              <a:t>Бодлер</a:t>
            </a:r>
            <a:r>
              <a:rPr lang="ru-RU" sz="2900" dirty="0" smtClean="0"/>
              <a:t> </a:t>
            </a:r>
            <a:r>
              <a:rPr lang="ru-RU" sz="2900" dirty="0" err="1" smtClean="0"/>
              <a:t>вивчає</a:t>
            </a:r>
            <a:r>
              <a:rPr lang="ru-RU" sz="2900" dirty="0" smtClean="0"/>
              <a:t> </a:t>
            </a:r>
            <a:r>
              <a:rPr lang="ru-RU" sz="2900" dirty="0" err="1" smtClean="0"/>
              <a:t>живопис</a:t>
            </a:r>
            <a:r>
              <a:rPr lang="ru-RU" sz="2900" dirty="0" smtClean="0"/>
              <a:t>. </a:t>
            </a:r>
            <a:br>
              <a:rPr lang="ru-RU" sz="2900" dirty="0" smtClean="0"/>
            </a:br>
            <a:r>
              <a:rPr lang="ru-RU" sz="2900" dirty="0" smtClean="0"/>
              <a:t>      </a:t>
            </a:r>
            <a:r>
              <a:rPr lang="ru-RU" sz="2900" dirty="0" err="1" smtClean="0"/>
              <a:t>Саме</a:t>
            </a:r>
            <a:r>
              <a:rPr lang="ru-RU" sz="2900" dirty="0" smtClean="0"/>
              <a:t> в той час </a:t>
            </a:r>
            <a:r>
              <a:rPr lang="ru-RU" sz="2900" dirty="0" err="1" smtClean="0"/>
              <a:t>Бодлер</a:t>
            </a:r>
            <a:r>
              <a:rPr lang="ru-RU" sz="2900" dirty="0" smtClean="0"/>
              <a:t> </a:t>
            </a:r>
            <a:r>
              <a:rPr lang="ru-RU" sz="2900" dirty="0" err="1" smtClean="0"/>
              <a:t>зближується</a:t>
            </a:r>
            <a:r>
              <a:rPr lang="ru-RU" sz="2900" dirty="0" smtClean="0"/>
              <a:t> </a:t>
            </a:r>
            <a:r>
              <a:rPr lang="ru-RU" sz="2900" dirty="0" err="1" smtClean="0"/>
              <a:t>з</a:t>
            </a:r>
            <a:r>
              <a:rPr lang="ru-RU" sz="2900" dirty="0" smtClean="0"/>
              <a:t> </a:t>
            </a:r>
            <a:r>
              <a:rPr lang="ru-RU" sz="2900" dirty="0" err="1" smtClean="0"/>
              <a:t>молодими</a:t>
            </a:r>
            <a:r>
              <a:rPr lang="ru-RU" sz="2900" dirty="0" smtClean="0"/>
              <a:t> </a:t>
            </a:r>
            <a:r>
              <a:rPr lang="ru-RU" sz="2900" dirty="0" err="1" smtClean="0"/>
              <a:t>поетами</a:t>
            </a:r>
            <a:r>
              <a:rPr lang="ru-RU" sz="2900" dirty="0" smtClean="0"/>
              <a:t> </a:t>
            </a:r>
            <a:r>
              <a:rPr lang="ru-RU" sz="2900" dirty="0" err="1" smtClean="0"/>
              <a:t>і</a:t>
            </a:r>
            <a:r>
              <a:rPr lang="ru-RU" sz="2900" dirty="0" smtClean="0"/>
              <a:t> художниками </a:t>
            </a:r>
            <a:r>
              <a:rPr lang="ru-RU" sz="2900" dirty="0" err="1" smtClean="0"/>
              <a:t>романтично-бунтівного</a:t>
            </a:r>
            <a:r>
              <a:rPr lang="ru-RU" sz="2900" dirty="0" smtClean="0"/>
              <a:t> </a:t>
            </a:r>
            <a:r>
              <a:rPr lang="ru-RU" sz="2900" dirty="0" err="1" smtClean="0"/>
              <a:t>напряму</a:t>
            </a:r>
            <a:r>
              <a:rPr lang="ru-RU" sz="2900" dirty="0" smtClean="0"/>
              <a:t> - "</a:t>
            </a:r>
            <a:r>
              <a:rPr lang="ru-RU" sz="2900" dirty="0" err="1" smtClean="0"/>
              <a:t>покоління</a:t>
            </a:r>
            <a:r>
              <a:rPr lang="ru-RU" sz="2900" dirty="0" smtClean="0"/>
              <a:t> молодого, </a:t>
            </a:r>
            <a:r>
              <a:rPr lang="ru-RU" sz="2900" dirty="0" err="1" smtClean="0"/>
              <a:t>серйозного</a:t>
            </a:r>
            <a:r>
              <a:rPr lang="ru-RU" sz="2900" dirty="0" smtClean="0"/>
              <a:t>, </a:t>
            </a:r>
            <a:r>
              <a:rPr lang="ru-RU" sz="2900" dirty="0" err="1" smtClean="0"/>
              <a:t>іронічного</a:t>
            </a:r>
            <a:r>
              <a:rPr lang="ru-RU" sz="2900" dirty="0" smtClean="0"/>
              <a:t> </a:t>
            </a:r>
            <a:r>
              <a:rPr lang="ru-RU" sz="2900" dirty="0" err="1" smtClean="0"/>
              <a:t>й</a:t>
            </a:r>
            <a:r>
              <a:rPr lang="ru-RU" sz="2900" dirty="0" smtClean="0"/>
              <a:t> </a:t>
            </a:r>
            <a:r>
              <a:rPr lang="ru-RU" sz="2900" dirty="0" err="1" smtClean="0"/>
              <a:t>загрозливого</a:t>
            </a:r>
            <a:r>
              <a:rPr lang="ru-RU" sz="2900" dirty="0" smtClean="0"/>
              <a:t>", як </a:t>
            </a:r>
            <a:r>
              <a:rPr lang="ru-RU" sz="2900" dirty="0" err="1" smtClean="0"/>
              <a:t>характеризував</a:t>
            </a:r>
            <a:r>
              <a:rPr lang="ru-RU" sz="2900" dirty="0" smtClean="0"/>
              <a:t> </a:t>
            </a:r>
            <a:r>
              <a:rPr lang="ru-RU" sz="2900" dirty="0" err="1" smtClean="0"/>
              <a:t>його</a:t>
            </a:r>
            <a:r>
              <a:rPr lang="ru-RU" sz="2900" dirty="0" smtClean="0"/>
              <a:t> </a:t>
            </a:r>
            <a:r>
              <a:rPr lang="ru-RU" sz="2900" dirty="0" err="1" smtClean="0"/>
              <a:t>він</a:t>
            </a:r>
            <a:r>
              <a:rPr lang="ru-RU" sz="2900" dirty="0" smtClean="0"/>
              <a:t> сам. </a:t>
            </a:r>
            <a:r>
              <a:rPr lang="ru-RU" sz="2900" dirty="0" err="1" smtClean="0"/>
              <a:t>Ці</a:t>
            </a:r>
            <a:r>
              <a:rPr lang="ru-RU" sz="2900" dirty="0" smtClean="0"/>
              <a:t> </a:t>
            </a:r>
            <a:r>
              <a:rPr lang="ru-RU" sz="2900" dirty="0" err="1" smtClean="0"/>
              <a:t>юні</a:t>
            </a:r>
            <a:r>
              <a:rPr lang="ru-RU" sz="2900" dirty="0" smtClean="0"/>
              <a:t> </a:t>
            </a:r>
            <a:r>
              <a:rPr lang="ru-RU" sz="2900" dirty="0" err="1" smtClean="0"/>
              <a:t>бунтівники</a:t>
            </a:r>
            <a:r>
              <a:rPr lang="ru-RU" sz="2900" dirty="0" smtClean="0"/>
              <a:t> </a:t>
            </a:r>
            <a:r>
              <a:rPr lang="ru-RU" sz="2900" dirty="0" err="1" smtClean="0"/>
              <a:t>висміювали</a:t>
            </a:r>
            <a:r>
              <a:rPr lang="ru-RU" sz="2900" dirty="0" smtClean="0"/>
              <a:t> у </a:t>
            </a:r>
            <a:r>
              <a:rPr lang="ru-RU" sz="2900" dirty="0" err="1" smtClean="0"/>
              <a:t>своїх</a:t>
            </a:r>
            <a:r>
              <a:rPr lang="ru-RU" sz="2900" dirty="0" smtClean="0"/>
              <a:t> </a:t>
            </a:r>
            <a:r>
              <a:rPr lang="ru-RU" sz="2900" dirty="0" err="1" smtClean="0"/>
              <a:t>творах</a:t>
            </a:r>
            <a:r>
              <a:rPr lang="ru-RU" sz="2900" dirty="0" smtClean="0"/>
              <a:t> "</a:t>
            </a:r>
            <a:r>
              <a:rPr lang="ru-RU" sz="2900" dirty="0" err="1" smtClean="0"/>
              <a:t>господарів</a:t>
            </a:r>
            <a:r>
              <a:rPr lang="ru-RU" sz="2900" dirty="0" smtClean="0"/>
              <a:t> </a:t>
            </a:r>
            <a:r>
              <a:rPr lang="ru-RU" sz="2900" dirty="0" err="1" smtClean="0"/>
              <a:t>життя</a:t>
            </a:r>
            <a:r>
              <a:rPr lang="ru-RU" sz="2900" dirty="0" smtClean="0"/>
              <a:t>"- </a:t>
            </a:r>
            <a:r>
              <a:rPr lang="ru-RU" sz="2900" dirty="0" err="1" smtClean="0"/>
              <a:t>ситих</a:t>
            </a:r>
            <a:r>
              <a:rPr lang="ru-RU" sz="2900" dirty="0" smtClean="0"/>
              <a:t> </a:t>
            </a:r>
            <a:r>
              <a:rPr lang="ru-RU" sz="2900" dirty="0" err="1" smtClean="0"/>
              <a:t>і</a:t>
            </a:r>
            <a:r>
              <a:rPr lang="ru-RU" sz="2900" dirty="0" smtClean="0"/>
              <a:t> </a:t>
            </a:r>
            <a:r>
              <a:rPr lang="ru-RU" sz="2900" dirty="0" err="1" smtClean="0"/>
              <a:t>вдоволених</a:t>
            </a:r>
            <a:r>
              <a:rPr lang="ru-RU" sz="2900" dirty="0" smtClean="0"/>
              <a:t> буржуа, </a:t>
            </a:r>
            <a:r>
              <a:rPr lang="ru-RU" sz="2900" dirty="0" err="1" smtClean="0"/>
              <a:t>дріб'язкове</a:t>
            </a:r>
            <a:r>
              <a:rPr lang="ru-RU" sz="2900" dirty="0" smtClean="0"/>
              <a:t> та </a:t>
            </a:r>
            <a:r>
              <a:rPr lang="ru-RU" sz="2900" dirty="0" err="1" smtClean="0"/>
              <a:t>меркантильне</a:t>
            </a:r>
            <a:r>
              <a:rPr lang="ru-RU" sz="2900" dirty="0" smtClean="0"/>
              <a:t> </a:t>
            </a:r>
            <a:r>
              <a:rPr lang="ru-RU" sz="2900" dirty="0" err="1" smtClean="0"/>
              <a:t>буржуазне</a:t>
            </a:r>
            <a:r>
              <a:rPr lang="ru-RU" sz="2900" dirty="0" smtClean="0"/>
              <a:t> </a:t>
            </a:r>
            <a:r>
              <a:rPr lang="ru-RU" sz="2900" dirty="0" err="1" smtClean="0"/>
              <a:t>середовище</a:t>
            </a:r>
            <a:r>
              <a:rPr lang="ru-RU" sz="2900" dirty="0" smtClean="0"/>
              <a:t>, </a:t>
            </a:r>
            <a:r>
              <a:rPr lang="ru-RU" sz="2900" dirty="0" err="1" smtClean="0"/>
              <a:t>гостро</a:t>
            </a:r>
            <a:r>
              <a:rPr lang="ru-RU" sz="2900" dirty="0" smtClean="0"/>
              <a:t> </a:t>
            </a:r>
            <a:r>
              <a:rPr lang="ru-RU" sz="2900" dirty="0" err="1" smtClean="0"/>
              <a:t>відчували</a:t>
            </a:r>
            <a:r>
              <a:rPr lang="ru-RU" sz="2900" dirty="0" smtClean="0"/>
              <a:t> драматизм становища </a:t>
            </a:r>
            <a:r>
              <a:rPr lang="ru-RU" sz="2900" dirty="0" err="1" smtClean="0"/>
              <a:t>мистецтва</a:t>
            </a:r>
            <a:r>
              <a:rPr lang="ru-RU" sz="2900" dirty="0" smtClean="0"/>
              <a:t> </a:t>
            </a:r>
            <a:r>
              <a:rPr lang="ru-RU" sz="2900" dirty="0" err="1" smtClean="0"/>
              <a:t>й</a:t>
            </a:r>
            <a:r>
              <a:rPr lang="ru-RU" sz="2900" dirty="0" smtClean="0"/>
              <a:t> художника у буржуазному </a:t>
            </a:r>
            <a:r>
              <a:rPr lang="ru-RU" sz="2900" dirty="0" err="1" smtClean="0"/>
              <a:t>суспільстві</a:t>
            </a:r>
            <a:r>
              <a:rPr lang="ru-RU" sz="2900" dirty="0" smtClean="0"/>
              <a:t>, </a:t>
            </a:r>
            <a:r>
              <a:rPr lang="ru-RU" sz="2900" dirty="0" err="1" smtClean="0"/>
              <a:t>співчували</a:t>
            </a:r>
            <a:r>
              <a:rPr lang="ru-RU" sz="2900" dirty="0" smtClean="0"/>
              <a:t> </a:t>
            </a:r>
            <a:r>
              <a:rPr lang="ru-RU" sz="2900" dirty="0" err="1" smtClean="0"/>
              <a:t>приниженому</a:t>
            </a:r>
            <a:r>
              <a:rPr lang="ru-RU" sz="2900" dirty="0" smtClean="0"/>
              <a:t> </a:t>
            </a:r>
            <a:r>
              <a:rPr lang="ru-RU" sz="2900" dirty="0" err="1" smtClean="0"/>
              <a:t>й</a:t>
            </a:r>
            <a:r>
              <a:rPr lang="ru-RU" sz="2900" dirty="0" smtClean="0"/>
              <a:t> </a:t>
            </a:r>
            <a:r>
              <a:rPr lang="ru-RU" sz="2900" dirty="0" err="1" smtClean="0"/>
              <a:t>ображеному</a:t>
            </a:r>
            <a:r>
              <a:rPr lang="ru-RU" sz="2900" dirty="0" smtClean="0"/>
              <a:t> люду. </a:t>
            </a:r>
            <a:br>
              <a:rPr lang="ru-RU" sz="2900" dirty="0" smtClean="0"/>
            </a:br>
            <a:r>
              <a:rPr lang="ru-RU" sz="2900" dirty="0" smtClean="0"/>
              <a:t>      У </a:t>
            </a:r>
            <a:r>
              <a:rPr lang="ru-RU" sz="2900" dirty="0" err="1" smtClean="0"/>
              <a:t>цьому</a:t>
            </a:r>
            <a:r>
              <a:rPr lang="ru-RU" sz="2900" dirty="0" smtClean="0"/>
              <a:t> </a:t>
            </a:r>
            <a:r>
              <a:rPr lang="ru-RU" sz="2900" dirty="0" err="1" smtClean="0"/>
              <a:t>середовищі</a:t>
            </a:r>
            <a:r>
              <a:rPr lang="ru-RU" sz="2900" dirty="0" smtClean="0"/>
              <a:t> </a:t>
            </a:r>
            <a:r>
              <a:rPr lang="ru-RU" sz="2900" dirty="0" err="1" smtClean="0"/>
              <a:t>сформувалася</a:t>
            </a:r>
            <a:r>
              <a:rPr lang="ru-RU" sz="2900" dirty="0" smtClean="0"/>
              <a:t> </a:t>
            </a:r>
            <a:r>
              <a:rPr lang="ru-RU" sz="2900" dirty="0" err="1" smtClean="0"/>
              <a:t>яскраво</a:t>
            </a:r>
            <a:r>
              <a:rPr lang="ru-RU" sz="2900" dirty="0" smtClean="0"/>
              <a:t> </a:t>
            </a:r>
            <a:r>
              <a:rPr lang="ru-RU" sz="2900" dirty="0" err="1" smtClean="0"/>
              <a:t>виражена</a:t>
            </a:r>
            <a:r>
              <a:rPr lang="ru-RU" sz="2900" dirty="0" smtClean="0"/>
              <a:t> </a:t>
            </a:r>
            <a:r>
              <a:rPr lang="ru-RU" sz="2900" dirty="0" err="1" smtClean="0"/>
              <a:t>антибуржуазність</a:t>
            </a:r>
            <a:r>
              <a:rPr lang="ru-RU" sz="2900" dirty="0" smtClean="0"/>
              <a:t> - одна </a:t>
            </a:r>
            <a:r>
              <a:rPr lang="ru-RU" sz="2900" dirty="0" err="1" smtClean="0"/>
              <a:t>з</a:t>
            </a:r>
            <a:r>
              <a:rPr lang="ru-RU" sz="2900" dirty="0" smtClean="0"/>
              <a:t> </a:t>
            </a:r>
            <a:r>
              <a:rPr lang="ru-RU" sz="2900" dirty="0" err="1" smtClean="0"/>
              <a:t>ґрунтовних</a:t>
            </a:r>
            <a:r>
              <a:rPr lang="ru-RU" sz="2900" dirty="0" smtClean="0"/>
              <a:t> рис </a:t>
            </a:r>
            <a:r>
              <a:rPr lang="ru-RU" sz="2900" dirty="0" err="1" smtClean="0"/>
              <a:t>світогляду</a:t>
            </a:r>
            <a:r>
              <a:rPr lang="ru-RU" sz="2900" dirty="0" smtClean="0"/>
              <a:t> </a:t>
            </a:r>
            <a:r>
              <a:rPr lang="ru-RU" sz="2900" dirty="0" err="1" smtClean="0"/>
              <a:t>й</a:t>
            </a:r>
            <a:r>
              <a:rPr lang="ru-RU" sz="2900" dirty="0" smtClean="0"/>
              <a:t> </a:t>
            </a:r>
            <a:r>
              <a:rPr lang="ru-RU" sz="2900" dirty="0" err="1" smtClean="0"/>
              <a:t>творчості</a:t>
            </a:r>
            <a:r>
              <a:rPr lang="ru-RU" sz="2900" dirty="0" smtClean="0"/>
              <a:t> </a:t>
            </a:r>
            <a:r>
              <a:rPr lang="ru-RU" sz="2900" dirty="0" err="1" smtClean="0"/>
              <a:t>Бодлера</a:t>
            </a:r>
            <a:r>
              <a:rPr lang="ru-RU" sz="2900" dirty="0" smtClean="0"/>
              <a:t>. </a:t>
            </a:r>
            <a:r>
              <a:rPr lang="ru-RU" sz="2900" dirty="0" err="1" smtClean="0"/>
              <a:t>Отож</a:t>
            </a:r>
            <a:r>
              <a:rPr lang="ru-RU" sz="2900" dirty="0" smtClean="0"/>
              <a:t> для </a:t>
            </a:r>
            <a:r>
              <a:rPr lang="ru-RU" sz="2900" dirty="0" err="1" smtClean="0"/>
              <a:t>нього</a:t>
            </a:r>
            <a:r>
              <a:rPr lang="ru-RU" sz="2900" dirty="0" smtClean="0"/>
              <a:t> </a:t>
            </a:r>
            <a:r>
              <a:rPr lang="ru-RU" sz="2900" dirty="0" err="1" smtClean="0"/>
              <a:t>було</a:t>
            </a:r>
            <a:r>
              <a:rPr lang="ru-RU" sz="2900" dirty="0" smtClean="0"/>
              <a:t> </a:t>
            </a:r>
            <a:r>
              <a:rPr lang="ru-RU" sz="2900" dirty="0" err="1" smtClean="0"/>
              <a:t>цілком</a:t>
            </a:r>
            <a:r>
              <a:rPr lang="ru-RU" sz="2900" dirty="0" smtClean="0"/>
              <a:t> </a:t>
            </a:r>
            <a:r>
              <a:rPr lang="ru-RU" sz="2900" dirty="0" err="1" smtClean="0"/>
              <a:t>природним</a:t>
            </a:r>
            <a:r>
              <a:rPr lang="ru-RU" sz="2900" dirty="0" smtClean="0"/>
              <a:t> </a:t>
            </a:r>
            <a:r>
              <a:rPr lang="ru-RU" sz="2900" dirty="0" err="1" smtClean="0"/>
              <a:t>узяти</a:t>
            </a:r>
            <a:r>
              <a:rPr lang="ru-RU" sz="2900" dirty="0" smtClean="0"/>
              <a:t> участь у </a:t>
            </a:r>
            <a:r>
              <a:rPr lang="ru-RU" sz="2900" dirty="0" err="1" smtClean="0"/>
              <a:t>Червневій</a:t>
            </a:r>
            <a:r>
              <a:rPr lang="ru-RU" sz="2900" dirty="0" smtClean="0"/>
              <a:t> </a:t>
            </a:r>
            <a:r>
              <a:rPr lang="ru-RU" sz="2900" dirty="0" err="1" smtClean="0"/>
              <a:t>революції</a:t>
            </a:r>
            <a:r>
              <a:rPr lang="ru-RU" sz="2900" dirty="0" smtClean="0"/>
              <a:t> 1848 року. </a:t>
            </a:r>
            <a:br>
              <a:rPr lang="ru-RU" sz="2900" dirty="0" smtClean="0"/>
            </a:br>
            <a:endParaRPr lang="uk-UA" sz="2900"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500042"/>
            <a:ext cx="8183880" cy="4756036"/>
          </a:xfrm>
        </p:spPr>
        <p:txBody>
          <a:bodyPr>
            <a:normAutofit fontScale="62500" lnSpcReduction="20000"/>
          </a:bodyPr>
          <a:lstStyle/>
          <a:p>
            <a:pPr algn="just">
              <a:buNone/>
            </a:pPr>
            <a:r>
              <a:rPr lang="uk-UA" dirty="0" smtClean="0"/>
              <a:t>         Після </a:t>
            </a:r>
            <a:r>
              <a:rPr lang="uk-UA" dirty="0" smtClean="0"/>
              <a:t>1848 року Бодлер поринув у гостру душевну кризу, яка затяглася майже на десятиліття і збіглася з кризою суспільною. У цей період поет занотовує у щоденнику: "У кожній людині є два одночасні прагнення, одне спрямоване до Бога, одне до Сатани. Поклик Бога, або духовність,- це прагнення внутрішнього піднесення, поклик Сатани, або тваринність це насолода від власного падіння". </a:t>
            </a:r>
            <a:br>
              <a:rPr lang="uk-UA" dirty="0" smtClean="0"/>
            </a:br>
            <a:r>
              <a:rPr lang="uk-UA" dirty="0" smtClean="0"/>
              <a:t>  </a:t>
            </a:r>
            <a:r>
              <a:rPr lang="uk-UA" dirty="0" smtClean="0"/>
              <a:t>Настрої </a:t>
            </a:r>
            <a:r>
              <a:rPr lang="uk-UA" dirty="0" smtClean="0"/>
              <a:t>і роздуми поета відбилися в його віршах і публіцистиці. Саме у період, коли Бодлера полонили гіркі роздуми про протилежність прекрасного і реального, поета й суспільства, з'являються його статті про життя і творчість Едгара По, які проливають світло на трагічний конфлікт письменника з американською дійсністю ("Едгар По, його життя і твори", 1856). </a:t>
            </a:r>
            <a:endParaRPr lang="uk-UA" dirty="0" smtClean="0"/>
          </a:p>
          <a:p>
            <a:pPr algn="just">
              <a:buNone/>
            </a:pPr>
            <a:r>
              <a:rPr lang="uk-UA" dirty="0" smtClean="0"/>
              <a:t>          У </a:t>
            </a:r>
            <a:r>
              <a:rPr lang="uk-UA" dirty="0" smtClean="0"/>
              <a:t>віршах, написаних між 1852 і 1856 роками, поет доходить висновку, що зло панує у світі і що завдання мистецтва - перемагати зло. І наступний його Твір - збірка "Квіти зла", видана у 1857 році,- стає "динамітною бомбою, яка впала на буржуазне суспільство Другої імперії". </a:t>
            </a:r>
            <a:endParaRPr lang="uk-UA" dirty="0"/>
          </a:p>
        </p:txBody>
      </p:sp>
      <p:pic>
        <p:nvPicPr>
          <p:cNvPr id="4" name="Рисунок 3" descr="718789.jpg"/>
          <p:cNvPicPr>
            <a:picLocks noChangeAspect="1"/>
          </p:cNvPicPr>
          <p:nvPr/>
        </p:nvPicPr>
        <p:blipFill>
          <a:blip r:embed="rId2" cstate="print"/>
          <a:stretch>
            <a:fillRect/>
          </a:stretch>
        </p:blipFill>
        <p:spPr>
          <a:xfrm>
            <a:off x="7500958" y="4572008"/>
            <a:ext cx="1443784" cy="2285992"/>
          </a:xfrm>
          <a:prstGeom prst="rect">
            <a:avLst/>
          </a:prstGeom>
        </p:spPr>
      </p:pic>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613292"/>
          </a:xfrm>
        </p:spPr>
        <p:txBody>
          <a:bodyPr>
            <a:normAutofit fontScale="77500" lnSpcReduction="20000"/>
          </a:bodyPr>
          <a:lstStyle/>
          <a:p>
            <a:pPr algn="just">
              <a:buNone/>
            </a:pPr>
            <a:r>
              <a:rPr lang="uk-UA" dirty="0" smtClean="0"/>
              <a:t>     Проти </a:t>
            </a:r>
            <a:r>
              <a:rPr lang="uk-UA" dirty="0" smtClean="0"/>
              <a:t>Бодлера, як за півроку до того проти Флобера, була порушена судова справа. Бодлера звинуватили у "грубому реалізмі, який ображає цнотливість". За опублікування "Квітів зла" автор був засуджений до сплати штрафу у розмірі 300: франків. Вирок передбачав також заборону і вилучення Зі збірки шести віршів, що фактично означало знищення непроданого накладу і загрожувало поетові банкрутством. </a:t>
            </a:r>
            <a:br>
              <a:rPr lang="uk-UA" dirty="0" smtClean="0"/>
            </a:br>
            <a:r>
              <a:rPr lang="uk-UA" dirty="0" smtClean="0"/>
              <a:t>  Але Бодлер продовжував працювати. Найважливішим художнім здобутком останнього періоду творчості поета стали 32 нових вірші, які увійшли до другого видання "Квітів зла" (1861) і "Вірші у прозі", видані посмертно. Більшість цих творів засвідчили розширення й поглиблення діапазону творчості Бодлера, адже творчість поета живилася не лише "усією його ненавистю" до буржуазії, але й "усією його ніжністю" до пригнічених. </a:t>
            </a:r>
            <a:endParaRPr lang="uk-UA"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183880" cy="1051560"/>
          </a:xfrm>
        </p:spPr>
        <p:txBody>
          <a:bodyPr/>
          <a:lstStyle/>
          <a:p>
            <a:pPr algn="ctr"/>
            <a:r>
              <a:rPr lang="uk-UA" dirty="0" smtClean="0"/>
              <a:t>Важкі роки</a:t>
            </a:r>
            <a:endParaRPr lang="uk-UA" dirty="0"/>
          </a:p>
        </p:txBody>
      </p:sp>
      <p:sp>
        <p:nvSpPr>
          <p:cNvPr id="3" name="Содержимое 2"/>
          <p:cNvSpPr>
            <a:spLocks noGrp="1"/>
          </p:cNvSpPr>
          <p:nvPr>
            <p:ph idx="1"/>
          </p:nvPr>
        </p:nvSpPr>
        <p:spPr>
          <a:xfrm>
            <a:off x="214282" y="1500174"/>
            <a:ext cx="8183880" cy="4500594"/>
          </a:xfrm>
        </p:spPr>
        <p:txBody>
          <a:bodyPr>
            <a:normAutofit fontScale="85000" lnSpcReduction="10000"/>
          </a:bodyPr>
          <a:lstStyle/>
          <a:p>
            <a:pPr algn="just">
              <a:buNone/>
            </a:pPr>
            <a:r>
              <a:rPr lang="ru-RU" dirty="0" smtClean="0"/>
              <a:t>    </a:t>
            </a:r>
            <a:r>
              <a:rPr lang="ru-RU" dirty="0" err="1" smtClean="0"/>
              <a:t>Останні</a:t>
            </a:r>
            <a:r>
              <a:rPr lang="ru-RU" dirty="0" smtClean="0"/>
              <a:t> </a:t>
            </a:r>
            <a:r>
              <a:rPr lang="ru-RU" dirty="0" smtClean="0"/>
              <a:t>роки </a:t>
            </a:r>
            <a:r>
              <a:rPr lang="ru-RU" dirty="0" err="1" smtClean="0"/>
              <a:t>життя</a:t>
            </a:r>
            <a:r>
              <a:rPr lang="ru-RU" dirty="0" smtClean="0"/>
              <a:t> </a:t>
            </a:r>
            <a:r>
              <a:rPr lang="ru-RU" dirty="0" err="1" smtClean="0"/>
              <a:t>Бодлера</a:t>
            </a:r>
            <a:r>
              <a:rPr lang="ru-RU" dirty="0" smtClean="0"/>
              <a:t> </a:t>
            </a:r>
            <a:r>
              <a:rPr lang="ru-RU" dirty="0" err="1" smtClean="0"/>
              <a:t>перетворилися</a:t>
            </a:r>
            <a:r>
              <a:rPr lang="ru-RU" dirty="0" smtClean="0"/>
              <a:t> на пекло. </a:t>
            </a:r>
            <a:r>
              <a:rPr lang="ru-RU" dirty="0" err="1" smtClean="0"/>
              <a:t>Редактори</a:t>
            </a:r>
            <a:r>
              <a:rPr lang="ru-RU" dirty="0" smtClean="0"/>
              <a:t> </a:t>
            </a:r>
            <a:r>
              <a:rPr lang="ru-RU" dirty="0" err="1" smtClean="0"/>
              <a:t>періодичних</a:t>
            </a:r>
            <a:r>
              <a:rPr lang="ru-RU" dirty="0" smtClean="0"/>
              <a:t> </a:t>
            </a:r>
            <a:r>
              <a:rPr lang="ru-RU" dirty="0" err="1" smtClean="0"/>
              <a:t>видань</a:t>
            </a:r>
            <a:r>
              <a:rPr lang="ru-RU" dirty="0" smtClean="0"/>
              <a:t> </a:t>
            </a:r>
            <a:r>
              <a:rPr lang="ru-RU" dirty="0" err="1" smtClean="0"/>
              <a:t>відмовляються</a:t>
            </a:r>
            <a:r>
              <a:rPr lang="ru-RU" dirty="0" smtClean="0"/>
              <a:t> </a:t>
            </a:r>
            <a:r>
              <a:rPr lang="ru-RU" dirty="0" err="1" smtClean="0"/>
              <a:t>брати</a:t>
            </a:r>
            <a:r>
              <a:rPr lang="ru-RU" dirty="0" smtClean="0"/>
              <a:t> </a:t>
            </a:r>
            <a:r>
              <a:rPr lang="ru-RU" dirty="0" err="1" smtClean="0"/>
              <a:t>його</a:t>
            </a:r>
            <a:r>
              <a:rPr lang="ru-RU" dirty="0" smtClean="0"/>
              <a:t> </a:t>
            </a:r>
            <a:r>
              <a:rPr lang="ru-RU" dirty="0" err="1" smtClean="0"/>
              <a:t>статті</a:t>
            </a:r>
            <a:r>
              <a:rPr lang="ru-RU" dirty="0" smtClean="0"/>
              <a:t> та </a:t>
            </a:r>
            <a:r>
              <a:rPr lang="ru-RU" dirty="0" err="1" smtClean="0"/>
              <a:t>художні</a:t>
            </a:r>
            <a:r>
              <a:rPr lang="ru-RU" dirty="0" smtClean="0"/>
              <a:t> твори, як "</a:t>
            </a:r>
            <a:r>
              <a:rPr lang="ru-RU" dirty="0" err="1" smtClean="0"/>
              <a:t>неприйнятні</a:t>
            </a:r>
            <a:r>
              <a:rPr lang="ru-RU" dirty="0" smtClean="0"/>
              <a:t> для </a:t>
            </a:r>
            <a:r>
              <a:rPr lang="ru-RU" dirty="0" err="1" smtClean="0"/>
              <a:t>друку</a:t>
            </a:r>
            <a:r>
              <a:rPr lang="ru-RU" dirty="0" smtClean="0"/>
              <a:t>". </a:t>
            </a:r>
            <a:br>
              <a:rPr lang="ru-RU" dirty="0" smtClean="0"/>
            </a:br>
            <a:r>
              <a:rPr lang="ru-RU" dirty="0" smtClean="0"/>
              <a:t>   </a:t>
            </a:r>
            <a:r>
              <a:rPr lang="ru-RU" dirty="0" smtClean="0"/>
              <a:t>У </a:t>
            </a:r>
            <a:r>
              <a:rPr lang="ru-RU" dirty="0" err="1" smtClean="0"/>
              <a:t>квітні</a:t>
            </a:r>
            <a:r>
              <a:rPr lang="ru-RU" dirty="0" smtClean="0"/>
              <a:t> 1864 року поет </a:t>
            </a:r>
            <a:r>
              <a:rPr lang="ru-RU" dirty="0" err="1" smtClean="0"/>
              <a:t>іде</a:t>
            </a:r>
            <a:r>
              <a:rPr lang="ru-RU" dirty="0" smtClean="0"/>
              <a:t> до </a:t>
            </a:r>
            <a:r>
              <a:rPr lang="ru-RU" dirty="0" err="1" smtClean="0"/>
              <a:t>Бельгії</a:t>
            </a:r>
            <a:r>
              <a:rPr lang="ru-RU" dirty="0" smtClean="0"/>
              <a:t>, </a:t>
            </a:r>
            <a:r>
              <a:rPr lang="ru-RU" dirty="0" err="1" smtClean="0"/>
              <a:t>сподіваючись</a:t>
            </a:r>
            <a:r>
              <a:rPr lang="ru-RU" dirty="0" smtClean="0"/>
              <a:t> </a:t>
            </a:r>
            <a:r>
              <a:rPr lang="ru-RU" dirty="0" err="1" smtClean="0"/>
              <a:t>заробити</a:t>
            </a:r>
            <a:r>
              <a:rPr lang="ru-RU" dirty="0" smtClean="0"/>
              <a:t> </a:t>
            </a:r>
            <a:r>
              <a:rPr lang="ru-RU" dirty="0" err="1" smtClean="0"/>
              <a:t>гроші</a:t>
            </a:r>
            <a:r>
              <a:rPr lang="ru-RU" dirty="0" smtClean="0"/>
              <a:t> </a:t>
            </a:r>
            <a:r>
              <a:rPr lang="ru-RU" dirty="0" err="1" smtClean="0"/>
              <a:t>публічними</a:t>
            </a:r>
            <a:r>
              <a:rPr lang="ru-RU" dirty="0" smtClean="0"/>
              <a:t> </a:t>
            </a:r>
            <a:r>
              <a:rPr lang="ru-RU" dirty="0" err="1" smtClean="0"/>
              <a:t>лекціями</a:t>
            </a:r>
            <a:r>
              <a:rPr lang="ru-RU" dirty="0" smtClean="0"/>
              <a:t>. Але </a:t>
            </a:r>
            <a:r>
              <a:rPr lang="ru-RU" dirty="0" err="1" smtClean="0"/>
              <a:t>поліпшити</a:t>
            </a:r>
            <a:r>
              <a:rPr lang="ru-RU" dirty="0" smtClean="0"/>
              <a:t> </a:t>
            </a:r>
            <a:r>
              <a:rPr lang="ru-RU" dirty="0" err="1" smtClean="0"/>
              <a:t>свої</a:t>
            </a:r>
            <a:r>
              <a:rPr lang="ru-RU" dirty="0" smtClean="0"/>
              <a:t> </a:t>
            </a:r>
            <a:r>
              <a:rPr lang="ru-RU" dirty="0" err="1" smtClean="0"/>
              <a:t>справи</a:t>
            </a:r>
            <a:r>
              <a:rPr lang="ru-RU" dirty="0" smtClean="0"/>
              <a:t> </a:t>
            </a:r>
            <a:r>
              <a:rPr lang="ru-RU" dirty="0" err="1" smtClean="0"/>
              <a:t>йому</a:t>
            </a:r>
            <a:r>
              <a:rPr lang="ru-RU" dirty="0" smtClean="0"/>
              <a:t> не </a:t>
            </a:r>
            <a:r>
              <a:rPr lang="ru-RU" dirty="0" err="1" smtClean="0"/>
              <a:t>вдається</a:t>
            </a:r>
            <a:r>
              <a:rPr lang="ru-RU" dirty="0" smtClean="0"/>
              <a:t> -</a:t>
            </a:r>
            <a:r>
              <a:rPr lang="ru-RU" dirty="0" err="1" smtClean="0"/>
              <a:t>він</a:t>
            </a:r>
            <a:r>
              <a:rPr lang="ru-RU" dirty="0" smtClean="0"/>
              <a:t> </a:t>
            </a:r>
            <a:r>
              <a:rPr lang="ru-RU" dirty="0" err="1" smtClean="0"/>
              <a:t>ще</a:t>
            </a:r>
            <a:r>
              <a:rPr lang="ru-RU" dirty="0" smtClean="0"/>
              <a:t> </a:t>
            </a:r>
            <a:r>
              <a:rPr lang="ru-RU" dirty="0" err="1" smtClean="0"/>
              <a:t>більше</a:t>
            </a:r>
            <a:r>
              <a:rPr lang="ru-RU" dirty="0" smtClean="0"/>
              <a:t> </a:t>
            </a:r>
            <a:r>
              <a:rPr lang="ru-RU" dirty="0" err="1" smtClean="0"/>
              <a:t>заплутався</a:t>
            </a:r>
            <a:r>
              <a:rPr lang="ru-RU" dirty="0" smtClean="0"/>
              <a:t> у боргах. </a:t>
            </a:r>
            <a:r>
              <a:rPr lang="ru-RU" dirty="0" err="1" smtClean="0"/>
              <a:t>Самотній</a:t>
            </a:r>
            <a:r>
              <a:rPr lang="ru-RU" dirty="0" smtClean="0"/>
              <a:t>, </a:t>
            </a:r>
            <a:r>
              <a:rPr lang="ru-RU" dirty="0" err="1" smtClean="0"/>
              <a:t>хворий</a:t>
            </a:r>
            <a:r>
              <a:rPr lang="ru-RU" dirty="0" smtClean="0"/>
              <a:t> поет </a:t>
            </a:r>
            <a:r>
              <a:rPr lang="ru-RU" dirty="0" err="1" smtClean="0"/>
              <a:t>починає</a:t>
            </a:r>
            <a:r>
              <a:rPr lang="ru-RU" dirty="0" smtClean="0"/>
              <a:t> </a:t>
            </a:r>
            <a:r>
              <a:rPr lang="ru-RU" dirty="0" err="1" smtClean="0"/>
              <a:t>збирати</a:t>
            </a:r>
            <a:r>
              <a:rPr lang="ru-RU" dirty="0" smtClean="0"/>
              <a:t> </a:t>
            </a:r>
            <a:r>
              <a:rPr lang="ru-RU" dirty="0" err="1" smtClean="0"/>
              <a:t>матеріал</a:t>
            </a:r>
            <a:r>
              <a:rPr lang="ru-RU" dirty="0" smtClean="0"/>
              <a:t> для </a:t>
            </a:r>
            <a:r>
              <a:rPr lang="ru-RU" dirty="0" err="1" smtClean="0"/>
              <a:t>безжального</a:t>
            </a:r>
            <a:r>
              <a:rPr lang="ru-RU" dirty="0" smtClean="0"/>
              <a:t> </a:t>
            </a:r>
            <a:r>
              <a:rPr lang="ru-RU" dirty="0" err="1" smtClean="0"/>
              <a:t>викривального</a:t>
            </a:r>
            <a:r>
              <a:rPr lang="ru-RU" dirty="0" smtClean="0"/>
              <a:t> памфлету </a:t>
            </a:r>
            <a:r>
              <a:rPr lang="ru-RU" dirty="0" err="1" smtClean="0"/>
              <a:t>проти</a:t>
            </a:r>
            <a:r>
              <a:rPr lang="ru-RU" dirty="0" smtClean="0"/>
              <a:t> </a:t>
            </a:r>
            <a:r>
              <a:rPr lang="ru-RU" dirty="0" err="1" smtClean="0"/>
              <a:t>бельгійського</a:t>
            </a:r>
            <a:r>
              <a:rPr lang="ru-RU" dirty="0" smtClean="0"/>
              <a:t> </a:t>
            </a:r>
            <a:r>
              <a:rPr lang="ru-RU" dirty="0" err="1" smtClean="0"/>
              <a:t>міщанства</a:t>
            </a:r>
            <a:r>
              <a:rPr lang="ru-RU" dirty="0" smtClean="0"/>
              <a:t>, в </a:t>
            </a:r>
            <a:r>
              <a:rPr lang="ru-RU" dirty="0" err="1" smtClean="0"/>
              <a:t>якому</a:t>
            </a:r>
            <a:r>
              <a:rPr lang="ru-RU" dirty="0" smtClean="0"/>
              <a:t> </a:t>
            </a:r>
            <a:r>
              <a:rPr lang="ru-RU" dirty="0" err="1" smtClean="0"/>
              <a:t>мав</a:t>
            </a:r>
            <a:r>
              <a:rPr lang="ru-RU" dirty="0" smtClean="0"/>
              <a:t> </a:t>
            </a:r>
            <a:r>
              <a:rPr lang="ru-RU" dirty="0" err="1" smtClean="0"/>
              <a:t>намір</a:t>
            </a:r>
            <a:r>
              <a:rPr lang="ru-RU" dirty="0" smtClean="0"/>
              <a:t> </a:t>
            </a:r>
            <a:r>
              <a:rPr lang="ru-RU" dirty="0" err="1" smtClean="0"/>
              <a:t>показати</a:t>
            </a:r>
            <a:r>
              <a:rPr lang="ru-RU" dirty="0" smtClean="0"/>
              <a:t> </a:t>
            </a:r>
            <a:r>
              <a:rPr lang="ru-RU" dirty="0" err="1" smtClean="0"/>
              <a:t>завтрашній</a:t>
            </a:r>
            <a:r>
              <a:rPr lang="ru-RU" dirty="0" smtClean="0"/>
              <a:t> день </a:t>
            </a:r>
            <a:r>
              <a:rPr lang="ru-RU" dirty="0" err="1" smtClean="0"/>
              <a:t>Франції</a:t>
            </a:r>
            <a:r>
              <a:rPr lang="ru-RU" dirty="0" smtClean="0"/>
              <a:t>. </a:t>
            </a:r>
            <a:endParaRPr lang="uk-UA" dirty="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ru-RU" dirty="0" smtClean="0"/>
              <a:t>    </a:t>
            </a:r>
            <a:r>
              <a:rPr lang="ru-RU" dirty="0" err="1" smtClean="0"/>
              <a:t>Наприкінці</a:t>
            </a:r>
            <a:r>
              <a:rPr lang="ru-RU" dirty="0" smtClean="0"/>
              <a:t> </a:t>
            </a:r>
            <a:r>
              <a:rPr lang="ru-RU" dirty="0" err="1" smtClean="0"/>
              <a:t>березня</a:t>
            </a:r>
            <a:r>
              <a:rPr lang="ru-RU" dirty="0" smtClean="0"/>
              <a:t> 1866 року </a:t>
            </a:r>
            <a:r>
              <a:rPr lang="ru-RU" dirty="0" err="1" smtClean="0"/>
              <a:t>Бодлера</a:t>
            </a:r>
            <a:r>
              <a:rPr lang="ru-RU" dirty="0" smtClean="0"/>
              <a:t> </a:t>
            </a:r>
            <a:r>
              <a:rPr lang="ru-RU" dirty="0" err="1" smtClean="0"/>
              <a:t>вразив</a:t>
            </a:r>
            <a:r>
              <a:rPr lang="ru-RU" dirty="0" smtClean="0"/>
              <a:t> </a:t>
            </a:r>
            <a:r>
              <a:rPr lang="ru-RU" dirty="0" err="1" smtClean="0"/>
              <a:t>параліч</a:t>
            </a:r>
            <a:r>
              <a:rPr lang="ru-RU" dirty="0" smtClean="0"/>
              <a:t>. </a:t>
            </a:r>
            <a:r>
              <a:rPr lang="ru-RU" dirty="0" err="1" smtClean="0"/>
              <a:t>Останні</a:t>
            </a:r>
            <a:r>
              <a:rPr lang="ru-RU" dirty="0" smtClean="0"/>
              <a:t> </a:t>
            </a:r>
            <a:r>
              <a:rPr lang="ru-RU" dirty="0" err="1" smtClean="0"/>
              <a:t>місяці</a:t>
            </a:r>
            <a:r>
              <a:rPr lang="ru-RU" dirty="0" smtClean="0"/>
              <a:t> </a:t>
            </a:r>
            <a:r>
              <a:rPr lang="ru-RU" dirty="0" err="1" smtClean="0"/>
              <a:t>життя</a:t>
            </a:r>
            <a:r>
              <a:rPr lang="ru-RU" dirty="0" smtClean="0"/>
              <a:t> </a:t>
            </a:r>
            <a:r>
              <a:rPr lang="ru-RU" dirty="0" err="1" smtClean="0"/>
              <a:t>він</a:t>
            </a:r>
            <a:r>
              <a:rPr lang="ru-RU" dirty="0" smtClean="0"/>
              <a:t> </a:t>
            </a:r>
            <a:r>
              <a:rPr lang="ru-RU" dirty="0" err="1" smtClean="0"/>
              <a:t>провів</a:t>
            </a:r>
            <a:r>
              <a:rPr lang="ru-RU" dirty="0" smtClean="0"/>
              <a:t> у </a:t>
            </a:r>
            <a:r>
              <a:rPr lang="ru-RU" dirty="0" err="1" smtClean="0"/>
              <a:t>клініці</a:t>
            </a:r>
            <a:r>
              <a:rPr lang="ru-RU" dirty="0" smtClean="0"/>
              <a:t> доктора </a:t>
            </a:r>
            <a:r>
              <a:rPr lang="ru-RU" dirty="0" err="1" smtClean="0"/>
              <a:t>Дюваля</a:t>
            </a:r>
            <a:r>
              <a:rPr lang="ru-RU" dirty="0" smtClean="0"/>
              <a:t> в </a:t>
            </a:r>
            <a:r>
              <a:rPr lang="ru-RU" dirty="0" err="1" smtClean="0"/>
              <a:t>Парижі</a:t>
            </a:r>
            <a:r>
              <a:rPr lang="ru-RU" dirty="0" smtClean="0"/>
              <a:t>, де 31 </a:t>
            </a:r>
            <a:r>
              <a:rPr lang="ru-RU" dirty="0" err="1" smtClean="0"/>
              <a:t>серпня</a:t>
            </a:r>
            <a:r>
              <a:rPr lang="ru-RU" dirty="0" smtClean="0"/>
              <a:t> 1867 року помер. </a:t>
            </a:r>
            <a:endParaRPr lang="uk-UA" dirty="0"/>
          </a:p>
        </p:txBody>
      </p:sp>
      <p:pic>
        <p:nvPicPr>
          <p:cNvPr id="4" name="Рисунок 3" descr="200px-Charles_Baudelaire2.jpg"/>
          <p:cNvPicPr>
            <a:picLocks noChangeAspect="1"/>
          </p:cNvPicPr>
          <p:nvPr/>
        </p:nvPicPr>
        <p:blipFill>
          <a:blip r:embed="rId2" cstate="print"/>
          <a:stretch>
            <a:fillRect/>
          </a:stretch>
        </p:blipFill>
        <p:spPr>
          <a:xfrm>
            <a:off x="1714480" y="2500306"/>
            <a:ext cx="2571768" cy="3291863"/>
          </a:xfrm>
          <a:prstGeom prst="rect">
            <a:avLst/>
          </a:prstGeom>
        </p:spPr>
      </p:pic>
      <p:pic>
        <p:nvPicPr>
          <p:cNvPr id="5" name="Рисунок 4" descr="Plaque_Charles_Baudelaire,_1_rue_du_Dôme,_Paris_16.jpg"/>
          <p:cNvPicPr>
            <a:picLocks noChangeAspect="1"/>
          </p:cNvPicPr>
          <p:nvPr/>
        </p:nvPicPr>
        <p:blipFill>
          <a:blip r:embed="rId3" cstate="print"/>
          <a:stretch>
            <a:fillRect/>
          </a:stretch>
        </p:blipFill>
        <p:spPr>
          <a:xfrm>
            <a:off x="4857752" y="3143248"/>
            <a:ext cx="3310650" cy="2250030"/>
          </a:xfrm>
          <a:prstGeom prst="rect">
            <a:avLst/>
          </a:prstGeom>
        </p:spPr>
      </p:pic>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183880" cy="1051560"/>
          </a:xfrm>
        </p:spPr>
        <p:txBody>
          <a:bodyPr/>
          <a:lstStyle/>
          <a:p>
            <a:pPr algn="ctr"/>
            <a:r>
              <a:rPr lang="uk-UA" dirty="0" smtClean="0"/>
              <a:t>Збірка </a:t>
            </a:r>
            <a:r>
              <a:rPr lang="uk-UA" dirty="0" err="1" smtClean="0"/>
              <a:t>“Квіти</a:t>
            </a:r>
            <a:r>
              <a:rPr lang="uk-UA" dirty="0" smtClean="0"/>
              <a:t> </a:t>
            </a:r>
            <a:r>
              <a:rPr lang="uk-UA" dirty="0" err="1" smtClean="0"/>
              <a:t>зла”</a:t>
            </a:r>
            <a:endParaRPr lang="uk-UA" dirty="0"/>
          </a:p>
        </p:txBody>
      </p:sp>
      <p:pic>
        <p:nvPicPr>
          <p:cNvPr id="4" name="Содержимое 3" descr="180px-Fleurs_du_mal.jpg"/>
          <p:cNvPicPr>
            <a:picLocks noGrp="1" noChangeAspect="1"/>
          </p:cNvPicPr>
          <p:nvPr>
            <p:ph idx="1"/>
          </p:nvPr>
        </p:nvPicPr>
        <p:blipFill>
          <a:blip r:embed="rId2" cstate="print"/>
          <a:stretch>
            <a:fillRect/>
          </a:stretch>
        </p:blipFill>
        <p:spPr>
          <a:xfrm>
            <a:off x="1357290" y="1571612"/>
            <a:ext cx="2128687" cy="3334943"/>
          </a:xfrm>
        </p:spPr>
      </p:pic>
      <p:sp>
        <p:nvSpPr>
          <p:cNvPr id="5" name="TextBox 4"/>
          <p:cNvSpPr txBox="1"/>
          <p:nvPr/>
        </p:nvSpPr>
        <p:spPr>
          <a:xfrm>
            <a:off x="642910" y="5000636"/>
            <a:ext cx="3786214" cy="646331"/>
          </a:xfrm>
          <a:prstGeom prst="rect">
            <a:avLst/>
          </a:prstGeom>
          <a:noFill/>
        </p:spPr>
        <p:txBody>
          <a:bodyPr wrap="square" rtlCol="0">
            <a:spAutoFit/>
          </a:bodyPr>
          <a:lstStyle/>
          <a:p>
            <a:pPr algn="ctr"/>
            <a:r>
              <a:rPr lang="ru-RU" dirty="0" err="1" smtClean="0"/>
              <a:t>Титульна</a:t>
            </a:r>
            <a:r>
              <a:rPr lang="ru-RU" dirty="0" smtClean="0"/>
              <a:t> </a:t>
            </a:r>
            <a:r>
              <a:rPr lang="ru-RU" dirty="0" err="1" smtClean="0"/>
              <a:t>сторінка</a:t>
            </a:r>
            <a:r>
              <a:rPr lang="ru-RU" dirty="0" smtClean="0"/>
              <a:t> </a:t>
            </a:r>
            <a:r>
              <a:rPr lang="ru-RU" dirty="0" err="1" smtClean="0"/>
              <a:t>першого</a:t>
            </a:r>
            <a:r>
              <a:rPr lang="ru-RU" dirty="0" smtClean="0"/>
              <a:t> </a:t>
            </a:r>
            <a:r>
              <a:rPr lang="ru-RU" dirty="0" err="1" smtClean="0"/>
              <a:t>видання</a:t>
            </a:r>
            <a:r>
              <a:rPr lang="ru-RU" dirty="0" smtClean="0"/>
              <a:t> </a:t>
            </a:r>
            <a:r>
              <a:rPr lang="ru-RU" dirty="0" err="1" smtClean="0"/>
              <a:t>із</a:t>
            </a:r>
            <a:r>
              <a:rPr lang="ru-RU" dirty="0" smtClean="0"/>
              <a:t> </a:t>
            </a:r>
            <a:r>
              <a:rPr lang="ru-RU" dirty="0" err="1" smtClean="0"/>
              <a:t>надписами</a:t>
            </a:r>
            <a:r>
              <a:rPr lang="ru-RU" dirty="0" smtClean="0"/>
              <a:t> автора</a:t>
            </a:r>
            <a:endParaRPr lang="uk-UA" dirty="0"/>
          </a:p>
        </p:txBody>
      </p:sp>
      <p:sp>
        <p:nvSpPr>
          <p:cNvPr id="6" name="TextBox 5"/>
          <p:cNvSpPr txBox="1"/>
          <p:nvPr/>
        </p:nvSpPr>
        <p:spPr>
          <a:xfrm>
            <a:off x="4500562" y="1500174"/>
            <a:ext cx="4000528" cy="3693319"/>
          </a:xfrm>
          <a:prstGeom prst="rect">
            <a:avLst/>
          </a:prstGeom>
          <a:noFill/>
        </p:spPr>
        <p:txBody>
          <a:bodyPr wrap="square" rtlCol="0">
            <a:spAutoFit/>
          </a:bodyPr>
          <a:lstStyle/>
          <a:p>
            <a:r>
              <a:rPr lang="uk-UA" b="1" dirty="0" err="1" smtClean="0"/>
              <a:t>“Квіти</a:t>
            </a:r>
            <a:r>
              <a:rPr lang="uk-UA" b="1" dirty="0" smtClean="0"/>
              <a:t> </a:t>
            </a:r>
            <a:r>
              <a:rPr lang="uk-UA" b="1" dirty="0" err="1" smtClean="0"/>
              <a:t>зла”</a:t>
            </a:r>
            <a:r>
              <a:rPr lang="uk-UA" dirty="0" smtClean="0"/>
              <a:t> (</a:t>
            </a:r>
            <a:r>
              <a:rPr lang="uk-UA" dirty="0" err="1" smtClean="0"/>
              <a:t>фр</a:t>
            </a:r>
            <a:r>
              <a:rPr lang="uk-UA" dirty="0" smtClean="0"/>
              <a:t>. </a:t>
            </a:r>
            <a:r>
              <a:rPr lang="en-US" i="1" dirty="0" smtClean="0"/>
              <a:t>Les </a:t>
            </a:r>
            <a:r>
              <a:rPr lang="en-US" i="1" dirty="0" err="1" smtClean="0"/>
              <a:t>Fleurs</a:t>
            </a:r>
            <a:r>
              <a:rPr lang="en-US" i="1" dirty="0" smtClean="0"/>
              <a:t> du Mal</a:t>
            </a:r>
            <a:r>
              <a:rPr lang="en-US" dirty="0" smtClean="0"/>
              <a:t>) — </a:t>
            </a:r>
            <a:r>
              <a:rPr lang="uk-UA" dirty="0" smtClean="0"/>
              <a:t>збірка поезій </a:t>
            </a:r>
            <a:r>
              <a:rPr lang="uk-UA" dirty="0" smtClean="0"/>
              <a:t>Шарля </a:t>
            </a:r>
            <a:r>
              <a:rPr lang="uk-UA" dirty="0" smtClean="0"/>
              <a:t>Бодлера, опублікована в 1857. Збірка містить вірші Бодлера, написані в період з 1840 по 1857. Вона вважається значною віхою у розвитку французької поезії і становленні символізму, як літературного напрямку. Тематика збірки в основному еротична й декадентська.</a:t>
            </a:r>
            <a:endParaRPr lang="uk-UA" dirty="0"/>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38</TotalTime>
  <Words>505</Words>
  <Application>Microsoft Office PowerPoint</Application>
  <PresentationFormat>Экран (4:3)</PresentationFormat>
  <Paragraphs>41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Аспект</vt:lpstr>
      <vt:lpstr>Слайд 1</vt:lpstr>
      <vt:lpstr>         Дитинство</vt:lpstr>
      <vt:lpstr>Навчання</vt:lpstr>
      <vt:lpstr>Слайд 4</vt:lpstr>
      <vt:lpstr>Слайд 5</vt:lpstr>
      <vt:lpstr>Слайд 6</vt:lpstr>
      <vt:lpstr>Важкі роки</vt:lpstr>
      <vt:lpstr>Слайд 8</vt:lpstr>
      <vt:lpstr>Збірка “Квіти зла”</vt:lpstr>
      <vt:lpstr>Слайд 10</vt:lpstr>
      <vt:lpstr>Слайд 11</vt:lpstr>
      <vt:lpstr> Лет</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Рома</dc:creator>
  <cp:lastModifiedBy>Рома</cp:lastModifiedBy>
  <cp:revision>5</cp:revision>
  <dcterms:created xsi:type="dcterms:W3CDTF">2013-02-07T14:47:15Z</dcterms:created>
  <dcterms:modified xsi:type="dcterms:W3CDTF">2013-02-07T15:36:04Z</dcterms:modified>
</cp:coreProperties>
</file>