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0" r:id="rId4"/>
    <p:sldId id="259" r:id="rId5"/>
    <p:sldId id="260" r:id="rId6"/>
    <p:sldId id="261" r:id="rId7"/>
    <p:sldId id="262" r:id="rId8"/>
    <p:sldId id="263" r:id="rId9"/>
    <p:sldId id="271" r:id="rId10"/>
    <p:sldId id="264" r:id="rId11"/>
    <p:sldId id="265" r:id="rId12"/>
    <p:sldId id="266" r:id="rId13"/>
    <p:sldId id="267" r:id="rId14"/>
    <p:sldId id="272" r:id="rId15"/>
    <p:sldId id="269" r:id="rId16"/>
    <p:sldId id="273" r:id="rId17"/>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28E8DCA1-8C13-4942-96E0-C7D86FBCE0D8}" type="datetimeFigureOut">
              <a:rPr lang="uk-UA" smtClean="0"/>
              <a:t>18.05.2014</a:t>
            </a:fld>
            <a:endParaRPr lang="uk-UA"/>
          </a:p>
        </p:txBody>
      </p:sp>
      <p:sp>
        <p:nvSpPr>
          <p:cNvPr id="2" name="Нижний колонтитул 1"/>
          <p:cNvSpPr>
            <a:spLocks noGrp="1"/>
          </p:cNvSpPr>
          <p:nvPr>
            <p:ph type="ftr" sz="quarter" idx="11"/>
          </p:nvPr>
        </p:nvSpPr>
        <p:spPr/>
        <p:txBody>
          <a:bodyPr/>
          <a:lstStyle/>
          <a:p>
            <a:endParaRPr lang="uk-UA"/>
          </a:p>
        </p:txBody>
      </p:sp>
      <p:sp>
        <p:nvSpPr>
          <p:cNvPr id="15" name="Номер слайда 14"/>
          <p:cNvSpPr>
            <a:spLocks noGrp="1"/>
          </p:cNvSpPr>
          <p:nvPr>
            <p:ph type="sldNum" sz="quarter" idx="12"/>
          </p:nvPr>
        </p:nvSpPr>
        <p:spPr>
          <a:xfrm>
            <a:off x="8229600" y="6473952"/>
            <a:ext cx="758952" cy="246888"/>
          </a:xfrm>
        </p:spPr>
        <p:txBody>
          <a:bodyPr/>
          <a:lstStyle/>
          <a:p>
            <a:fld id="{287CB442-6D39-44AB-889C-87296B53A31D}"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DCA1-8C13-4942-96E0-C7D86FBCE0D8}" type="datetimeFigureOut">
              <a:rPr lang="uk-UA" smtClean="0"/>
              <a:t>18.05.2014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8E8DCA1-8C13-4942-96E0-C7D86FBCE0D8}" type="datetimeFigureOut">
              <a:rPr lang="uk-UA" smtClean="0"/>
              <a:t>18.05.2014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8E8DCA1-8C13-4942-96E0-C7D86FBCE0D8}" type="datetimeFigureOut">
              <a:rPr lang="uk-UA" smtClean="0"/>
              <a:t>18.05.2014</a:t>
            </a:fld>
            <a:endParaRPr lang="uk-UA"/>
          </a:p>
        </p:txBody>
      </p:sp>
      <p:sp>
        <p:nvSpPr>
          <p:cNvPr id="19" name="Нижний колонтитул 18"/>
          <p:cNvSpPr>
            <a:spLocks noGrp="1"/>
          </p:cNvSpPr>
          <p:nvPr>
            <p:ph type="ftr" sz="quarter" idx="11"/>
          </p:nvPr>
        </p:nvSpPr>
        <p:spPr>
          <a:xfrm>
            <a:off x="3581400" y="76200"/>
            <a:ext cx="2895600" cy="288925"/>
          </a:xfrm>
        </p:spPr>
        <p:txBody>
          <a:bodyPr/>
          <a:lstStyle/>
          <a:p>
            <a:endParaRPr lang="uk-UA"/>
          </a:p>
        </p:txBody>
      </p:sp>
      <p:sp>
        <p:nvSpPr>
          <p:cNvPr id="16" name="Номер слайда 15"/>
          <p:cNvSpPr>
            <a:spLocks noGrp="1"/>
          </p:cNvSpPr>
          <p:nvPr>
            <p:ph type="sldNum" sz="quarter" idx="12"/>
          </p:nvPr>
        </p:nvSpPr>
        <p:spPr>
          <a:xfrm>
            <a:off x="8229600" y="6473952"/>
            <a:ext cx="758952" cy="246888"/>
          </a:xfrm>
        </p:spPr>
        <p:txBody>
          <a:bodyPr/>
          <a:lstStyle/>
          <a:p>
            <a:fld id="{287CB442-6D39-44AB-889C-87296B53A31D}"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28E8DCA1-8C13-4942-96E0-C7D86FBCE0D8}" type="datetimeFigureOut">
              <a:rPr lang="uk-UA" smtClean="0"/>
              <a:t>18.05.2014</a:t>
            </a:fld>
            <a:endParaRPr lang="uk-UA"/>
          </a:p>
        </p:txBody>
      </p:sp>
      <p:sp>
        <p:nvSpPr>
          <p:cNvPr id="11" name="Нижний колонтитул 10"/>
          <p:cNvSpPr>
            <a:spLocks noGrp="1"/>
          </p:cNvSpPr>
          <p:nvPr>
            <p:ph type="ftr" sz="quarter" idx="11"/>
          </p:nvPr>
        </p:nvSpPr>
        <p:spPr/>
        <p:txBody>
          <a:bodyPr/>
          <a:lstStyle/>
          <a:p>
            <a:endParaRPr lang="uk-UA"/>
          </a:p>
        </p:txBody>
      </p:sp>
      <p:sp>
        <p:nvSpPr>
          <p:cNvPr id="16" name="Номер слайда 15"/>
          <p:cNvSpPr>
            <a:spLocks noGrp="1"/>
          </p:cNvSpPr>
          <p:nvPr>
            <p:ph type="sldNum" sz="quarter" idx="12"/>
          </p:nvPr>
        </p:nvSpPr>
        <p:spPr/>
        <p:txBody>
          <a:bodyPr/>
          <a:lstStyle/>
          <a:p>
            <a:fld id="{287CB442-6D39-44AB-889C-87296B53A31D}" type="slidenum">
              <a:rPr lang="uk-UA" smtClean="0"/>
              <a:t>‹#›</a:t>
            </a:fld>
            <a:endParaRPr lang="uk-UA"/>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28E8DCA1-8C13-4942-96E0-C7D86FBCE0D8}" type="datetimeFigureOut">
              <a:rPr lang="uk-UA" smtClean="0"/>
              <a:t>18.05.2014</a:t>
            </a:fld>
            <a:endParaRPr lang="uk-UA"/>
          </a:p>
        </p:txBody>
      </p:sp>
      <p:sp>
        <p:nvSpPr>
          <p:cNvPr id="10" name="Нижний колонтитул 9"/>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28E8DCA1-8C13-4942-96E0-C7D86FBCE0D8}" type="datetimeFigureOut">
              <a:rPr lang="uk-UA" smtClean="0"/>
              <a:t>18.05.2014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a:xfrm>
            <a:off x="8229600" y="6477000"/>
            <a:ext cx="762000" cy="246888"/>
          </a:xfrm>
        </p:spPr>
        <p:txBody>
          <a:bodyPr/>
          <a:lstStyle/>
          <a:p>
            <a:fld id="{287CB442-6D39-44AB-889C-87296B53A31D}" type="slidenum">
              <a:rPr lang="uk-UA" smtClean="0"/>
              <a:t>‹#›</a:t>
            </a:fld>
            <a:endParaRPr lang="uk-UA"/>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28E8DCA1-8C13-4942-96E0-C7D86FBCE0D8}" type="datetimeFigureOut">
              <a:rPr lang="uk-UA" smtClean="0"/>
              <a:t>18.05.2014</a:t>
            </a:fld>
            <a:endParaRPr lang="uk-UA"/>
          </a:p>
        </p:txBody>
      </p:sp>
      <p:sp>
        <p:nvSpPr>
          <p:cNvPr id="21" name="Нижний колонтитул 20"/>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8E8DCA1-8C13-4942-96E0-C7D86FBCE0D8}" type="datetimeFigureOut">
              <a:rPr lang="uk-UA" smtClean="0"/>
              <a:t>18.05.2014</a:t>
            </a:fld>
            <a:endParaRPr lang="uk-UA"/>
          </a:p>
        </p:txBody>
      </p:sp>
      <p:sp>
        <p:nvSpPr>
          <p:cNvPr id="24" name="Нижний колонтитул 23"/>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28E8DCA1-8C13-4942-96E0-C7D86FBCE0D8}" type="datetimeFigureOut">
              <a:rPr lang="uk-UA" smtClean="0"/>
              <a:t>18.05.2014</a:t>
            </a:fld>
            <a:endParaRPr lang="uk-UA"/>
          </a:p>
        </p:txBody>
      </p:sp>
      <p:sp>
        <p:nvSpPr>
          <p:cNvPr id="29" name="Нижний колонтитул 28"/>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287CB442-6D39-44AB-889C-87296B53A31D}"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28E8DCA1-8C13-4942-96E0-C7D86FBCE0D8}" type="datetimeFigureOut">
              <a:rPr lang="uk-UA" smtClean="0"/>
              <a:t>18.05.2014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31" name="Номер слайда 30"/>
          <p:cNvSpPr>
            <a:spLocks noGrp="1"/>
          </p:cNvSpPr>
          <p:nvPr>
            <p:ph type="sldNum" sz="quarter" idx="12"/>
          </p:nvPr>
        </p:nvSpPr>
        <p:spPr/>
        <p:txBody>
          <a:bodyPr/>
          <a:lstStyle/>
          <a:p>
            <a:fld id="{287CB442-6D39-44AB-889C-87296B53A31D}" type="slidenum">
              <a:rPr lang="uk-UA" smtClean="0"/>
              <a:t>‹#›</a:t>
            </a:fld>
            <a:endParaRPr lang="uk-UA"/>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8E8DCA1-8C13-4942-96E0-C7D86FBCE0D8}" type="datetimeFigureOut">
              <a:rPr lang="uk-UA" smtClean="0"/>
              <a:t>18.05.2014</a:t>
            </a:fld>
            <a:endParaRPr lang="uk-UA"/>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uk-UA"/>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87CB442-6D39-44AB-889C-87296B53A31D}" type="slidenum">
              <a:rPr lang="uk-UA" smtClean="0"/>
              <a:t>‹#›</a:t>
            </a:fld>
            <a:endParaRPr lang="uk-UA"/>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132856"/>
            <a:ext cx="9144000"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Київський національний академічний театр оперети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p:spPr>
        <p:txBody>
          <a:bodyPr wrap="square">
            <a:spAutoFit/>
          </a:bodyPr>
          <a:lstStyle/>
          <a:p>
            <a:r>
              <a:rPr lang="uk-UA" dirty="0"/>
              <a:t>Зараз у репертуарі Київського державного театру оперети майже 20 різножанрових постановок: оперети, мюзикли, музичні комедії, музичні казки. В 2004 році оперетою засновника жанру Жака </a:t>
            </a:r>
            <a:r>
              <a:rPr lang="uk-UA" dirty="0" err="1"/>
              <a:t>Оффенбаха</a:t>
            </a:r>
            <a:r>
              <a:rPr lang="uk-UA" dirty="0"/>
              <a:t> «Звана вечеря з італійцями» відкрилася камерна сцена «Театр у фойє».</a:t>
            </a:r>
          </a:p>
        </p:txBody>
      </p:sp>
      <p:pic>
        <p:nvPicPr>
          <p:cNvPr id="5" name="Рисунок 4" descr="1323858043.jpg"/>
          <p:cNvPicPr>
            <a:picLocks noChangeAspect="1"/>
          </p:cNvPicPr>
          <p:nvPr/>
        </p:nvPicPr>
        <p:blipFill>
          <a:blip r:embed="rId2" cstate="print"/>
          <a:stretch>
            <a:fillRect/>
          </a:stretch>
        </p:blipFill>
        <p:spPr>
          <a:xfrm>
            <a:off x="971600" y="1268760"/>
            <a:ext cx="7244822" cy="5184576"/>
          </a:xfrm>
          <a:prstGeom prst="rect">
            <a:avLst/>
          </a:prstGeom>
        </p:spPr>
      </p:pic>
      <p:sp>
        <p:nvSpPr>
          <p:cNvPr id="6" name="Прямоугольник 5"/>
          <p:cNvSpPr/>
          <p:nvPr/>
        </p:nvSpPr>
        <p:spPr>
          <a:xfrm>
            <a:off x="2987824" y="6488668"/>
            <a:ext cx="3050450" cy="369332"/>
          </a:xfrm>
          <a:prstGeom prst="rect">
            <a:avLst/>
          </a:prstGeom>
        </p:spPr>
        <p:txBody>
          <a:bodyPr wrap="none">
            <a:spAutoFit/>
          </a:bodyPr>
          <a:lstStyle/>
          <a:p>
            <a:r>
              <a:rPr lang="uk-UA" dirty="0" smtClean="0"/>
              <a:t>«Звана вечеря з італійцями» </a:t>
            </a: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p:spPr>
        <p:txBody>
          <a:bodyPr wrap="square">
            <a:spAutoFit/>
          </a:bodyPr>
          <a:lstStyle/>
          <a:p>
            <a:r>
              <a:rPr lang="ru-RU" dirty="0" err="1"/>
              <a:t>Водночас</a:t>
            </a:r>
            <a:r>
              <a:rPr lang="ru-RU" dirty="0"/>
              <a:t> </a:t>
            </a:r>
            <a:r>
              <a:rPr lang="ru-RU" dirty="0" err="1"/>
              <a:t>Київська</a:t>
            </a:r>
            <a:r>
              <a:rPr lang="ru-RU" dirty="0"/>
              <a:t> </a:t>
            </a:r>
            <a:r>
              <a:rPr lang="ru-RU" dirty="0" err="1"/>
              <a:t>Національна</a:t>
            </a:r>
            <a:r>
              <a:rPr lang="ru-RU" dirty="0"/>
              <a:t> </a:t>
            </a:r>
            <a:r>
              <a:rPr lang="ru-RU" dirty="0" err="1"/>
              <a:t>оперета</a:t>
            </a:r>
            <a:r>
              <a:rPr lang="ru-RU" dirty="0"/>
              <a:t> </a:t>
            </a:r>
            <a:r>
              <a:rPr lang="ru-RU" dirty="0" err="1"/>
              <a:t>веде</a:t>
            </a:r>
            <a:r>
              <a:rPr lang="ru-RU" dirty="0"/>
              <a:t> </a:t>
            </a:r>
            <a:r>
              <a:rPr lang="ru-RU" dirty="0" err="1"/>
              <a:t>активну</a:t>
            </a:r>
            <a:r>
              <a:rPr lang="ru-RU" dirty="0"/>
              <a:t> </a:t>
            </a:r>
            <a:r>
              <a:rPr lang="ru-RU" dirty="0" err="1"/>
              <a:t>гастрольну</a:t>
            </a:r>
            <a:r>
              <a:rPr lang="ru-RU" dirty="0"/>
              <a:t> </a:t>
            </a:r>
            <a:r>
              <a:rPr lang="ru-RU" dirty="0" err="1"/>
              <a:t>діяльність</a:t>
            </a:r>
            <a:r>
              <a:rPr lang="ru-RU" dirty="0"/>
              <a:t> по </a:t>
            </a:r>
            <a:r>
              <a:rPr lang="ru-RU" dirty="0" err="1"/>
              <a:t>Україні</a:t>
            </a:r>
            <a:r>
              <a:rPr lang="ru-RU" dirty="0"/>
              <a:t> та за </a:t>
            </a:r>
            <a:r>
              <a:rPr lang="ru-RU" dirty="0" err="1"/>
              <a:t>її</a:t>
            </a:r>
            <a:r>
              <a:rPr lang="ru-RU" dirty="0"/>
              <a:t> межами - </a:t>
            </a:r>
            <a:r>
              <a:rPr lang="ru-RU" dirty="0" err="1"/>
              <a:t>кращим</a:t>
            </a:r>
            <a:r>
              <a:rPr lang="ru-RU" dirty="0"/>
              <a:t> </a:t>
            </a:r>
            <a:r>
              <a:rPr lang="ru-RU" dirty="0" err="1"/>
              <a:t>виставам</a:t>
            </a:r>
            <a:r>
              <a:rPr lang="ru-RU" dirty="0"/>
              <a:t> </a:t>
            </a:r>
            <a:r>
              <a:rPr lang="ru-RU" dirty="0" err="1"/>
              <a:t>колективу</a:t>
            </a:r>
            <a:r>
              <a:rPr lang="ru-RU" dirty="0"/>
              <a:t> </a:t>
            </a:r>
            <a:r>
              <a:rPr lang="ru-RU" dirty="0" err="1"/>
              <a:t>аплодували</a:t>
            </a:r>
            <a:r>
              <a:rPr lang="ru-RU" dirty="0"/>
              <a:t> </a:t>
            </a:r>
            <a:r>
              <a:rPr lang="ru-RU" dirty="0" err="1"/>
              <a:t>глядачі</a:t>
            </a:r>
            <a:r>
              <a:rPr lang="ru-RU" dirty="0"/>
              <a:t> у </a:t>
            </a:r>
            <a:r>
              <a:rPr lang="ru-RU" dirty="0" err="1"/>
              <a:t>Чернівцях</a:t>
            </a:r>
            <a:r>
              <a:rPr lang="ru-RU" dirty="0"/>
              <a:t>, </a:t>
            </a:r>
            <a:r>
              <a:rPr lang="ru-RU" dirty="0" err="1"/>
              <a:t>Львові</a:t>
            </a:r>
            <a:r>
              <a:rPr lang="ru-RU" dirty="0"/>
              <a:t>, </a:t>
            </a:r>
            <a:r>
              <a:rPr lang="ru-RU" dirty="0" err="1"/>
              <a:t>Івано-Франковську</a:t>
            </a:r>
            <a:r>
              <a:rPr lang="ru-RU" dirty="0"/>
              <a:t>, </a:t>
            </a:r>
            <a:r>
              <a:rPr lang="ru-RU" dirty="0" err="1"/>
              <a:t>Черкасах</a:t>
            </a:r>
            <a:r>
              <a:rPr lang="ru-RU" dirty="0"/>
              <a:t>, </a:t>
            </a:r>
            <a:r>
              <a:rPr lang="ru-RU" dirty="0" err="1"/>
              <a:t>Чернігові</a:t>
            </a:r>
            <a:r>
              <a:rPr lang="ru-RU" dirty="0"/>
              <a:t>, </a:t>
            </a:r>
            <a:r>
              <a:rPr lang="ru-RU" dirty="0" err="1"/>
              <a:t>Донецьку</a:t>
            </a:r>
            <a:r>
              <a:rPr lang="ru-RU" dirty="0"/>
              <a:t>. </a:t>
            </a:r>
            <a:r>
              <a:rPr lang="ru-RU" dirty="0" err="1"/>
              <a:t>Неодноразово</a:t>
            </a:r>
            <a:r>
              <a:rPr lang="ru-RU" dirty="0"/>
              <a:t> театр ставав </a:t>
            </a:r>
            <a:r>
              <a:rPr lang="ru-RU" dirty="0" err="1"/>
              <a:t>учасником</a:t>
            </a:r>
            <a:r>
              <a:rPr lang="ru-RU" dirty="0"/>
              <a:t> </a:t>
            </a:r>
            <a:r>
              <a:rPr lang="ru-RU" dirty="0" err="1"/>
              <a:t>театральних</a:t>
            </a:r>
            <a:r>
              <a:rPr lang="ru-RU" dirty="0"/>
              <a:t> </a:t>
            </a:r>
            <a:r>
              <a:rPr lang="ru-RU" dirty="0" err="1"/>
              <a:t>фестивалів</a:t>
            </a:r>
            <a:r>
              <a:rPr lang="ru-RU" dirty="0"/>
              <a:t> у </a:t>
            </a:r>
            <a:r>
              <a:rPr lang="ru-RU" dirty="0" err="1"/>
              <a:t>Румунії</a:t>
            </a:r>
            <a:r>
              <a:rPr lang="ru-RU" dirty="0"/>
              <a:t>, </a:t>
            </a:r>
            <a:r>
              <a:rPr lang="ru-RU" dirty="0" err="1"/>
              <a:t>Сербії</a:t>
            </a:r>
            <a:r>
              <a:rPr lang="ru-RU" dirty="0"/>
              <a:t> та </a:t>
            </a:r>
            <a:r>
              <a:rPr lang="ru-RU" dirty="0" err="1"/>
              <a:t>Литві</a:t>
            </a:r>
            <a:r>
              <a:rPr lang="ru-RU" dirty="0"/>
              <a:t>.</a:t>
            </a:r>
            <a:endParaRPr lang="uk-UA" dirty="0"/>
          </a:p>
        </p:txBody>
      </p:sp>
      <p:pic>
        <p:nvPicPr>
          <p:cNvPr id="5" name="Рисунок 4" descr="1371975510.jpg"/>
          <p:cNvPicPr>
            <a:picLocks noChangeAspect="1"/>
          </p:cNvPicPr>
          <p:nvPr/>
        </p:nvPicPr>
        <p:blipFill>
          <a:blip r:embed="rId2" cstate="print"/>
          <a:stretch>
            <a:fillRect/>
          </a:stretch>
        </p:blipFill>
        <p:spPr>
          <a:xfrm>
            <a:off x="611560" y="1268760"/>
            <a:ext cx="8064896" cy="53555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200329"/>
          </a:xfrm>
          <a:prstGeom prst="rect">
            <a:avLst/>
          </a:prstGeom>
        </p:spPr>
        <p:txBody>
          <a:bodyPr wrap="square">
            <a:spAutoFit/>
          </a:bodyPr>
          <a:lstStyle/>
          <a:p>
            <a:r>
              <a:rPr lang="uk-UA" dirty="0"/>
              <a:t>Неабияку увагу оперета приділяє й вихованню естетичного смаку юного глядача. В репертуарі театру музичні казки для дітей: «Білосніжка та семеро гномів» В. </a:t>
            </a:r>
            <a:r>
              <a:rPr lang="uk-UA" dirty="0" err="1"/>
              <a:t>Домшинського</a:t>
            </a:r>
            <a:r>
              <a:rPr lang="uk-UA" dirty="0"/>
              <a:t>, «Лампа </a:t>
            </a:r>
            <a:r>
              <a:rPr lang="uk-UA" dirty="0" err="1"/>
              <a:t>Аладдіна</a:t>
            </a:r>
            <a:r>
              <a:rPr lang="uk-UA" dirty="0"/>
              <a:t>» С. </a:t>
            </a:r>
            <a:r>
              <a:rPr lang="uk-UA" dirty="0" err="1"/>
              <a:t>Бедусенка</a:t>
            </a:r>
            <a:r>
              <a:rPr lang="uk-UA" dirty="0"/>
              <a:t>, «</a:t>
            </a:r>
            <a:r>
              <a:rPr lang="uk-UA" dirty="0" err="1"/>
              <a:t>Чіполліно</a:t>
            </a:r>
            <a:r>
              <a:rPr lang="uk-UA" dirty="0"/>
              <a:t>» В. </a:t>
            </a:r>
            <a:r>
              <a:rPr lang="uk-UA" dirty="0" err="1"/>
              <a:t>Домшинського</a:t>
            </a:r>
            <a:r>
              <a:rPr lang="uk-UA" dirty="0"/>
              <a:t>. Останньою прем`єрою сезону стали «Пригоди бременських музикантів» Г. Гладкова.</a:t>
            </a:r>
          </a:p>
        </p:txBody>
      </p:sp>
      <p:pic>
        <p:nvPicPr>
          <p:cNvPr id="5" name="Рисунок 4" descr="1333705162.jpg"/>
          <p:cNvPicPr>
            <a:picLocks noChangeAspect="1"/>
          </p:cNvPicPr>
          <p:nvPr/>
        </p:nvPicPr>
        <p:blipFill>
          <a:blip r:embed="rId2" cstate="print"/>
          <a:stretch>
            <a:fillRect/>
          </a:stretch>
        </p:blipFill>
        <p:spPr>
          <a:xfrm>
            <a:off x="611560" y="1196752"/>
            <a:ext cx="7704856" cy="5200778"/>
          </a:xfrm>
          <a:prstGeom prst="rect">
            <a:avLst/>
          </a:prstGeom>
        </p:spPr>
      </p:pic>
      <p:sp>
        <p:nvSpPr>
          <p:cNvPr id="6" name="Прямоугольник 5"/>
          <p:cNvSpPr/>
          <p:nvPr/>
        </p:nvSpPr>
        <p:spPr>
          <a:xfrm>
            <a:off x="1835696" y="6488668"/>
            <a:ext cx="6408712" cy="369332"/>
          </a:xfrm>
          <a:prstGeom prst="rect">
            <a:avLst/>
          </a:prstGeom>
        </p:spPr>
        <p:txBody>
          <a:bodyPr wrap="square">
            <a:spAutoFit/>
          </a:bodyPr>
          <a:lstStyle/>
          <a:p>
            <a:r>
              <a:rPr lang="uk-UA" dirty="0" smtClean="0"/>
              <a:t>«Пригоди бременських музикантів» Г. Гладкова.</a:t>
            </a:r>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0"/>
            <a:ext cx="5688632"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uk-U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Інтер*</a:t>
            </a:r>
            <a:r>
              <a:rPr lang="uk-UA"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єр</a:t>
            </a:r>
            <a:r>
              <a:rPr lang="uk-UA"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 театру</a:t>
            </a:r>
            <a:endParaRPr lang="uk-UA"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5" name="Рисунок 4" descr="глядацький зал.jpg"/>
          <p:cNvPicPr>
            <a:picLocks noChangeAspect="1"/>
          </p:cNvPicPr>
          <p:nvPr/>
        </p:nvPicPr>
        <p:blipFill>
          <a:blip r:embed="rId2" cstate="print"/>
          <a:stretch>
            <a:fillRect/>
          </a:stretch>
        </p:blipFill>
        <p:spPr>
          <a:xfrm>
            <a:off x="395535" y="692696"/>
            <a:ext cx="5158783" cy="2592288"/>
          </a:xfrm>
          <a:prstGeom prst="rect">
            <a:avLst/>
          </a:prstGeom>
        </p:spPr>
      </p:pic>
      <p:pic>
        <p:nvPicPr>
          <p:cNvPr id="6" name="Рисунок 5" descr="IMG_5436.jpg"/>
          <p:cNvPicPr>
            <a:picLocks noChangeAspect="1"/>
          </p:cNvPicPr>
          <p:nvPr/>
        </p:nvPicPr>
        <p:blipFill>
          <a:blip r:embed="rId3" cstate="print"/>
          <a:stretch>
            <a:fillRect/>
          </a:stretch>
        </p:blipFill>
        <p:spPr>
          <a:xfrm>
            <a:off x="5436096" y="692696"/>
            <a:ext cx="3419872" cy="2592288"/>
          </a:xfrm>
          <a:prstGeom prst="rect">
            <a:avLst/>
          </a:prstGeom>
        </p:spPr>
      </p:pic>
      <p:pic>
        <p:nvPicPr>
          <p:cNvPr id="7" name="Рисунок 6" descr="images.jpg"/>
          <p:cNvPicPr>
            <a:picLocks noChangeAspect="1"/>
          </p:cNvPicPr>
          <p:nvPr/>
        </p:nvPicPr>
        <p:blipFill>
          <a:blip r:embed="rId4" cstate="print"/>
          <a:stretch>
            <a:fillRect/>
          </a:stretch>
        </p:blipFill>
        <p:spPr>
          <a:xfrm>
            <a:off x="395536" y="3434760"/>
            <a:ext cx="4752528" cy="3162592"/>
          </a:xfrm>
          <a:prstGeom prst="rect">
            <a:avLst/>
          </a:prstGeom>
        </p:spPr>
      </p:pic>
      <p:pic>
        <p:nvPicPr>
          <p:cNvPr id="8" name="Рисунок 7" descr="STx_5408-5414.jpg"/>
          <p:cNvPicPr>
            <a:picLocks noChangeAspect="1"/>
          </p:cNvPicPr>
          <p:nvPr/>
        </p:nvPicPr>
        <p:blipFill>
          <a:blip r:embed="rId5" cstate="print"/>
          <a:stretch>
            <a:fillRect/>
          </a:stretch>
        </p:blipFill>
        <p:spPr>
          <a:xfrm>
            <a:off x="6156176" y="3386246"/>
            <a:ext cx="2790222" cy="318259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07886"/>
          </a:xfrm>
          <a:prstGeom prst="rect">
            <a:avLst/>
          </a:prstGeom>
          <a:noFill/>
        </p:spPr>
        <p:txBody>
          <a:bodyPr wrap="square" rtlCol="0">
            <a:spAutoFit/>
          </a:bodyPr>
          <a:lstStyle/>
          <a:p>
            <a:pPr algn="ctr"/>
            <a:r>
              <a:rPr lang="uk-UA"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Творчі події </a:t>
            </a:r>
            <a:endParaRPr lang="uk-U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0" y="692696"/>
            <a:ext cx="9144000" cy="646331"/>
          </a:xfrm>
          <a:prstGeom prst="rect">
            <a:avLst/>
          </a:prstGeom>
        </p:spPr>
        <p:txBody>
          <a:bodyPr wrap="square">
            <a:spAutoFit/>
          </a:bodyPr>
          <a:lstStyle/>
          <a:p>
            <a:pPr>
              <a:buFont typeface="Wingdings" pitchFamily="2" charset="2"/>
              <a:buChar char="v"/>
            </a:pPr>
            <a:r>
              <a:rPr lang="ru-RU" dirty="0"/>
              <a:t>Великим </a:t>
            </a:r>
            <a:r>
              <a:rPr lang="ru-RU" dirty="0" err="1"/>
              <a:t>досягненням</a:t>
            </a:r>
            <a:r>
              <a:rPr lang="ru-RU" dirty="0"/>
              <a:t> театру </a:t>
            </a:r>
            <a:r>
              <a:rPr lang="ru-RU" dirty="0" err="1"/>
              <a:t>є</a:t>
            </a:r>
            <a:r>
              <a:rPr lang="ru-RU" dirty="0"/>
              <a:t> </a:t>
            </a:r>
            <a:r>
              <a:rPr lang="ru-RU" dirty="0" err="1"/>
              <a:t>відкриття</a:t>
            </a:r>
            <a:r>
              <a:rPr lang="ru-RU" dirty="0"/>
              <a:t> </a:t>
            </a:r>
            <a:r>
              <a:rPr lang="ru-RU" dirty="0" err="1"/>
              <a:t>камерної</a:t>
            </a:r>
            <a:r>
              <a:rPr lang="ru-RU" dirty="0"/>
              <a:t> </a:t>
            </a:r>
            <a:r>
              <a:rPr lang="ru-RU" dirty="0" err="1"/>
              <a:t>сцени</a:t>
            </a:r>
            <a:r>
              <a:rPr lang="ru-RU" dirty="0"/>
              <a:t> — «Театр у </a:t>
            </a:r>
            <a:r>
              <a:rPr lang="ru-RU" dirty="0" err="1"/>
              <a:t>фойє</a:t>
            </a:r>
            <a:r>
              <a:rPr lang="ru-RU" dirty="0"/>
              <a:t>» </a:t>
            </a:r>
            <a:r>
              <a:rPr lang="ru-RU" dirty="0" err="1"/>
              <a:t>напередодні</a:t>
            </a:r>
            <a:r>
              <a:rPr lang="ru-RU" dirty="0"/>
              <a:t> 70-річного </a:t>
            </a:r>
            <a:r>
              <a:rPr lang="ru-RU" dirty="0" err="1"/>
              <a:t>ювілею</a:t>
            </a:r>
            <a:r>
              <a:rPr lang="ru-RU" dirty="0"/>
              <a:t> театру.</a:t>
            </a:r>
            <a:endParaRPr lang="uk-UA" dirty="0"/>
          </a:p>
        </p:txBody>
      </p:sp>
      <p:sp>
        <p:nvSpPr>
          <p:cNvPr id="6" name="Прямоугольник 5"/>
          <p:cNvSpPr/>
          <p:nvPr/>
        </p:nvSpPr>
        <p:spPr>
          <a:xfrm>
            <a:off x="0" y="1340768"/>
            <a:ext cx="9144000" cy="369332"/>
          </a:xfrm>
          <a:prstGeom prst="rect">
            <a:avLst/>
          </a:prstGeom>
        </p:spPr>
        <p:txBody>
          <a:bodyPr wrap="square">
            <a:spAutoFit/>
          </a:bodyPr>
          <a:lstStyle/>
          <a:p>
            <a:pPr>
              <a:buFont typeface="Wingdings" pitchFamily="2" charset="2"/>
              <a:buChar char="v"/>
            </a:pPr>
            <a:r>
              <a:rPr lang="ru-RU" dirty="0"/>
              <a:t>У </a:t>
            </a:r>
            <a:r>
              <a:rPr lang="ru-RU" dirty="0" err="1"/>
              <a:t>жовтні</a:t>
            </a:r>
            <a:r>
              <a:rPr lang="ru-RU" dirty="0"/>
              <a:t> 2004 р. </a:t>
            </a:r>
            <a:r>
              <a:rPr lang="ru-RU" dirty="0" smtClean="0"/>
              <a:t>в </a:t>
            </a:r>
            <a:r>
              <a:rPr lang="ru-RU" dirty="0" err="1"/>
              <a:t>театрі</a:t>
            </a:r>
            <a:r>
              <a:rPr lang="ru-RU" dirty="0"/>
              <a:t> </a:t>
            </a:r>
            <a:r>
              <a:rPr lang="ru-RU" dirty="0" err="1"/>
              <a:t>оперети</a:t>
            </a:r>
            <a:r>
              <a:rPr lang="ru-RU" dirty="0"/>
              <a:t> </a:t>
            </a:r>
            <a:r>
              <a:rPr lang="ru-RU" dirty="0" err="1"/>
              <a:t>було</a:t>
            </a:r>
            <a:r>
              <a:rPr lang="ru-RU" dirty="0"/>
              <a:t> </a:t>
            </a:r>
            <a:r>
              <a:rPr lang="ru-RU" dirty="0" err="1"/>
              <a:t>відкрито</a:t>
            </a:r>
            <a:r>
              <a:rPr lang="ru-RU" dirty="0"/>
              <a:t> </a:t>
            </a:r>
            <a:r>
              <a:rPr lang="ru-RU" dirty="0" err="1"/>
              <a:t>камерну</a:t>
            </a:r>
            <a:r>
              <a:rPr lang="ru-RU" dirty="0"/>
              <a:t> сцену .</a:t>
            </a:r>
            <a:endParaRPr lang="uk-UA" dirty="0"/>
          </a:p>
        </p:txBody>
      </p:sp>
      <p:sp>
        <p:nvSpPr>
          <p:cNvPr id="7" name="Прямоугольник 6"/>
          <p:cNvSpPr/>
          <p:nvPr/>
        </p:nvSpPr>
        <p:spPr>
          <a:xfrm>
            <a:off x="0" y="1772816"/>
            <a:ext cx="9144000" cy="369332"/>
          </a:xfrm>
          <a:prstGeom prst="rect">
            <a:avLst/>
          </a:prstGeom>
        </p:spPr>
        <p:txBody>
          <a:bodyPr wrap="square">
            <a:spAutoFit/>
          </a:bodyPr>
          <a:lstStyle/>
          <a:p>
            <a:pPr>
              <a:buFont typeface="Wingdings" pitchFamily="2" charset="2"/>
              <a:buChar char="v"/>
            </a:pPr>
            <a:r>
              <a:rPr lang="ru-RU" dirty="0"/>
              <a:t> 2004 р. театру </a:t>
            </a:r>
            <a:r>
              <a:rPr lang="ru-RU" dirty="0" err="1"/>
              <a:t>надано</a:t>
            </a:r>
            <a:r>
              <a:rPr lang="ru-RU" dirty="0"/>
              <a:t> </a:t>
            </a:r>
            <a:r>
              <a:rPr lang="ru-RU" dirty="0" err="1"/>
              <a:t>новий</a:t>
            </a:r>
            <a:r>
              <a:rPr lang="ru-RU" dirty="0"/>
              <a:t> статус – </a:t>
            </a:r>
            <a:r>
              <a:rPr lang="ru-RU" dirty="0" err="1"/>
              <a:t>Київський</a:t>
            </a:r>
            <a:r>
              <a:rPr lang="ru-RU" dirty="0"/>
              <a:t> </a:t>
            </a:r>
            <a:r>
              <a:rPr lang="ru-RU" dirty="0" err="1"/>
              <a:t>академічний</a:t>
            </a:r>
            <a:r>
              <a:rPr lang="ru-RU" dirty="0"/>
              <a:t> театр </a:t>
            </a:r>
            <a:r>
              <a:rPr lang="ru-RU" dirty="0" err="1"/>
              <a:t>оперети</a:t>
            </a:r>
            <a:r>
              <a:rPr lang="ru-RU" dirty="0"/>
              <a:t>.  </a:t>
            </a:r>
            <a:endParaRPr lang="uk-UA" dirty="0"/>
          </a:p>
        </p:txBody>
      </p:sp>
      <p:sp>
        <p:nvSpPr>
          <p:cNvPr id="8" name="Прямоугольник 7"/>
          <p:cNvSpPr/>
          <p:nvPr/>
        </p:nvSpPr>
        <p:spPr>
          <a:xfrm>
            <a:off x="0" y="2852936"/>
            <a:ext cx="9144000" cy="923330"/>
          </a:xfrm>
          <a:prstGeom prst="rect">
            <a:avLst/>
          </a:prstGeom>
        </p:spPr>
        <p:txBody>
          <a:bodyPr wrap="square">
            <a:spAutoFit/>
          </a:bodyPr>
          <a:lstStyle/>
          <a:p>
            <a:pPr>
              <a:buFont typeface="Wingdings" pitchFamily="2" charset="2"/>
              <a:buChar char="v"/>
            </a:pPr>
            <a:r>
              <a:rPr lang="ru-RU" dirty="0"/>
              <a:t>2007 р. </a:t>
            </a:r>
            <a:r>
              <a:rPr lang="ru-RU" dirty="0" err="1"/>
              <a:t>відбулася</a:t>
            </a:r>
            <a:r>
              <a:rPr lang="ru-RU" dirty="0"/>
              <a:t> </a:t>
            </a:r>
            <a:r>
              <a:rPr lang="ru-RU" dirty="0" err="1"/>
              <a:t>прем’єра</a:t>
            </a:r>
            <a:r>
              <a:rPr lang="ru-RU" dirty="0"/>
              <a:t> </a:t>
            </a:r>
            <a:r>
              <a:rPr lang="ru-RU" dirty="0" err="1"/>
              <a:t>вистави</a:t>
            </a:r>
            <a:r>
              <a:rPr lang="ru-RU" dirty="0"/>
              <a:t> «</a:t>
            </a:r>
            <a:r>
              <a:rPr lang="ru-RU" dirty="0" err="1"/>
              <a:t>Містер</a:t>
            </a:r>
            <a:r>
              <a:rPr lang="ru-RU" dirty="0"/>
              <a:t> </a:t>
            </a:r>
            <a:r>
              <a:rPr lang="ru-RU" dirty="0" err="1"/>
              <a:t>Ікс</a:t>
            </a:r>
            <a:r>
              <a:rPr lang="ru-RU" dirty="0"/>
              <a:t>» у </a:t>
            </a:r>
            <a:r>
              <a:rPr lang="ru-RU" dirty="0" err="1"/>
              <a:t>постановці</a:t>
            </a:r>
            <a:r>
              <a:rPr lang="ru-RU" dirty="0"/>
              <a:t> Богдана </a:t>
            </a:r>
            <a:r>
              <a:rPr lang="ru-RU" dirty="0" err="1"/>
              <a:t>Струтинського</a:t>
            </a:r>
            <a:r>
              <a:rPr lang="ru-RU" dirty="0"/>
              <a:t>. </a:t>
            </a:r>
            <a:r>
              <a:rPr lang="ru-RU" dirty="0" err="1"/>
              <a:t>Вперше</a:t>
            </a:r>
            <a:r>
              <a:rPr lang="ru-RU" dirty="0"/>
              <a:t> на </a:t>
            </a:r>
            <a:r>
              <a:rPr lang="ru-RU" dirty="0" err="1"/>
              <a:t>території</a:t>
            </a:r>
            <a:r>
              <a:rPr lang="ru-RU" dirty="0"/>
              <a:t> </a:t>
            </a:r>
            <a:r>
              <a:rPr lang="ru-RU" dirty="0" err="1"/>
              <a:t>пострадянського</a:t>
            </a:r>
            <a:r>
              <a:rPr lang="ru-RU" dirty="0"/>
              <a:t> простору </a:t>
            </a:r>
            <a:r>
              <a:rPr lang="ru-RU" dirty="0" err="1"/>
              <a:t>герої</a:t>
            </a:r>
            <a:r>
              <a:rPr lang="ru-RU" dirty="0"/>
              <a:t> </a:t>
            </a:r>
            <a:r>
              <a:rPr lang="ru-RU" dirty="0" err="1"/>
              <a:t>знаменитої</a:t>
            </a:r>
            <a:r>
              <a:rPr lang="ru-RU" dirty="0"/>
              <a:t> </a:t>
            </a:r>
            <a:r>
              <a:rPr lang="ru-RU" dirty="0" err="1"/>
              <a:t>оперети</a:t>
            </a:r>
            <a:r>
              <a:rPr lang="ru-RU" dirty="0"/>
              <a:t> заговорили та </a:t>
            </a:r>
            <a:r>
              <a:rPr lang="ru-RU" dirty="0" err="1"/>
              <a:t>заспівали</a:t>
            </a:r>
            <a:r>
              <a:rPr lang="ru-RU" dirty="0"/>
              <a:t> </a:t>
            </a:r>
            <a:r>
              <a:rPr lang="ru-RU" dirty="0" err="1"/>
              <a:t>українською</a:t>
            </a:r>
            <a:r>
              <a:rPr lang="ru-RU" dirty="0"/>
              <a:t> </a:t>
            </a:r>
            <a:r>
              <a:rPr lang="ru-RU" dirty="0" err="1"/>
              <a:t>мовою</a:t>
            </a:r>
            <a:r>
              <a:rPr lang="ru-RU" dirty="0"/>
              <a:t>.</a:t>
            </a:r>
            <a:endParaRPr lang="uk-UA" dirty="0"/>
          </a:p>
        </p:txBody>
      </p:sp>
      <p:sp>
        <p:nvSpPr>
          <p:cNvPr id="9" name="Прямоугольник 8"/>
          <p:cNvSpPr/>
          <p:nvPr/>
        </p:nvSpPr>
        <p:spPr>
          <a:xfrm>
            <a:off x="0" y="2132856"/>
            <a:ext cx="9144000" cy="646331"/>
          </a:xfrm>
          <a:prstGeom prst="rect">
            <a:avLst/>
          </a:prstGeom>
        </p:spPr>
        <p:txBody>
          <a:bodyPr wrap="square">
            <a:spAutoFit/>
          </a:bodyPr>
          <a:lstStyle/>
          <a:p>
            <a:pPr>
              <a:buFont typeface="Wingdings" pitchFamily="2" charset="2"/>
              <a:buChar char="v"/>
            </a:pPr>
            <a:r>
              <a:rPr lang="uk-UA" dirty="0"/>
              <a:t> У 2005 р. відбулася прем’єра мюзиклу «Моя чарівна леді» Ф. </a:t>
            </a:r>
            <a:r>
              <a:rPr lang="uk-UA" dirty="0" err="1"/>
              <a:t>Лоу</a:t>
            </a:r>
            <a:r>
              <a:rPr lang="uk-UA" dirty="0"/>
              <a:t>, яка засвідчила, що цей жанр має потужний потенціал і залишається одним із найулюбленіших у глядачів.</a:t>
            </a:r>
          </a:p>
        </p:txBody>
      </p:sp>
      <p:pic>
        <p:nvPicPr>
          <p:cNvPr id="10" name="Рисунок 9" descr="87424866.jpg"/>
          <p:cNvPicPr>
            <a:picLocks noChangeAspect="1"/>
          </p:cNvPicPr>
          <p:nvPr/>
        </p:nvPicPr>
        <p:blipFill>
          <a:blip r:embed="rId2" cstate="print"/>
          <a:stretch>
            <a:fillRect/>
          </a:stretch>
        </p:blipFill>
        <p:spPr>
          <a:xfrm>
            <a:off x="1547664" y="3861048"/>
            <a:ext cx="5920936" cy="299695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764704"/>
            <a:ext cx="9324528" cy="2308324"/>
          </a:xfrm>
          <a:prstGeom prst="rect">
            <a:avLst/>
          </a:prstGeom>
        </p:spPr>
        <p:txBody>
          <a:bodyPr wrap="square">
            <a:spAutoFit/>
          </a:bodyPr>
          <a:lstStyle/>
          <a:p>
            <a:r>
              <a:rPr lang="ru-RU" dirty="0"/>
              <a:t>За роки </a:t>
            </a:r>
            <a:r>
              <a:rPr lang="ru-RU" dirty="0" err="1"/>
              <a:t>існування</a:t>
            </a:r>
            <a:r>
              <a:rPr lang="ru-RU" dirty="0"/>
              <a:t> </a:t>
            </a:r>
            <a:r>
              <a:rPr lang="ru-RU" dirty="0" err="1"/>
              <a:t>Київського</a:t>
            </a:r>
            <a:r>
              <a:rPr lang="ru-RU" dirty="0"/>
              <a:t> театру </a:t>
            </a:r>
            <a:r>
              <a:rPr lang="ru-RU" dirty="0" err="1"/>
              <a:t>оперети</a:t>
            </a:r>
            <a:r>
              <a:rPr lang="ru-RU" dirty="0"/>
              <a:t> в </a:t>
            </a:r>
            <a:r>
              <a:rPr lang="ru-RU" dirty="0" err="1"/>
              <a:t>ньому</a:t>
            </a:r>
            <a:r>
              <a:rPr lang="ru-RU" dirty="0"/>
              <a:t> </a:t>
            </a:r>
            <a:r>
              <a:rPr lang="ru-RU" dirty="0" err="1"/>
              <a:t>працювали</a:t>
            </a:r>
            <a:r>
              <a:rPr lang="ru-RU" dirty="0"/>
              <a:t> </a:t>
            </a:r>
            <a:r>
              <a:rPr lang="ru-RU" dirty="0" err="1"/>
              <a:t>багато</a:t>
            </a:r>
            <a:r>
              <a:rPr lang="ru-RU" dirty="0"/>
              <a:t> </a:t>
            </a:r>
            <a:r>
              <a:rPr lang="ru-RU" dirty="0" err="1"/>
              <a:t>талановитих</a:t>
            </a:r>
            <a:r>
              <a:rPr lang="ru-RU" dirty="0"/>
              <a:t> людей. </a:t>
            </a:r>
            <a:r>
              <a:rPr lang="ru-RU" dirty="0" err="1"/>
              <a:t>Довгий</a:t>
            </a:r>
            <a:r>
              <a:rPr lang="ru-RU" dirty="0"/>
              <a:t> час </a:t>
            </a:r>
            <a:r>
              <a:rPr lang="ru-RU" dirty="0" err="1"/>
              <a:t>головним</a:t>
            </a:r>
            <a:r>
              <a:rPr lang="ru-RU" dirty="0"/>
              <a:t> </a:t>
            </a:r>
            <a:r>
              <a:rPr lang="ru-RU" dirty="0" err="1"/>
              <a:t>диригентом</a:t>
            </a:r>
            <a:r>
              <a:rPr lang="ru-RU" dirty="0"/>
              <a:t> театру </a:t>
            </a:r>
            <a:r>
              <a:rPr lang="ru-RU" dirty="0" err="1"/>
              <a:t>був</a:t>
            </a:r>
            <a:r>
              <a:rPr lang="ru-RU" dirty="0"/>
              <a:t> </a:t>
            </a:r>
            <a:r>
              <a:rPr lang="ru-RU" dirty="0" err="1"/>
              <a:t>Олексій</a:t>
            </a:r>
            <a:r>
              <a:rPr lang="ru-RU" dirty="0"/>
              <a:t> Рябов, автор </a:t>
            </a:r>
            <a:r>
              <a:rPr lang="ru-RU" dirty="0" err="1"/>
              <a:t>відомих</a:t>
            </a:r>
            <a:r>
              <a:rPr lang="ru-RU" dirty="0"/>
              <a:t> </a:t>
            </a:r>
            <a:r>
              <a:rPr lang="ru-RU" dirty="0" err="1"/>
              <a:t>українських</a:t>
            </a:r>
            <a:r>
              <a:rPr lang="ru-RU" dirty="0"/>
              <a:t> оперетт «</a:t>
            </a:r>
            <a:r>
              <a:rPr lang="ru-RU" dirty="0" err="1"/>
              <a:t>Сорочинсий</a:t>
            </a:r>
            <a:r>
              <a:rPr lang="ru-RU" dirty="0"/>
              <a:t> ярмарок», «</a:t>
            </a:r>
            <a:r>
              <a:rPr lang="ru-RU" dirty="0" err="1"/>
              <a:t>Весілля</a:t>
            </a:r>
            <a:r>
              <a:rPr lang="ru-RU" dirty="0"/>
              <a:t> в </a:t>
            </a:r>
            <a:r>
              <a:rPr lang="ru-RU" dirty="0" err="1"/>
              <a:t>Малинівці</a:t>
            </a:r>
            <a:r>
              <a:rPr lang="ru-RU" dirty="0"/>
              <a:t>», «</a:t>
            </a:r>
            <a:r>
              <a:rPr lang="ru-RU" dirty="0" err="1"/>
              <a:t>Блакитний</a:t>
            </a:r>
            <a:r>
              <a:rPr lang="ru-RU" dirty="0"/>
              <a:t> </a:t>
            </a:r>
            <a:r>
              <a:rPr lang="ru-RU" dirty="0" err="1"/>
              <a:t>камінь</a:t>
            </a:r>
            <a:r>
              <a:rPr lang="ru-RU" dirty="0"/>
              <a:t>» </a:t>
            </a:r>
            <a:r>
              <a:rPr lang="ru-RU" dirty="0" err="1"/>
              <a:t>і</a:t>
            </a:r>
            <a:r>
              <a:rPr lang="ru-RU" dirty="0"/>
              <a:t> </a:t>
            </a:r>
            <a:r>
              <a:rPr lang="ru-RU" dirty="0" err="1"/>
              <a:t>інших</a:t>
            </a:r>
            <a:r>
              <a:rPr lang="ru-RU" dirty="0"/>
              <a:t>. На </a:t>
            </a:r>
            <a:r>
              <a:rPr lang="ru-RU" dirty="0" err="1"/>
              <a:t>сцені</a:t>
            </a:r>
            <a:r>
              <a:rPr lang="ru-RU" dirty="0"/>
              <a:t> театру </a:t>
            </a:r>
            <a:r>
              <a:rPr lang="ru-RU" dirty="0" err="1"/>
              <a:t>були</a:t>
            </a:r>
            <a:r>
              <a:rPr lang="ru-RU" dirty="0"/>
              <a:t> </a:t>
            </a:r>
            <a:r>
              <a:rPr lang="ru-RU" dirty="0" err="1"/>
              <a:t>поставлені</a:t>
            </a:r>
            <a:r>
              <a:rPr lang="ru-RU" dirty="0"/>
              <a:t> </a:t>
            </a:r>
            <a:r>
              <a:rPr lang="ru-RU" dirty="0" err="1"/>
              <a:t>класичні</a:t>
            </a:r>
            <a:r>
              <a:rPr lang="ru-RU" dirty="0"/>
              <a:t> </a:t>
            </a:r>
            <a:r>
              <a:rPr lang="ru-RU" dirty="0" err="1"/>
              <a:t>українські</a:t>
            </a:r>
            <a:r>
              <a:rPr lang="ru-RU" dirty="0"/>
              <a:t> </a:t>
            </a:r>
            <a:r>
              <a:rPr lang="ru-RU" dirty="0" err="1"/>
              <a:t>водевілі</a:t>
            </a:r>
            <a:r>
              <a:rPr lang="ru-RU" dirty="0"/>
              <a:t> «Наталка-Полтавка» Н. Лисенко, «</a:t>
            </a:r>
            <a:r>
              <a:rPr lang="ru-RU" dirty="0" err="1"/>
              <a:t>Сватання</a:t>
            </a:r>
            <a:r>
              <a:rPr lang="ru-RU" dirty="0"/>
              <a:t> на </a:t>
            </a:r>
            <a:r>
              <a:rPr lang="ru-RU" dirty="0" err="1"/>
              <a:t>Гончарвці</a:t>
            </a:r>
            <a:r>
              <a:rPr lang="ru-RU" dirty="0"/>
              <a:t>» К. </a:t>
            </a:r>
            <a:r>
              <a:rPr lang="ru-RU" dirty="0" err="1"/>
              <a:t>Стеценка</a:t>
            </a:r>
            <a:r>
              <a:rPr lang="ru-RU" dirty="0"/>
              <a:t>, «За </a:t>
            </a:r>
            <a:r>
              <a:rPr lang="ru-RU" dirty="0" err="1"/>
              <a:t>двома</a:t>
            </a:r>
            <a:r>
              <a:rPr lang="ru-RU" dirty="0"/>
              <a:t> </a:t>
            </a:r>
            <a:r>
              <a:rPr lang="ru-RU" dirty="0" err="1"/>
              <a:t>зайцями</a:t>
            </a:r>
            <a:r>
              <a:rPr lang="ru-RU" dirty="0"/>
              <a:t>» В. </a:t>
            </a:r>
            <a:r>
              <a:rPr lang="ru-RU" dirty="0" err="1"/>
              <a:t>Рождественського</a:t>
            </a:r>
            <a:r>
              <a:rPr lang="ru-RU" dirty="0"/>
              <a:t>. Але не </a:t>
            </a:r>
            <a:r>
              <a:rPr lang="ru-RU" dirty="0" err="1"/>
              <a:t>тільки</a:t>
            </a:r>
            <a:r>
              <a:rPr lang="ru-RU" dirty="0"/>
              <a:t> </a:t>
            </a:r>
            <a:r>
              <a:rPr lang="ru-RU" dirty="0" err="1"/>
              <a:t>музика</a:t>
            </a:r>
            <a:r>
              <a:rPr lang="ru-RU" dirty="0"/>
              <a:t> </a:t>
            </a:r>
            <a:r>
              <a:rPr lang="ru-RU" dirty="0" err="1"/>
              <a:t>українських</a:t>
            </a:r>
            <a:r>
              <a:rPr lang="ru-RU" dirty="0"/>
              <a:t> </a:t>
            </a:r>
            <a:r>
              <a:rPr lang="ru-RU" dirty="0" err="1"/>
              <a:t>композиторів</a:t>
            </a:r>
            <a:r>
              <a:rPr lang="ru-RU" dirty="0"/>
              <a:t> звучала в </a:t>
            </a:r>
            <a:r>
              <a:rPr lang="ru-RU" dirty="0" err="1"/>
              <a:t>стінах</a:t>
            </a:r>
            <a:r>
              <a:rPr lang="ru-RU" dirty="0"/>
              <a:t> театру </a:t>
            </a:r>
            <a:r>
              <a:rPr lang="ru-RU" dirty="0" err="1"/>
              <a:t>оперети</a:t>
            </a:r>
            <a:r>
              <a:rPr lang="ru-RU" dirty="0"/>
              <a:t>. «</a:t>
            </a:r>
            <a:r>
              <a:rPr lang="ru-RU" dirty="0" err="1"/>
              <a:t>Летюча</a:t>
            </a:r>
            <a:r>
              <a:rPr lang="ru-RU" dirty="0"/>
              <a:t> </a:t>
            </a:r>
            <a:r>
              <a:rPr lang="ru-RU" dirty="0" err="1"/>
              <a:t>миша</a:t>
            </a:r>
            <a:r>
              <a:rPr lang="ru-RU" dirty="0"/>
              <a:t>» та «</a:t>
            </a:r>
            <a:r>
              <a:rPr lang="ru-RU" dirty="0" err="1"/>
              <a:t>Ніч</a:t>
            </a:r>
            <a:r>
              <a:rPr lang="ru-RU" dirty="0"/>
              <a:t> у </a:t>
            </a:r>
            <a:r>
              <a:rPr lang="ru-RU" dirty="0" err="1"/>
              <a:t>Венеції</a:t>
            </a:r>
            <a:r>
              <a:rPr lang="ru-RU" dirty="0"/>
              <a:t>» І. Штрауса, «</a:t>
            </a:r>
            <a:r>
              <a:rPr lang="ru-RU" dirty="0" err="1"/>
              <a:t>Сильва</a:t>
            </a:r>
            <a:r>
              <a:rPr lang="ru-RU" dirty="0"/>
              <a:t>» та «</a:t>
            </a:r>
            <a:r>
              <a:rPr lang="ru-RU" dirty="0" err="1"/>
              <a:t>Принцеса</a:t>
            </a:r>
            <a:r>
              <a:rPr lang="ru-RU" dirty="0"/>
              <a:t> цирку» І. Кальмана, «Весела вдова» Ф. </a:t>
            </a:r>
            <a:r>
              <a:rPr lang="ru-RU" dirty="0" err="1"/>
              <a:t>Легара</a:t>
            </a:r>
            <a:r>
              <a:rPr lang="ru-RU" dirty="0"/>
              <a:t> </a:t>
            </a:r>
            <a:r>
              <a:rPr lang="ru-RU" dirty="0" err="1"/>
              <a:t>й</a:t>
            </a:r>
            <a:r>
              <a:rPr lang="ru-RU" dirty="0"/>
              <a:t> </a:t>
            </a:r>
            <a:r>
              <a:rPr lang="ru-RU" dirty="0" err="1"/>
              <a:t>багато</a:t>
            </a:r>
            <a:r>
              <a:rPr lang="ru-RU" dirty="0"/>
              <a:t> </a:t>
            </a:r>
            <a:r>
              <a:rPr lang="ru-RU" dirty="0" err="1"/>
              <a:t>інших</a:t>
            </a:r>
            <a:r>
              <a:rPr lang="ru-RU" dirty="0"/>
              <a:t> </a:t>
            </a:r>
            <a:r>
              <a:rPr lang="ru-RU" dirty="0" err="1"/>
              <a:t>шедеврів</a:t>
            </a:r>
            <a:r>
              <a:rPr lang="ru-RU" dirty="0"/>
              <a:t> </a:t>
            </a:r>
            <a:r>
              <a:rPr lang="ru-RU" dirty="0" err="1"/>
              <a:t>світової</a:t>
            </a:r>
            <a:r>
              <a:rPr lang="ru-RU" dirty="0"/>
              <a:t> </a:t>
            </a:r>
            <a:r>
              <a:rPr lang="ru-RU" dirty="0" err="1"/>
              <a:t>оперети</a:t>
            </a:r>
            <a:r>
              <a:rPr lang="ru-RU" dirty="0"/>
              <a:t>.</a:t>
            </a:r>
            <a:endParaRPr lang="uk-UA" dirty="0"/>
          </a:p>
        </p:txBody>
      </p:sp>
      <p:sp>
        <p:nvSpPr>
          <p:cNvPr id="6" name="TextBox 5"/>
          <p:cNvSpPr txBox="1"/>
          <p:nvPr/>
        </p:nvSpPr>
        <p:spPr>
          <a:xfrm>
            <a:off x="0" y="0"/>
            <a:ext cx="9144000" cy="769441"/>
          </a:xfrm>
          <a:prstGeom prst="rect">
            <a:avLst/>
          </a:prstGeom>
          <a:noFill/>
        </p:spPr>
        <p:txBody>
          <a:bodyPr wrap="square" rtlCol="0">
            <a:spAutoFit/>
          </a:bodyPr>
          <a:lstStyle/>
          <a:p>
            <a:pPr algn="ctr"/>
            <a:r>
              <a:rPr lang="uk-UA"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Трупа</a:t>
            </a:r>
            <a:endParaRPr lang="uk-UA" sz="4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7" name="Рисунок 6" descr="1388409542.jpg"/>
          <p:cNvPicPr>
            <a:picLocks noChangeAspect="1"/>
          </p:cNvPicPr>
          <p:nvPr/>
        </p:nvPicPr>
        <p:blipFill>
          <a:blip r:embed="rId2" cstate="print"/>
          <a:stretch>
            <a:fillRect/>
          </a:stretch>
        </p:blipFill>
        <p:spPr>
          <a:xfrm>
            <a:off x="1691680" y="3212976"/>
            <a:ext cx="5476092" cy="364502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060848"/>
            <a:ext cx="9144000" cy="1200329"/>
          </a:xfrm>
          <a:prstGeom prst="rect">
            <a:avLst/>
          </a:prstGeom>
        </p:spPr>
        <p:txBody>
          <a:bodyPr wrap="square">
            <a:spAutoFit/>
          </a:bodyPr>
          <a:lstStyle/>
          <a:p>
            <a:pPr algn="ct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Київський</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національний</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академічний</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театр </a:t>
            </a: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оперети</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ru-RU"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крок</a:t>
            </a:r>
            <a:r>
              <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до свята!</a:t>
            </a:r>
            <a:endParaRPr lang="uk-UA"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884.jpg"/>
          <p:cNvPicPr>
            <a:picLocks noChangeAspect="1"/>
          </p:cNvPicPr>
          <p:nvPr/>
        </p:nvPicPr>
        <p:blipFill>
          <a:blip r:embed="rId2" cstate="print"/>
          <a:stretch>
            <a:fillRect/>
          </a:stretch>
        </p:blipFill>
        <p:spPr>
          <a:xfrm>
            <a:off x="251520" y="1124744"/>
            <a:ext cx="8579677" cy="468052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132856"/>
            <a:ext cx="5832648" cy="1200329"/>
          </a:xfrm>
          <a:prstGeom prst="rect">
            <a:avLst/>
          </a:prstGeom>
          <a:noFill/>
        </p:spPr>
        <p:txBody>
          <a:bodyPr wrap="square" rtlCol="0">
            <a:spAutoFit/>
          </a:bodyPr>
          <a:lstStyle/>
          <a:p>
            <a:pPr algn="ctr"/>
            <a:r>
              <a:rPr lang="uk-UA"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Історія театру</a:t>
            </a:r>
            <a:endParaRPr lang="uk-UA"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58847"/>
            <a:ext cx="9144000" cy="2585323"/>
          </a:xfrm>
          <a:prstGeom prst="rect">
            <a:avLst/>
          </a:prstGeom>
        </p:spPr>
        <p:txBody>
          <a:bodyPr wrap="square">
            <a:spAutoFit/>
          </a:bodyPr>
          <a:lstStyle/>
          <a:p>
            <a:r>
              <a:rPr lang="uk-UA" dirty="0">
                <a:latin typeface="Arial" pitchFamily="34" charset="0"/>
                <a:cs typeface="Arial" pitchFamily="34" charset="0"/>
              </a:rPr>
              <a:t>Історія становлення Київської оперети невід’ємна від  історії будинку, який давно вже став рідним домом для всього творчого колективу. Це знаменита історична будівля  Народного Троїцького дому, відомого як "Дім народної просвіти", який спроектували архітектори В.А. Осьмак та Г.М. Антоновський на ще початку минулого століття ( 1901-1902). Будівлю було зведено коштом   київської "Старої громади" за фінансової підтримки відомого українського підприємця - мецената </a:t>
            </a:r>
            <a:r>
              <a:rPr lang="uk-UA" dirty="0" smtClean="0">
                <a:latin typeface="Arial" pitchFamily="34" charset="0"/>
                <a:cs typeface="Arial" pitchFamily="34" charset="0"/>
              </a:rPr>
              <a:t>М.Терещенка. Тут </a:t>
            </a:r>
            <a:r>
              <a:rPr lang="uk-UA" dirty="0">
                <a:latin typeface="Arial" pitchFamily="34" charset="0"/>
                <a:cs typeface="Arial" pitchFamily="34" charset="0"/>
              </a:rPr>
              <a:t>працювали </a:t>
            </a:r>
            <a:r>
              <a:rPr lang="uk-UA" dirty="0" smtClean="0">
                <a:latin typeface="Arial" pitchFamily="34" charset="0"/>
                <a:cs typeface="Arial" pitchFamily="34" charset="0"/>
              </a:rPr>
              <a:t>український </a:t>
            </a:r>
            <a:r>
              <a:rPr lang="uk-UA" dirty="0">
                <a:latin typeface="Arial" pitchFamily="34" charset="0"/>
                <a:cs typeface="Arial" pitchFamily="34" charset="0"/>
              </a:rPr>
              <a:t>музично-драматичний театр </a:t>
            </a:r>
            <a:r>
              <a:rPr lang="uk-UA" dirty="0" smtClean="0">
                <a:latin typeface="Arial" pitchFamily="34" charset="0"/>
                <a:cs typeface="Arial" pitchFamily="34" charset="0"/>
              </a:rPr>
              <a:t>Садовського, </a:t>
            </a:r>
            <a:r>
              <a:rPr lang="uk-UA" dirty="0">
                <a:latin typeface="Arial" pitchFamily="34" charset="0"/>
                <a:cs typeface="Arial" pitchFamily="34" charset="0"/>
              </a:rPr>
              <a:t>театр Саксаганського </a:t>
            </a:r>
            <a:r>
              <a:rPr lang="uk-UA" dirty="0" smtClean="0">
                <a:latin typeface="Arial" pitchFamily="34" charset="0"/>
                <a:cs typeface="Arial" pitchFamily="34" charset="0"/>
              </a:rPr>
              <a:t>, </a:t>
            </a:r>
            <a:r>
              <a:rPr lang="uk-UA" dirty="0">
                <a:latin typeface="Arial" pitchFamily="34" charset="0"/>
                <a:cs typeface="Arial" pitchFamily="34" charset="0"/>
              </a:rPr>
              <a:t>театр ім. </a:t>
            </a:r>
            <a:r>
              <a:rPr lang="uk-UA" dirty="0" smtClean="0">
                <a:latin typeface="Arial" pitchFamily="34" charset="0"/>
                <a:cs typeface="Arial" pitchFamily="34" charset="0"/>
              </a:rPr>
              <a:t>М.К.Заньковецької,театр </a:t>
            </a:r>
            <a:r>
              <a:rPr lang="uk-UA" dirty="0">
                <a:latin typeface="Arial" pitchFamily="34" charset="0"/>
                <a:cs typeface="Arial" pitchFamily="34" charset="0"/>
              </a:rPr>
              <a:t>Музичної комедії </a:t>
            </a:r>
            <a:r>
              <a:rPr lang="uk-UA" dirty="0" smtClean="0">
                <a:latin typeface="Arial" pitchFamily="34" charset="0"/>
                <a:cs typeface="Arial" pitchFamily="34" charset="0"/>
              </a:rPr>
              <a:t>і</a:t>
            </a:r>
            <a:r>
              <a:rPr lang="uk-UA" dirty="0">
                <a:latin typeface="Arial" pitchFamily="34" charset="0"/>
                <a:cs typeface="Arial" pitchFamily="34" charset="0"/>
              </a:rPr>
              <a:t>, нарешті,  театр оперети, який функціонує в цьому приміщенні з 1967р. </a:t>
            </a:r>
          </a:p>
        </p:txBody>
      </p:sp>
      <p:pic>
        <p:nvPicPr>
          <p:cNvPr id="7" name="Рисунок 6" descr="300px-Troicki_public_house.jpg"/>
          <p:cNvPicPr>
            <a:picLocks noChangeAspect="1"/>
          </p:cNvPicPr>
          <p:nvPr/>
        </p:nvPicPr>
        <p:blipFill>
          <a:blip r:embed="rId2" cstate="print"/>
          <a:stretch>
            <a:fillRect/>
          </a:stretch>
        </p:blipFill>
        <p:spPr>
          <a:xfrm>
            <a:off x="467544" y="2636912"/>
            <a:ext cx="6907745" cy="3960440"/>
          </a:xfrm>
          <a:prstGeom prst="rect">
            <a:avLst/>
          </a:prstGeom>
        </p:spPr>
      </p:pic>
      <p:sp>
        <p:nvSpPr>
          <p:cNvPr id="8" name="Прямоугольник 7"/>
          <p:cNvSpPr/>
          <p:nvPr/>
        </p:nvSpPr>
        <p:spPr>
          <a:xfrm>
            <a:off x="6437233" y="6488668"/>
            <a:ext cx="2706767" cy="369332"/>
          </a:xfrm>
          <a:prstGeom prst="rect">
            <a:avLst/>
          </a:prstGeom>
        </p:spPr>
        <p:txBody>
          <a:bodyPr wrap="none">
            <a:spAutoFit/>
          </a:bodyPr>
          <a:lstStyle/>
          <a:p>
            <a:pPr fontAlgn="base"/>
            <a:r>
              <a:rPr lang="uk-UA" i="1" dirty="0"/>
              <a:t>Троїцький Народний Дім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477328"/>
          </a:xfrm>
          <a:prstGeom prst="rect">
            <a:avLst/>
          </a:prstGeom>
        </p:spPr>
        <p:txBody>
          <a:bodyPr wrap="square">
            <a:spAutoFit/>
          </a:bodyPr>
          <a:lstStyle/>
          <a:p>
            <a:r>
              <a:rPr lang="uk-UA" dirty="0"/>
              <a:t>Народження Київського театру оперети позначають двома датами: 13 січня 1934 року та 14 грудня 1935 року.  У 1943 році було відкрито стаціонарний театр музичної комедії під керівництвом В. Бенедиктова та </a:t>
            </a:r>
            <a:r>
              <a:rPr lang="uk-UA" dirty="0" err="1"/>
              <a:t>бателмейстера</a:t>
            </a:r>
            <a:r>
              <a:rPr lang="uk-UA" dirty="0"/>
              <a:t> С. </a:t>
            </a:r>
            <a:r>
              <a:rPr lang="uk-UA" dirty="0" err="1" smtClean="0"/>
              <a:t>Томіліна</a:t>
            </a:r>
            <a:r>
              <a:rPr lang="uk-UA" dirty="0" smtClean="0"/>
              <a:t>. </a:t>
            </a:r>
            <a:r>
              <a:rPr lang="ru-RU" dirty="0"/>
              <a:t>А 14 </a:t>
            </a:r>
            <a:r>
              <a:rPr lang="ru-RU" dirty="0" err="1"/>
              <a:t>грудня</a:t>
            </a:r>
            <a:r>
              <a:rPr lang="ru-RU" dirty="0"/>
              <a:t> 1935 р. на </a:t>
            </a:r>
            <a:r>
              <a:rPr lang="ru-RU" dirty="0" err="1"/>
              <a:t>його</a:t>
            </a:r>
            <a:r>
              <a:rPr lang="ru-RU" dirty="0"/>
              <a:t> </a:t>
            </a:r>
            <a:r>
              <a:rPr lang="ru-RU" dirty="0" err="1"/>
              <a:t>сцені</a:t>
            </a:r>
            <a:r>
              <a:rPr lang="ru-RU" dirty="0"/>
              <a:t> </a:t>
            </a:r>
            <a:r>
              <a:rPr lang="ru-RU" dirty="0" err="1"/>
              <a:t>відбулася</a:t>
            </a:r>
            <a:r>
              <a:rPr lang="ru-RU" dirty="0"/>
              <a:t> перша </a:t>
            </a:r>
            <a:r>
              <a:rPr lang="ru-RU" dirty="0" err="1"/>
              <a:t>прем'єра</a:t>
            </a:r>
            <a:r>
              <a:rPr lang="ru-RU" dirty="0"/>
              <a:t> «</a:t>
            </a:r>
            <a:r>
              <a:rPr lang="ru-RU" dirty="0" err="1"/>
              <a:t>Летюча</a:t>
            </a:r>
            <a:r>
              <a:rPr lang="ru-RU" dirty="0"/>
              <a:t> </a:t>
            </a:r>
            <a:r>
              <a:rPr lang="ru-RU" dirty="0" err="1"/>
              <a:t>миша</a:t>
            </a:r>
            <a:r>
              <a:rPr lang="ru-RU" dirty="0" smtClean="0"/>
              <a:t>».А </a:t>
            </a:r>
            <a:r>
              <a:rPr lang="ru-RU" dirty="0"/>
              <a:t>1938 року </a:t>
            </a:r>
            <a:r>
              <a:rPr lang="ru-RU" dirty="0" err="1"/>
              <a:t>київські</a:t>
            </a:r>
            <a:r>
              <a:rPr lang="ru-RU" dirty="0"/>
              <a:t> </a:t>
            </a:r>
            <a:r>
              <a:rPr lang="ru-RU" dirty="0" err="1"/>
              <a:t>глядачі</a:t>
            </a:r>
            <a:r>
              <a:rPr lang="ru-RU" dirty="0"/>
              <a:t> </a:t>
            </a:r>
            <a:r>
              <a:rPr lang="ru-RU" dirty="0" err="1"/>
              <a:t>побачили</a:t>
            </a:r>
            <a:r>
              <a:rPr lang="ru-RU" dirty="0"/>
              <a:t> першу </a:t>
            </a:r>
            <a:r>
              <a:rPr lang="ru-RU" dirty="0" err="1"/>
              <a:t>українську</a:t>
            </a:r>
            <a:r>
              <a:rPr lang="ru-RU" dirty="0"/>
              <a:t> </a:t>
            </a:r>
            <a:r>
              <a:rPr lang="ru-RU" dirty="0" err="1"/>
              <a:t>оперету</a:t>
            </a:r>
            <a:r>
              <a:rPr lang="ru-RU" dirty="0"/>
              <a:t> — «</a:t>
            </a:r>
            <a:r>
              <a:rPr lang="ru-RU" dirty="0" err="1"/>
              <a:t>Весілля</a:t>
            </a:r>
            <a:r>
              <a:rPr lang="ru-RU" dirty="0"/>
              <a:t> в </a:t>
            </a:r>
            <a:r>
              <a:rPr lang="ru-RU" dirty="0" err="1"/>
              <a:t>Малинівці</a:t>
            </a:r>
            <a:r>
              <a:rPr lang="ru-RU" dirty="0"/>
              <a:t>» О. Рябова.</a:t>
            </a:r>
            <a:endParaRPr lang="uk-UA" dirty="0"/>
          </a:p>
        </p:txBody>
      </p:sp>
      <p:pic>
        <p:nvPicPr>
          <p:cNvPr id="5" name="Рисунок 4" descr="4.jpg__381x435_q85_crop_upscale.jpg"/>
          <p:cNvPicPr>
            <a:picLocks noChangeAspect="1"/>
          </p:cNvPicPr>
          <p:nvPr/>
        </p:nvPicPr>
        <p:blipFill>
          <a:blip r:embed="rId2" cstate="print"/>
          <a:stretch>
            <a:fillRect/>
          </a:stretch>
        </p:blipFill>
        <p:spPr>
          <a:xfrm>
            <a:off x="323528" y="1700808"/>
            <a:ext cx="3629025" cy="4143375"/>
          </a:xfrm>
          <a:prstGeom prst="rect">
            <a:avLst/>
          </a:prstGeom>
        </p:spPr>
      </p:pic>
      <p:sp>
        <p:nvSpPr>
          <p:cNvPr id="6" name="Прямоугольник 5"/>
          <p:cNvSpPr/>
          <p:nvPr/>
        </p:nvSpPr>
        <p:spPr>
          <a:xfrm>
            <a:off x="2339752" y="6021288"/>
            <a:ext cx="3429144" cy="369332"/>
          </a:xfrm>
          <a:prstGeom prst="rect">
            <a:avLst/>
          </a:prstGeom>
        </p:spPr>
        <p:txBody>
          <a:bodyPr wrap="none">
            <a:spAutoFit/>
          </a:bodyPr>
          <a:lstStyle/>
          <a:p>
            <a:r>
              <a:rPr lang="ru-RU" dirty="0" smtClean="0"/>
              <a:t>«</a:t>
            </a:r>
            <a:r>
              <a:rPr lang="ru-RU" dirty="0" err="1" smtClean="0"/>
              <a:t>Весілля</a:t>
            </a:r>
            <a:r>
              <a:rPr lang="ru-RU" dirty="0" smtClean="0"/>
              <a:t> в </a:t>
            </a:r>
            <a:r>
              <a:rPr lang="ru-RU" dirty="0" err="1" smtClean="0"/>
              <a:t>Малинівці</a:t>
            </a:r>
            <a:r>
              <a:rPr lang="ru-RU" dirty="0" smtClean="0"/>
              <a:t>» О. Рябова.</a:t>
            </a:r>
            <a:endParaRPr lang="uk-UA" dirty="0"/>
          </a:p>
        </p:txBody>
      </p:sp>
      <p:pic>
        <p:nvPicPr>
          <p:cNvPr id="7" name="Рисунок 6" descr="000005.jpg"/>
          <p:cNvPicPr>
            <a:picLocks noChangeAspect="1"/>
          </p:cNvPicPr>
          <p:nvPr/>
        </p:nvPicPr>
        <p:blipFill>
          <a:blip r:embed="rId3" cstate="print"/>
          <a:stretch>
            <a:fillRect/>
          </a:stretch>
        </p:blipFill>
        <p:spPr>
          <a:xfrm>
            <a:off x="4139952" y="1700808"/>
            <a:ext cx="4871644" cy="410445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754326"/>
          </a:xfrm>
          <a:prstGeom prst="rect">
            <a:avLst/>
          </a:prstGeom>
        </p:spPr>
        <p:txBody>
          <a:bodyPr wrap="square">
            <a:spAutoFit/>
          </a:bodyPr>
          <a:lstStyle/>
          <a:p>
            <a:r>
              <a:rPr lang="uk-UA" dirty="0"/>
              <a:t>У роки війни Київський театр музичної комедії  був евакуйований до Казахстану. Тут, у далекому тилу, разом зі своїми колегами з   інших окупованих міст СРСР київські актори продовжували дарувати своє мистецтво глядачам впродовж двох театральних сезонів.  Восени 1944 року Київська </a:t>
            </a:r>
            <a:r>
              <a:rPr lang="uk-UA" dirty="0" err="1"/>
              <a:t>музкомедія</a:t>
            </a:r>
            <a:r>
              <a:rPr lang="uk-UA" dirty="0"/>
              <a:t> повернулася з евакуації додому, радіючи, що рідний театр  залишився майже неушкодженим за страшні роки окупації Києва.</a:t>
            </a:r>
          </a:p>
        </p:txBody>
      </p:sp>
      <p:pic>
        <p:nvPicPr>
          <p:cNvPr id="5" name="Рисунок 4" descr="Foto_7.jpg"/>
          <p:cNvPicPr>
            <a:picLocks noChangeAspect="1"/>
          </p:cNvPicPr>
          <p:nvPr/>
        </p:nvPicPr>
        <p:blipFill>
          <a:blip r:embed="rId2" cstate="print"/>
          <a:stretch>
            <a:fillRect/>
          </a:stretch>
        </p:blipFill>
        <p:spPr>
          <a:xfrm>
            <a:off x="323528" y="1844824"/>
            <a:ext cx="3317125" cy="4680520"/>
          </a:xfrm>
          <a:prstGeom prst="rect">
            <a:avLst/>
          </a:prstGeom>
        </p:spPr>
      </p:pic>
      <p:pic>
        <p:nvPicPr>
          <p:cNvPr id="6" name="Рисунок 5" descr="Foto_8.jpg"/>
          <p:cNvPicPr>
            <a:picLocks noChangeAspect="1"/>
          </p:cNvPicPr>
          <p:nvPr/>
        </p:nvPicPr>
        <p:blipFill>
          <a:blip r:embed="rId3" cstate="print"/>
          <a:stretch>
            <a:fillRect/>
          </a:stretch>
        </p:blipFill>
        <p:spPr>
          <a:xfrm>
            <a:off x="5580112" y="1772816"/>
            <a:ext cx="3024336" cy="4767174"/>
          </a:xfrm>
          <a:prstGeom prst="rect">
            <a:avLst/>
          </a:prstGeom>
        </p:spPr>
      </p:pic>
      <p:sp>
        <p:nvSpPr>
          <p:cNvPr id="7" name="Прямоугольник 6"/>
          <p:cNvSpPr/>
          <p:nvPr/>
        </p:nvSpPr>
        <p:spPr>
          <a:xfrm>
            <a:off x="2915816" y="6488668"/>
            <a:ext cx="3633687" cy="369332"/>
          </a:xfrm>
          <a:prstGeom prst="rect">
            <a:avLst/>
          </a:prstGeom>
        </p:spPr>
        <p:txBody>
          <a:bodyPr wrap="none">
            <a:spAutoFit/>
          </a:bodyPr>
          <a:lstStyle/>
          <a:p>
            <a:r>
              <a:rPr lang="ru-RU" i="1" dirty="0" err="1"/>
              <a:t>Афіша</a:t>
            </a:r>
            <a:r>
              <a:rPr lang="ru-RU" i="1" dirty="0"/>
              <a:t> </a:t>
            </a:r>
            <a:r>
              <a:rPr lang="ru-RU" i="1" dirty="0" err="1"/>
              <a:t>з</a:t>
            </a:r>
            <a:r>
              <a:rPr lang="ru-RU" i="1" dirty="0"/>
              <a:t> репертуару театру 70-х </a:t>
            </a:r>
            <a:r>
              <a:rPr lang="ru-RU" i="1" dirty="0" err="1"/>
              <a:t>рр</a:t>
            </a:r>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477328"/>
          </a:xfrm>
          <a:prstGeom prst="rect">
            <a:avLst/>
          </a:prstGeom>
        </p:spPr>
        <p:txBody>
          <a:bodyPr wrap="square">
            <a:spAutoFit/>
          </a:bodyPr>
          <a:lstStyle/>
          <a:p>
            <a:r>
              <a:rPr lang="ru-RU" dirty="0"/>
              <a:t>У </a:t>
            </a:r>
            <a:r>
              <a:rPr lang="ru-RU" dirty="0" err="1"/>
              <a:t>повоєнні</a:t>
            </a:r>
            <a:r>
              <a:rPr lang="ru-RU" dirty="0"/>
              <a:t> роки до театру </a:t>
            </a:r>
            <a:r>
              <a:rPr lang="ru-RU" dirty="0" err="1"/>
              <a:t>прийшло</a:t>
            </a:r>
            <a:r>
              <a:rPr lang="ru-RU" dirty="0"/>
              <a:t> </a:t>
            </a:r>
            <a:r>
              <a:rPr lang="ru-RU" dirty="0" err="1"/>
              <a:t>багато</a:t>
            </a:r>
            <a:r>
              <a:rPr lang="ru-RU" dirty="0"/>
              <a:t> </a:t>
            </a:r>
            <a:r>
              <a:rPr lang="ru-RU" dirty="0" err="1"/>
              <a:t>талановитої</a:t>
            </a:r>
            <a:r>
              <a:rPr lang="ru-RU" dirty="0"/>
              <a:t> </a:t>
            </a:r>
            <a:r>
              <a:rPr lang="ru-RU" dirty="0" err="1"/>
              <a:t>молоді</a:t>
            </a:r>
            <a:r>
              <a:rPr lang="ru-RU" dirty="0"/>
              <a:t>, </a:t>
            </a:r>
            <a:r>
              <a:rPr lang="ru-RU" dirty="0" err="1"/>
              <a:t>згодом</a:t>
            </a:r>
            <a:r>
              <a:rPr lang="ru-RU" dirty="0"/>
              <a:t>  </a:t>
            </a:r>
            <a:r>
              <a:rPr lang="ru-RU" dirty="0" err="1"/>
              <a:t>її</a:t>
            </a:r>
            <a:r>
              <a:rPr lang="ru-RU" dirty="0"/>
              <a:t> </a:t>
            </a:r>
            <a:r>
              <a:rPr lang="ru-RU" dirty="0" err="1"/>
              <a:t>представники</a:t>
            </a:r>
            <a:r>
              <a:rPr lang="ru-RU" dirty="0"/>
              <a:t> стали </a:t>
            </a:r>
            <a:r>
              <a:rPr lang="ru-RU" dirty="0" err="1"/>
              <a:t>визнаними</a:t>
            </a:r>
            <a:r>
              <a:rPr lang="ru-RU" dirty="0"/>
              <a:t> </a:t>
            </a:r>
            <a:r>
              <a:rPr lang="ru-RU" dirty="0" err="1"/>
              <a:t>майстрами</a:t>
            </a:r>
            <a:r>
              <a:rPr lang="ru-RU" dirty="0"/>
              <a:t> </a:t>
            </a:r>
            <a:r>
              <a:rPr lang="ru-RU" dirty="0" err="1"/>
              <a:t>сцени</a:t>
            </a:r>
            <a:r>
              <a:rPr lang="ru-RU" dirty="0"/>
              <a:t>: Д. Шевцов, О. Михайлов, К. </a:t>
            </a:r>
            <a:r>
              <a:rPr lang="ru-RU" dirty="0" err="1"/>
              <a:t>Мамикіна</a:t>
            </a:r>
            <a:r>
              <a:rPr lang="ru-RU" dirty="0"/>
              <a:t>, В. Борисенко</a:t>
            </a:r>
            <a:r>
              <a:rPr lang="ru-RU" dirty="0" smtClean="0"/>
              <a:t>. </a:t>
            </a:r>
            <a:r>
              <a:rPr lang="ru-RU" dirty="0" err="1"/>
              <a:t>Тривалий</a:t>
            </a:r>
            <a:r>
              <a:rPr lang="ru-RU" dirty="0"/>
              <a:t> час   </a:t>
            </a:r>
            <a:r>
              <a:rPr lang="ru-RU" dirty="0" err="1"/>
              <a:t>головним</a:t>
            </a:r>
            <a:r>
              <a:rPr lang="ru-RU" dirty="0"/>
              <a:t> </a:t>
            </a:r>
            <a:r>
              <a:rPr lang="ru-RU" dirty="0" err="1"/>
              <a:t>диригентом</a:t>
            </a:r>
            <a:r>
              <a:rPr lang="ru-RU" dirty="0"/>
              <a:t> театру </a:t>
            </a:r>
            <a:r>
              <a:rPr lang="ru-RU" dirty="0" err="1"/>
              <a:t>був</a:t>
            </a:r>
            <a:r>
              <a:rPr lang="ru-RU" dirty="0"/>
              <a:t> композитор </a:t>
            </a:r>
            <a:r>
              <a:rPr lang="ru-RU" dirty="0" err="1"/>
              <a:t>і</a:t>
            </a:r>
            <a:r>
              <a:rPr lang="ru-RU" dirty="0"/>
              <a:t> </a:t>
            </a:r>
            <a:r>
              <a:rPr lang="ru-RU" dirty="0" err="1"/>
              <a:t>диригент</a:t>
            </a:r>
            <a:r>
              <a:rPr lang="ru-RU" dirty="0"/>
              <a:t> О. Рябов — автор </a:t>
            </a:r>
            <a:r>
              <a:rPr lang="ru-RU" dirty="0" err="1"/>
              <a:t>відомих</a:t>
            </a:r>
            <a:r>
              <a:rPr lang="ru-RU" dirty="0"/>
              <a:t> </a:t>
            </a:r>
            <a:r>
              <a:rPr lang="ru-RU" dirty="0" err="1"/>
              <a:t>українських</a:t>
            </a:r>
            <a:r>
              <a:rPr lang="ru-RU" dirty="0"/>
              <a:t> </a:t>
            </a:r>
            <a:r>
              <a:rPr lang="ru-RU" dirty="0" err="1"/>
              <a:t>оперет</a:t>
            </a:r>
            <a:r>
              <a:rPr lang="ru-RU" dirty="0"/>
              <a:t> «</a:t>
            </a:r>
            <a:r>
              <a:rPr lang="ru-RU" dirty="0" err="1"/>
              <a:t>Весілля</a:t>
            </a:r>
            <a:r>
              <a:rPr lang="ru-RU" dirty="0"/>
              <a:t> в </a:t>
            </a:r>
            <a:r>
              <a:rPr lang="ru-RU" dirty="0" err="1"/>
              <a:t>Малинівці</a:t>
            </a:r>
            <a:r>
              <a:rPr lang="ru-RU" dirty="0"/>
              <a:t>» (1938 р.), «</a:t>
            </a:r>
            <a:r>
              <a:rPr lang="ru-RU" dirty="0" err="1"/>
              <a:t>Сорочинський</a:t>
            </a:r>
            <a:r>
              <a:rPr lang="ru-RU" dirty="0"/>
              <a:t> ярмарок» (1943р.),   «</a:t>
            </a:r>
            <a:r>
              <a:rPr lang="ru-RU" dirty="0" err="1"/>
              <a:t>Червона</a:t>
            </a:r>
            <a:r>
              <a:rPr lang="ru-RU" dirty="0"/>
              <a:t> калина» (1954 р.)</a:t>
            </a:r>
            <a:endParaRPr lang="uk-UA" dirty="0"/>
          </a:p>
        </p:txBody>
      </p:sp>
      <p:pic>
        <p:nvPicPr>
          <p:cNvPr id="5" name="Рисунок 4" descr="Foto_14.jpg"/>
          <p:cNvPicPr>
            <a:picLocks noChangeAspect="1"/>
          </p:cNvPicPr>
          <p:nvPr/>
        </p:nvPicPr>
        <p:blipFill>
          <a:blip r:embed="rId2" cstate="print"/>
          <a:stretch>
            <a:fillRect/>
          </a:stretch>
        </p:blipFill>
        <p:spPr>
          <a:xfrm>
            <a:off x="467544" y="1484784"/>
            <a:ext cx="8280920" cy="5037560"/>
          </a:xfrm>
          <a:prstGeom prst="rect">
            <a:avLst/>
          </a:prstGeom>
        </p:spPr>
      </p:pic>
      <p:sp>
        <p:nvSpPr>
          <p:cNvPr id="6" name="Прямоугольник 5"/>
          <p:cNvSpPr/>
          <p:nvPr/>
        </p:nvSpPr>
        <p:spPr>
          <a:xfrm>
            <a:off x="1979712" y="6488668"/>
            <a:ext cx="5976664" cy="369332"/>
          </a:xfrm>
          <a:prstGeom prst="rect">
            <a:avLst/>
          </a:prstGeom>
        </p:spPr>
        <p:txBody>
          <a:bodyPr wrap="square">
            <a:spAutoFit/>
          </a:bodyPr>
          <a:lstStyle/>
          <a:p>
            <a:r>
              <a:rPr lang="ru-RU" i="1" dirty="0" err="1"/>
              <a:t>Вистава</a:t>
            </a:r>
            <a:r>
              <a:rPr lang="ru-RU" i="1" dirty="0"/>
              <a:t> „</a:t>
            </a:r>
            <a:r>
              <a:rPr lang="ru-RU" i="1" dirty="0" err="1"/>
              <a:t>Сорочинський</a:t>
            </a:r>
            <a:r>
              <a:rPr lang="ru-RU" i="1" dirty="0"/>
              <a:t> ярмарок” О. Рябова</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477328"/>
          </a:xfrm>
          <a:prstGeom prst="rect">
            <a:avLst/>
          </a:prstGeom>
        </p:spPr>
        <p:txBody>
          <a:bodyPr wrap="square">
            <a:spAutoFit/>
          </a:bodyPr>
          <a:lstStyle/>
          <a:p>
            <a:r>
              <a:rPr lang="uk-UA" dirty="0"/>
              <a:t>З 2003 р. Київський театр оперети очолив новий художній керівник Богдан </a:t>
            </a:r>
            <a:r>
              <a:rPr lang="uk-UA" dirty="0" err="1"/>
              <a:t>Струтинський</a:t>
            </a:r>
            <a:r>
              <a:rPr lang="uk-UA" dirty="0"/>
              <a:t>, з приходом якого в його славній історії з’явилися нові цікаві сторінки. Останнім часом в театрі відбуваються величезні зміни. І хоча столичний глядач є достатньо  вибагливим – вони не проходять поза його увагою</a:t>
            </a:r>
            <a:r>
              <a:rPr lang="uk-UA" dirty="0" smtClean="0"/>
              <a:t>. </a:t>
            </a:r>
            <a:r>
              <a:rPr lang="ru-RU" dirty="0" err="1"/>
              <a:t>Усі</a:t>
            </a:r>
            <a:r>
              <a:rPr lang="ru-RU" dirty="0"/>
              <a:t> постановки на </a:t>
            </a:r>
            <a:r>
              <a:rPr lang="ru-RU" dirty="0" err="1"/>
              <a:t>цій</a:t>
            </a:r>
            <a:r>
              <a:rPr lang="ru-RU" dirty="0"/>
              <a:t> </a:t>
            </a:r>
            <a:r>
              <a:rPr lang="ru-RU" dirty="0" err="1"/>
              <a:t>сцені</a:t>
            </a:r>
            <a:r>
              <a:rPr lang="ru-RU" dirty="0"/>
              <a:t> </a:t>
            </a:r>
            <a:r>
              <a:rPr lang="ru-RU" dirty="0" err="1"/>
              <a:t>здійснюються</a:t>
            </a:r>
            <a:r>
              <a:rPr lang="ru-RU" dirty="0"/>
              <a:t> </a:t>
            </a:r>
            <a:r>
              <a:rPr lang="ru-RU" dirty="0" err="1"/>
              <a:t>тільки</a:t>
            </a:r>
            <a:r>
              <a:rPr lang="ru-RU" dirty="0"/>
              <a:t> </a:t>
            </a:r>
            <a:r>
              <a:rPr lang="ru-RU" dirty="0" err="1"/>
              <a:t>українською</a:t>
            </a:r>
            <a:r>
              <a:rPr lang="ru-RU" dirty="0"/>
              <a:t> </a:t>
            </a:r>
            <a:r>
              <a:rPr lang="ru-RU" dirty="0" err="1"/>
              <a:t>мовою</a:t>
            </a:r>
            <a:r>
              <a:rPr lang="ru-RU" dirty="0"/>
              <a:t>.</a:t>
            </a:r>
            <a:endParaRPr lang="uk-UA" dirty="0"/>
          </a:p>
        </p:txBody>
      </p:sp>
      <p:pic>
        <p:nvPicPr>
          <p:cNvPr id="5" name="Рисунок 4" descr="47440.jpg"/>
          <p:cNvPicPr>
            <a:picLocks noChangeAspect="1"/>
          </p:cNvPicPr>
          <p:nvPr/>
        </p:nvPicPr>
        <p:blipFill>
          <a:blip r:embed="rId2" cstate="print"/>
          <a:stretch>
            <a:fillRect/>
          </a:stretch>
        </p:blipFill>
        <p:spPr>
          <a:xfrm>
            <a:off x="1043608" y="1628800"/>
            <a:ext cx="6969523" cy="4608512"/>
          </a:xfrm>
          <a:prstGeom prst="rect">
            <a:avLst/>
          </a:prstGeom>
        </p:spPr>
      </p:pic>
      <p:sp>
        <p:nvSpPr>
          <p:cNvPr id="6" name="Прямоугольник 5"/>
          <p:cNvSpPr/>
          <p:nvPr/>
        </p:nvSpPr>
        <p:spPr>
          <a:xfrm>
            <a:off x="3419872" y="6309320"/>
            <a:ext cx="2271199" cy="369332"/>
          </a:xfrm>
          <a:prstGeom prst="rect">
            <a:avLst/>
          </a:prstGeom>
        </p:spPr>
        <p:txBody>
          <a:bodyPr wrap="none">
            <a:spAutoFit/>
          </a:bodyPr>
          <a:lstStyle/>
          <a:p>
            <a:r>
              <a:rPr lang="uk-UA" dirty="0" smtClean="0"/>
              <a:t>Богдан </a:t>
            </a:r>
            <a:r>
              <a:rPr lang="uk-UA" dirty="0" err="1" smtClean="0"/>
              <a:t>Струтинський</a:t>
            </a: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04864"/>
            <a:ext cx="9144000" cy="1200329"/>
          </a:xfrm>
          <a:prstGeom prst="rect">
            <a:avLst/>
          </a:prstGeom>
          <a:noFill/>
        </p:spPr>
        <p:txBody>
          <a:bodyPr wrap="square" rtlCol="0">
            <a:spAutoFit/>
          </a:bodyPr>
          <a:lstStyle/>
          <a:p>
            <a:pPr algn="ctr"/>
            <a:r>
              <a:rPr lang="uk-UA"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Репертуар театру</a:t>
            </a:r>
            <a:endParaRPr lang="uk-UA"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107</TotalTime>
  <Words>283</Words>
  <Application>Microsoft Office PowerPoint</Application>
  <PresentationFormat>Экран (4:3)</PresentationFormat>
  <Paragraphs>28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Трек</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Андрей</dc:creator>
  <cp:lastModifiedBy>Андрей</cp:lastModifiedBy>
  <cp:revision>11</cp:revision>
  <dcterms:created xsi:type="dcterms:W3CDTF">2014-05-18T13:23:46Z</dcterms:created>
  <dcterms:modified xsi:type="dcterms:W3CDTF">2014-05-18T15:10:59Z</dcterms:modified>
</cp:coreProperties>
</file>