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8" r:id="rId5"/>
    <p:sldId id="306" r:id="rId6"/>
    <p:sldId id="259" r:id="rId7"/>
    <p:sldId id="301" r:id="rId8"/>
    <p:sldId id="286" r:id="rId9"/>
    <p:sldId id="302" r:id="rId10"/>
    <p:sldId id="297" r:id="rId11"/>
    <p:sldId id="303" r:id="rId12"/>
    <p:sldId id="287" r:id="rId13"/>
    <p:sldId id="298" r:id="rId14"/>
    <p:sldId id="293" r:id="rId15"/>
    <p:sldId id="299" r:id="rId16"/>
    <p:sldId id="304" r:id="rId17"/>
    <p:sldId id="289" r:id="rId18"/>
    <p:sldId id="305" r:id="rId19"/>
    <p:sldId id="290" r:id="rId20"/>
    <p:sldId id="300" r:id="rId21"/>
    <p:sldId id="291" r:id="rId22"/>
    <p:sldId id="295" r:id="rId23"/>
    <p:sldId id="27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94324-BDE3-48B0-BBFF-31CDD064BB18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C1D9C-E31E-48DF-B8BD-5EE42E83A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ACF69-B105-4E9A-B90C-E5FEC923158E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6FCB-28DA-4BDB-94D3-14D2527D8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0B57A-5B3C-4648-97D9-D2F505A98C62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295CB-58DD-4223-84B8-D82F45D8C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A261-C0FE-4E55-8F04-ABEB22DA71DA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4556A-8020-410E-B380-74434D3DD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660B2-3F97-4A0F-9B06-7FE89AC1CB68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8DD21-D484-478E-84EF-6E8E102AD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5B7E-17E8-40F6-9786-44F160D10C42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1A693-BCED-4BAB-96B5-DDE14CDD1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F19C-8751-42FB-9DDD-DED87E928299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CF6D1-2071-4679-B05C-1527CA43B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A6085-4F09-4C84-9659-2B6DA30A45B5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596DE-41F1-42D4-8D49-83BCB79C1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6437A-7DA8-4F7E-8707-9AB322CB8698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0225-8898-4A46-8ECA-B70DA2EE8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05B5E-99CB-4E6D-B1A6-4079ACA236DE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F88A-5A86-4B43-9F67-EECCB381D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22A80-92D0-4914-8428-1DBAC4678B4C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4C24-3B0D-4236-9FCC-1E3F52536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B94652-0CF2-4B31-B983-6C35D02AB094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A51B90-E580-4D00-B96F-4F655841E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3" r:id="rId10"/>
    <p:sldLayoutId id="21474837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793" y="350100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Криза другої імперії у Франції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910590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Причини повстання 18 березня 1871р. У </a:t>
            </a:r>
            <a:r>
              <a:rPr lang="uk-UA" dirty="0" err="1" smtClean="0"/>
              <a:t>парижі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Відміна відстрочок у стягненні платні за винайм квартир;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Припинення платні національним гвардійцям;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Привід до повстання – прагнення уряду </a:t>
            </a:r>
            <a:r>
              <a:rPr lang="uk-UA" dirty="0" err="1" smtClean="0"/>
              <a:t>Тьєра</a:t>
            </a:r>
            <a:r>
              <a:rPr lang="uk-UA" dirty="0" smtClean="0"/>
              <a:t> роззброїти населення Парижа.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18.03.1871р. Національна гвардія перейшла на сторону народу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Влада у місті перейшла до Центрального комітету Національної гвардії.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26.03.1871р. – вибори до Ради Паризької комуни.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Паризька</a:t>
            </a:r>
            <a:r>
              <a:rPr lang="ru-RU" dirty="0"/>
              <a:t> </a:t>
            </a:r>
            <a:r>
              <a:rPr lang="ru-RU" dirty="0" err="1"/>
              <a:t>комуна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Реформи Паризької Комуни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Декрет </a:t>
            </a:r>
            <a:r>
              <a:rPr lang="ru-RU" dirty="0" smtClean="0"/>
              <a:t>про  </a:t>
            </a:r>
            <a:r>
              <a:rPr lang="ru-RU" dirty="0" err="1"/>
              <a:t>відміну</a:t>
            </a:r>
            <a:r>
              <a:rPr lang="ru-RU" dirty="0"/>
              <a:t>  призову та передачу </a:t>
            </a:r>
            <a:r>
              <a:rPr lang="ru-RU" dirty="0" err="1"/>
              <a:t>військового</a:t>
            </a:r>
            <a:r>
              <a:rPr lang="ru-RU" dirty="0"/>
              <a:t>  контролю над Парижем </a:t>
            </a:r>
            <a:r>
              <a:rPr lang="ru-RU" dirty="0" err="1"/>
              <a:t>Національній</a:t>
            </a:r>
            <a:r>
              <a:rPr lang="ru-RU" dirty="0"/>
              <a:t> </a:t>
            </a:r>
            <a:r>
              <a:rPr lang="ru-RU" dirty="0" err="1" smtClean="0"/>
              <a:t>гвардії</a:t>
            </a:r>
            <a:r>
              <a:rPr lang="ru-RU" dirty="0" smtClean="0"/>
              <a:t>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Скасування поліції;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Виборність чиновників;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Судова реформа;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Відокремлення церкви від держави;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Запровадження безкоштовної і </a:t>
            </a:r>
            <a:r>
              <a:rPr lang="uk-UA" dirty="0" err="1" smtClean="0"/>
              <a:t>обов»язкової</a:t>
            </a:r>
            <a:r>
              <a:rPr lang="uk-UA" dirty="0" smtClean="0"/>
              <a:t> освіти;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Надання жінкам громадянських прав;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Скорочення тривалості робочого дня до 10 годин</a:t>
            </a: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268413"/>
            <a:ext cx="40005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2"/>
          <p:cNvSpPr>
            <a:spLocks noChangeArrowheads="1"/>
          </p:cNvSpPr>
          <p:nvPr/>
        </p:nvSpPr>
        <p:spPr bwMode="auto">
          <a:xfrm>
            <a:off x="153988" y="4292600"/>
            <a:ext cx="4087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/>
              </a:rPr>
              <a:t>Проголошення Комуни перед Ратушею.</a:t>
            </a:r>
          </a:p>
          <a:p>
            <a:pPr algn="ctr"/>
            <a:r>
              <a:rPr lang="ru-RU">
                <a:latin typeface="Franklin Gothic Book"/>
              </a:rPr>
              <a:t> мал. Е. Л. Ламі.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681038"/>
            <a:ext cx="9107487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Розгром Паризької комуни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1484313"/>
            <a:ext cx="447675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250825" y="465296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latin typeface="Franklin Gothic Book"/>
              </a:rPr>
              <a:t>Розстріл комунарів на кладовищі Пер-Лашез (28 травня).</a:t>
            </a:r>
          </a:p>
          <a:p>
            <a:r>
              <a:rPr lang="ru-RU" sz="1200">
                <a:latin typeface="Franklin Gothic Book"/>
              </a:rPr>
              <a:t>мал.. А. Даржу. Музей Карнавале. Париж.</a:t>
            </a: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4822825" y="1557338"/>
            <a:ext cx="42132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sz="2000">
                <a:latin typeface="Franklin Gothic Book"/>
              </a:rPr>
              <a:t>На початку квітня 1871р. Париж було оточено військами уряду Тьєра.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>
                <a:latin typeface="Franklin Gothic Book"/>
              </a:rPr>
              <a:t>Німецькі війська надали допомогу в придушенні повстання.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>
                <a:latin typeface="Franklin Gothic Book"/>
              </a:rPr>
              <a:t>21 травня війська уряду Тьєра увірвалися у Париж.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>
                <a:latin typeface="Franklin Gothic Book"/>
              </a:rPr>
              <a:t>В кінці травня 1871року були придушені останні осередки  повстанців  на кладовищі Пер – Лашез.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sz="2000">
                <a:latin typeface="Franklin Gothic Book"/>
              </a:rPr>
              <a:t>Паризька Комуна проіснувала 72 дні</a:t>
            </a:r>
            <a:r>
              <a:rPr lang="uk-UA">
                <a:latin typeface="Franklin Gothic Book"/>
              </a:rPr>
              <a:t>.</a:t>
            </a:r>
            <a:endParaRPr lang="ru-RU">
              <a:latin typeface="Franklin Gothic 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0225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Становлення третьої республіки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Опрацювати п.3 §15 і визначте: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Яким було головне питання політичного розвитку Франції у 1871 – 1875рр.?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Яка форма державного правління була встановлена у Франції у 1875року?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r>
              <a:rPr lang="uk-UA" dirty="0" smtClean="0"/>
              <a:t>Яку форму республіки закріпила Конституція Франції 1875року?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 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8175" y="1412875"/>
            <a:ext cx="554355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4 місце в світі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( після США, Великої Британії, Німеччини 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8313" y="3429000"/>
            <a:ext cx="2087562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Наслідки війни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32588" y="3429000"/>
            <a:ext cx="2087562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Технічна відсталість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8400" y="3429000"/>
            <a:ext cx="2016125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Брак сировини і палива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8175" y="5445125"/>
            <a:ext cx="2232025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Вивіз капіталів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92725" y="5445125"/>
            <a:ext cx="2232025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Слабкий внутрішній ринок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8" idx="0"/>
          </p:cNvCxnSpPr>
          <p:nvPr/>
        </p:nvCxnSpPr>
        <p:spPr>
          <a:xfrm flipV="1">
            <a:off x="3024188" y="2852738"/>
            <a:ext cx="0" cy="25923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0"/>
          </p:cNvCxnSpPr>
          <p:nvPr/>
        </p:nvCxnSpPr>
        <p:spPr>
          <a:xfrm flipV="1">
            <a:off x="6408738" y="2852738"/>
            <a:ext cx="0" cy="25923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0"/>
          </p:cNvCxnSpPr>
          <p:nvPr/>
        </p:nvCxnSpPr>
        <p:spPr>
          <a:xfrm flipV="1">
            <a:off x="4716463" y="2708275"/>
            <a:ext cx="0" cy="7207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0"/>
          </p:cNvCxnSpPr>
          <p:nvPr/>
        </p:nvCxnSpPr>
        <p:spPr>
          <a:xfrm flipV="1">
            <a:off x="1511300" y="2708275"/>
            <a:ext cx="396875" cy="7207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0"/>
          </p:cNvCxnSpPr>
          <p:nvPr/>
        </p:nvCxnSpPr>
        <p:spPr>
          <a:xfrm flipH="1" flipV="1">
            <a:off x="7451725" y="2708275"/>
            <a:ext cx="323850" cy="7207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6013" y="1628775"/>
            <a:ext cx="7272337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Нові  тенденції  економічного розвитку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388" y="3213100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Швидке зростання промислового  виробництва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3800" y="3213100"/>
            <a:ext cx="388937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Концентрація виробництва та капіталів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550" y="5373688"/>
            <a:ext cx="7129463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Збереження значної кількості дрібних селянських господарств і промислових підприємств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3" idx="2"/>
          </p:cNvCxnSpPr>
          <p:nvPr/>
        </p:nvCxnSpPr>
        <p:spPr>
          <a:xfrm flipH="1">
            <a:off x="2987675" y="2349500"/>
            <a:ext cx="1763713" cy="7921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</p:cNvCxnSpPr>
          <p:nvPr/>
        </p:nvCxnSpPr>
        <p:spPr>
          <a:xfrm>
            <a:off x="4751388" y="2349500"/>
            <a:ext cx="1189037" cy="7921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317" y="116632"/>
            <a:ext cx="8686800" cy="8412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419475" y="1295400"/>
            <a:ext cx="5572125" cy="502920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1876, 1877рр. – перемоги республіканців на виборах.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Реформи республіканців: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Легалізація профспілок;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Амністія комунарів;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uk-UA" dirty="0" smtClean="0"/>
              <a:t>Безкоштовне початкове навчання дітей.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Ряд реформ республіканці не здійснили.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Протистояння в середині республіканського табору ( лівими та правими).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dirty="0" smtClean="0"/>
              <a:t>Протистояння між республіканцями та  монархістами</a:t>
            </a:r>
            <a:endParaRPr lang="ru-RU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88" y="1295400"/>
            <a:ext cx="2871787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865188" y="5105400"/>
            <a:ext cx="1806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/>
              </a:rPr>
              <a:t>Жорж Клемансо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Познайомитися з подіями франко – прусської війни 1870 – 1871рр. Та її наслідками для Франції;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Охарактеризувати події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Охарактеризувати економічний, політичний розвиток Франції наприкінці ХІХ століття;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Вчитися встановлювати </a:t>
            </a:r>
            <a:r>
              <a:rPr lang="uk-UA" dirty="0" err="1" smtClean="0"/>
              <a:t>причинно</a:t>
            </a:r>
            <a:r>
              <a:rPr lang="uk-UA" dirty="0" smtClean="0"/>
              <a:t> – наслідкові </a:t>
            </a:r>
            <a:r>
              <a:rPr lang="uk-UA" dirty="0" err="1" smtClean="0"/>
              <a:t>зв»язки</a:t>
            </a:r>
            <a:r>
              <a:rPr lang="uk-UA" dirty="0" smtClean="0"/>
              <a:t>, аналізувати й узагальнювати історичний матеріал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Політичні кризи 80 – 90-х років ХІХ століття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925638"/>
            <a:ext cx="40894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755650" y="5187950"/>
            <a:ext cx="2670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Franklin Gothic Book"/>
              </a:rPr>
              <a:t>«Справа Дрейфуса»</a:t>
            </a:r>
            <a:endParaRPr lang="ru-RU">
              <a:latin typeface="Franklin Gothic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4663" y="1484313"/>
            <a:ext cx="4608512" cy="526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latin typeface="+mn-lt"/>
              </a:rPr>
              <a:t>Опрацювати п.5.4 §15 і визначте: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800" dirty="0">
                <a:latin typeface="+mn-lt"/>
              </a:rPr>
              <a:t>В чому суть змови Ж.</a:t>
            </a:r>
            <a:r>
              <a:rPr lang="uk-UA" sz="2800" dirty="0" err="1">
                <a:latin typeface="+mn-lt"/>
              </a:rPr>
              <a:t>Буланже</a:t>
            </a:r>
            <a:r>
              <a:rPr lang="uk-UA" sz="2800" dirty="0">
                <a:latin typeface="+mn-lt"/>
              </a:rPr>
              <a:t>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800" dirty="0">
                <a:latin typeface="+mn-lt"/>
              </a:rPr>
              <a:t>В чому суть Панамської афери?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800" dirty="0">
                <a:latin typeface="+mn-lt"/>
              </a:rPr>
              <a:t>В чому суть «справи </a:t>
            </a:r>
            <a:r>
              <a:rPr lang="uk-UA" sz="2800" dirty="0" err="1">
                <a:latin typeface="+mn-lt"/>
              </a:rPr>
              <a:t>Дрейфуса</a:t>
            </a:r>
            <a:r>
              <a:rPr lang="uk-UA" sz="2800" dirty="0">
                <a:latin typeface="+mn-lt"/>
              </a:rPr>
              <a:t>»?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800" dirty="0">
                <a:latin typeface="+mn-lt"/>
              </a:rPr>
              <a:t>Як політичні кризи 80 – 90-х років відбилися на подальшому політичному розвитку Франції?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французької</a:t>
            </a:r>
            <a:r>
              <a:rPr lang="ru-RU" dirty="0"/>
              <a:t> </a:t>
            </a:r>
            <a:r>
              <a:rPr lang="ru-RU" dirty="0" err="1"/>
              <a:t>колоніальної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r>
              <a:rPr lang="ru-RU" dirty="0"/>
              <a:t>Е. </a:t>
            </a:r>
            <a:r>
              <a:rPr lang="ru-RU" dirty="0" err="1"/>
              <a:t>Етьєн</a:t>
            </a:r>
            <a:r>
              <a:rPr lang="ru-RU" dirty="0"/>
              <a:t> (</a:t>
            </a:r>
            <a:r>
              <a:rPr lang="ru-RU" dirty="0" err="1"/>
              <a:t>політичний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/>
              <a:t>) про мету </a:t>
            </a:r>
            <a:r>
              <a:rPr lang="ru-RU" dirty="0" err="1"/>
              <a:t>колоніальної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. 1894 р.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«Яка </a:t>
            </a:r>
            <a:r>
              <a:rPr lang="ru-RU" dirty="0"/>
              <a:t>наша мета ? Ми створили і ми </a:t>
            </a:r>
            <a:r>
              <a:rPr lang="ru-RU" dirty="0" err="1"/>
              <a:t>маємо</a:t>
            </a:r>
            <a:r>
              <a:rPr lang="ru-RU" dirty="0"/>
              <a:t> </a:t>
            </a:r>
            <a:r>
              <a:rPr lang="ru-RU" dirty="0" err="1"/>
              <a:t>намір</a:t>
            </a:r>
            <a:r>
              <a:rPr lang="ru-RU" dirty="0"/>
              <a:t> </a:t>
            </a:r>
            <a:r>
              <a:rPr lang="ru-RU" dirty="0" err="1"/>
              <a:t>зберегти</a:t>
            </a:r>
            <a:r>
              <a:rPr lang="ru-RU" dirty="0"/>
              <a:t> й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колоніальну</a:t>
            </a:r>
            <a:r>
              <a:rPr lang="ru-RU" dirty="0"/>
              <a:t> </a:t>
            </a:r>
            <a:r>
              <a:rPr lang="ru-RU" dirty="0" err="1"/>
              <a:t>імперію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майбутнє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на </a:t>
            </a:r>
            <a:r>
              <a:rPr lang="ru-RU" dirty="0" err="1"/>
              <a:t>нових</a:t>
            </a:r>
            <a:r>
              <a:rPr lang="ru-RU" dirty="0"/>
              <a:t> континентах, </a:t>
            </a:r>
            <a:r>
              <a:rPr lang="ru-RU" dirty="0" err="1"/>
              <a:t>забезпечити</a:t>
            </a:r>
            <a:r>
              <a:rPr lang="ru-RU" dirty="0"/>
              <a:t> нашим товарам ринки, а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незаперечно</a:t>
            </a:r>
            <a:r>
              <a:rPr lang="ru-RU" dirty="0"/>
              <a:t>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Я </a:t>
            </a:r>
            <a:r>
              <a:rPr lang="ru-RU" dirty="0" err="1"/>
              <a:t>мушу</a:t>
            </a:r>
            <a:r>
              <a:rPr lang="ru-RU" dirty="0"/>
              <a:t> </a:t>
            </a:r>
            <a:r>
              <a:rPr lang="ru-RU" dirty="0" err="1"/>
              <a:t>заявити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коли є </a:t>
            </a:r>
            <a:r>
              <a:rPr lang="ru-RU" dirty="0" err="1"/>
              <a:t>виправдання</a:t>
            </a:r>
            <a:r>
              <a:rPr lang="ru-RU" dirty="0"/>
              <a:t> затратам і </a:t>
            </a:r>
            <a:r>
              <a:rPr lang="ru-RU" dirty="0" err="1"/>
              <a:t>людським</a:t>
            </a:r>
            <a:r>
              <a:rPr lang="ru-RU" dirty="0"/>
              <a:t> жертвам,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наших </a:t>
            </a:r>
            <a:r>
              <a:rPr lang="ru-RU" dirty="0" err="1"/>
              <a:t>колоніальних</a:t>
            </a:r>
            <a:r>
              <a:rPr lang="ru-RU" dirty="0"/>
              <a:t> </a:t>
            </a:r>
            <a:r>
              <a:rPr lang="ru-RU" dirty="0" err="1"/>
              <a:t>володінь</a:t>
            </a:r>
            <a:r>
              <a:rPr lang="ru-RU" dirty="0"/>
              <a:t>, то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надії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французький</a:t>
            </a:r>
            <a:r>
              <a:rPr lang="ru-RU" dirty="0"/>
              <a:t> </a:t>
            </a:r>
            <a:r>
              <a:rPr lang="ru-RU" dirty="0" err="1"/>
              <a:t>промисловець</a:t>
            </a:r>
            <a:r>
              <a:rPr lang="ru-RU" dirty="0"/>
              <a:t>, </a:t>
            </a:r>
            <a:r>
              <a:rPr lang="ru-RU" dirty="0" err="1"/>
              <a:t>французький</a:t>
            </a:r>
            <a:r>
              <a:rPr lang="ru-RU" dirty="0"/>
              <a:t> </a:t>
            </a:r>
            <a:r>
              <a:rPr lang="ru-RU" dirty="0" err="1"/>
              <a:t>торговець</a:t>
            </a:r>
            <a:r>
              <a:rPr lang="ru-RU" dirty="0"/>
              <a:t> </a:t>
            </a:r>
            <a:r>
              <a:rPr lang="ru-RU" dirty="0" err="1"/>
              <a:t>зможуть</a:t>
            </a:r>
            <a:r>
              <a:rPr lang="ru-RU" dirty="0"/>
              <a:t> </a:t>
            </a:r>
            <a:r>
              <a:rPr lang="ru-RU" dirty="0" err="1"/>
              <a:t>спрямувати</a:t>
            </a:r>
            <a:r>
              <a:rPr lang="ru-RU" dirty="0"/>
              <a:t> в </a:t>
            </a:r>
            <a:r>
              <a:rPr lang="ru-RU" dirty="0" err="1"/>
              <a:t>колонії</a:t>
            </a:r>
            <a:r>
              <a:rPr lang="ru-RU" dirty="0"/>
              <a:t> </a:t>
            </a:r>
            <a:r>
              <a:rPr lang="ru-RU" dirty="0" err="1"/>
              <a:t>надлишки</a:t>
            </a:r>
            <a:r>
              <a:rPr lang="ru-RU" dirty="0"/>
              <a:t> </a:t>
            </a:r>
            <a:r>
              <a:rPr lang="ru-RU" dirty="0" err="1"/>
              <a:t>французького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Яку мету </a:t>
            </a:r>
            <a:r>
              <a:rPr lang="ru-RU" dirty="0" err="1"/>
              <a:t>переслідував</a:t>
            </a:r>
            <a:r>
              <a:rPr lang="ru-RU" dirty="0"/>
              <a:t> </a:t>
            </a:r>
            <a:r>
              <a:rPr lang="ru-RU" dirty="0" err="1"/>
              <a:t>французький</a:t>
            </a:r>
            <a:r>
              <a:rPr lang="ru-RU" dirty="0"/>
              <a:t> уряд, </a:t>
            </a:r>
            <a:r>
              <a:rPr lang="ru-RU" dirty="0" err="1"/>
              <a:t>здійснюючи</a:t>
            </a:r>
            <a:r>
              <a:rPr lang="ru-RU" dirty="0"/>
              <a:t> </a:t>
            </a:r>
            <a:r>
              <a:rPr lang="ru-RU" dirty="0" err="1"/>
              <a:t>колоніальну</a:t>
            </a:r>
            <a:r>
              <a:rPr lang="ru-RU" dirty="0"/>
              <a:t> </a:t>
            </a:r>
            <a:r>
              <a:rPr lang="ru-RU" dirty="0" err="1"/>
              <a:t>експансію</a:t>
            </a:r>
            <a:r>
              <a:rPr lang="ru-RU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1916113"/>
            <a:ext cx="8863013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Колоніальні володіння Франції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 про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індустріального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у </a:t>
            </a:r>
            <a:r>
              <a:rPr lang="ru-RU" dirty="0" err="1"/>
              <a:t>Франції</a:t>
            </a:r>
            <a:r>
              <a:rPr lang="ru-RU" dirty="0"/>
              <a:t>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 про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у </a:t>
            </a:r>
            <a:r>
              <a:rPr lang="ru-RU" dirty="0" err="1"/>
              <a:t>Франції</a:t>
            </a:r>
            <a:r>
              <a:rPr lang="ru-RU" dirty="0"/>
              <a:t>?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15362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Франко – прусська війна 1870 – 1871рр. Та її наслідки.</a:t>
            </a:r>
          </a:p>
          <a:p>
            <a:r>
              <a:rPr lang="uk-UA" smtClean="0"/>
              <a:t>Паризька комуна.</a:t>
            </a:r>
          </a:p>
          <a:p>
            <a:r>
              <a:rPr lang="uk-UA" smtClean="0"/>
              <a:t>Становлення Третьої республіки.</a:t>
            </a:r>
          </a:p>
          <a:p>
            <a:r>
              <a:rPr lang="uk-UA" smtClean="0"/>
              <a:t>Особливості економічного розвитку.</a:t>
            </a:r>
          </a:p>
          <a:p>
            <a:r>
              <a:rPr lang="uk-UA" smtClean="0"/>
              <a:t>Особливості політичного життя країни.</a:t>
            </a:r>
          </a:p>
          <a:p>
            <a:r>
              <a:rPr lang="uk-UA" smtClean="0"/>
              <a:t>Формування французької колоніальної системи.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16386" name="Объект 4"/>
          <p:cNvSpPr>
            <a:spLocks noGrp="1"/>
          </p:cNvSpPr>
          <p:nvPr>
            <p:ph sz="half" idx="1"/>
          </p:nvPr>
        </p:nvSpPr>
        <p:spPr>
          <a:xfrm>
            <a:off x="107950" y="1600200"/>
            <a:ext cx="4387850" cy="4724400"/>
          </a:xfrm>
        </p:spPr>
        <p:txBody>
          <a:bodyPr/>
          <a:lstStyle/>
          <a:p>
            <a:r>
              <a:rPr lang="uk-UA" smtClean="0"/>
              <a:t>Опорні поняття:</a:t>
            </a:r>
          </a:p>
          <a:p>
            <a:r>
              <a:rPr lang="uk-UA" smtClean="0"/>
              <a:t>Революція;</a:t>
            </a:r>
          </a:p>
          <a:p>
            <a:r>
              <a:rPr lang="uk-UA" smtClean="0"/>
              <a:t>Паризька комуна;</a:t>
            </a:r>
          </a:p>
          <a:p>
            <a:r>
              <a:rPr lang="uk-UA" smtClean="0"/>
              <a:t>Третя республіка;</a:t>
            </a:r>
          </a:p>
        </p:txBody>
      </p:sp>
      <p:sp>
        <p:nvSpPr>
          <p:cNvPr id="16387" name="Объект 5"/>
          <p:cNvSpPr>
            <a:spLocks noGrp="1"/>
          </p:cNvSpPr>
          <p:nvPr>
            <p:ph sz="half" idx="2"/>
          </p:nvPr>
        </p:nvSpPr>
        <p:spPr>
          <a:xfrm>
            <a:off x="4284663" y="1600200"/>
            <a:ext cx="4706937" cy="4724400"/>
          </a:xfrm>
        </p:spPr>
        <p:txBody>
          <a:bodyPr/>
          <a:lstStyle/>
          <a:p>
            <a:r>
              <a:rPr lang="uk-UA" smtClean="0"/>
              <a:t>Опорні дати:</a:t>
            </a:r>
          </a:p>
          <a:p>
            <a:r>
              <a:rPr lang="uk-UA" smtClean="0"/>
              <a:t>1870 – 1871рр. – франко – прусська війна;</a:t>
            </a:r>
          </a:p>
          <a:p>
            <a:r>
              <a:rPr lang="uk-UA" smtClean="0"/>
              <a:t>18.03. – 28.05.1871р. – Паризька комуна;</a:t>
            </a:r>
          </a:p>
          <a:p>
            <a:r>
              <a:rPr lang="uk-UA" smtClean="0"/>
              <a:t>1875р. – ухвалення Конституції Третьої республіки.</a:t>
            </a:r>
          </a:p>
          <a:p>
            <a:endParaRPr lang="uk-U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Проблемні завдання.</a:t>
            </a:r>
            <a:endParaRPr lang="ru-RU" dirty="0"/>
          </a:p>
        </p:txBody>
      </p:sp>
      <p:sp>
        <p:nvSpPr>
          <p:cNvPr id="17410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Які факти свідчать про формування індустріального суспільства у Франції?</a:t>
            </a:r>
          </a:p>
          <a:p>
            <a:r>
              <a:rPr lang="uk-UA" smtClean="0"/>
              <a:t>Які факти свідчать про формування громадянського суспільства у Франції?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Актуалізація опорних знань</a:t>
            </a:r>
            <a:endParaRPr lang="ru-RU" dirty="0"/>
          </a:p>
        </p:txBody>
      </p:sp>
      <p:sp>
        <p:nvSpPr>
          <p:cNvPr id="18434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Коли у Франції існували Друга республіка та Друга імперія?</a:t>
            </a:r>
          </a:p>
          <a:p>
            <a:r>
              <a:rPr lang="uk-UA" smtClean="0"/>
              <a:t>Який зовнішньополітичний курс проводив Наполеон ІІІ?</a:t>
            </a:r>
          </a:p>
          <a:p>
            <a:r>
              <a:rPr lang="uk-UA" smtClean="0"/>
              <a:t>Яка країна стояла на перешкоді об»єднання Німеччини? Яким методом відбулося завершення об»єднання Німеччини?</a:t>
            </a:r>
          </a:p>
          <a:p>
            <a:r>
              <a:rPr lang="uk-UA" smtClean="0"/>
              <a:t>Яка подія відбулася в 1870 - 1817роках?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08" y="116632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Причини франко – </a:t>
            </a:r>
            <a:r>
              <a:rPr lang="uk-UA" dirty="0" err="1" smtClean="0"/>
              <a:t>пруської</a:t>
            </a:r>
            <a:r>
              <a:rPr lang="uk-UA" dirty="0" smtClean="0"/>
              <a:t> війни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06500" y="1125538"/>
            <a:ext cx="6911975" cy="7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Політичні протиріччя між Північнонімецьким союзом та Францією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276475"/>
            <a:ext cx="3671888" cy="1082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Франція прагнула до панування в Європі, знищення північнонімецького союзу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54663" y="2276475"/>
            <a:ext cx="3486150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Північнонімецький союз намагався завершити </a:t>
            </a:r>
            <a:r>
              <a:rPr lang="uk-UA" dirty="0" err="1"/>
              <a:t>об»єднання</a:t>
            </a:r>
            <a:r>
              <a:rPr lang="uk-UA" dirty="0"/>
              <a:t>, для цього необхідно було перемогти Францію</a:t>
            </a:r>
            <a:endParaRPr lang="ru-RU" dirty="0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708400" y="2800350"/>
            <a:ext cx="1763713" cy="288925"/>
          </a:xfrm>
          <a:prstGeom prst="left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850" y="4716463"/>
            <a:ext cx="3168650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Спроба вирішити внутрішні проблеми за допомогою війни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89463" y="4221163"/>
            <a:ext cx="4451350" cy="1008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Франція намагалася за рахунок успішної війни запобігти революції, що визрівала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89463" y="5805488"/>
            <a:ext cx="44513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Уряд північнонімецького союзу прагнув пограбування Франції в ході війни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10" idx="3"/>
          </p:cNvCxnSpPr>
          <p:nvPr/>
        </p:nvCxnSpPr>
        <p:spPr>
          <a:xfrm flipV="1">
            <a:off x="3492500" y="4724400"/>
            <a:ext cx="1008063" cy="711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0" idx="3"/>
          </p:cNvCxnSpPr>
          <p:nvPr/>
        </p:nvCxnSpPr>
        <p:spPr>
          <a:xfrm>
            <a:off x="3492500" y="5435600"/>
            <a:ext cx="1008063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Франко – </a:t>
            </a:r>
            <a:r>
              <a:rPr lang="ru-RU" dirty="0" err="1"/>
              <a:t>прусська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1870 – 1871рр. </a:t>
            </a:r>
          </a:p>
        </p:txBody>
      </p:sp>
      <p:sp>
        <p:nvSpPr>
          <p:cNvPr id="20482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mtClean="0"/>
              <a:t>Липень 1870р. – Франція оголосила війну Пруссії.</a:t>
            </a:r>
          </a:p>
          <a:p>
            <a:r>
              <a:rPr lang="uk-UA" smtClean="0"/>
              <a:t>У прикордонних битвах французька армія зазнала поразки, частина військ укрилася в фортеці Мец, де була оточена.</a:t>
            </a:r>
            <a:endParaRPr lang="ru-RU" smtClean="0"/>
          </a:p>
        </p:txBody>
      </p:sp>
      <p:sp>
        <p:nvSpPr>
          <p:cNvPr id="20483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mtClean="0"/>
              <a:t>Інша частина французької армії  разом з імператором Наполеоном ІІІ була оточена у фортеці Седан.</a:t>
            </a:r>
          </a:p>
          <a:p>
            <a:r>
              <a:rPr lang="uk-UA" smtClean="0"/>
              <a:t>2 вересня 1870р. – французька армія разом з імператором капітулювала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Наслідки війни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04.09.1870р. – початок революції у Франції.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Друга імперія У Франції була повалена та проголошена республіка.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Сформування Тимчасового уряду, основне завдання якого полягало в організації оборони країни від прусських військ.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19.09.1870р. – початок облоги Парижа прусськими військами.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Тимчасовий уряд у січні 1817р. підписав </a:t>
            </a:r>
            <a:r>
              <a:rPr lang="uk-UA" dirty="0" err="1" smtClean="0"/>
              <a:t>перемир»я</a:t>
            </a:r>
            <a:r>
              <a:rPr lang="uk-UA" dirty="0" smtClean="0"/>
              <a:t> з Німеччиною.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/>
              <a:t>26.02.1871р. Франція підписала договір з Німеччиною, за яким віддавала Ельзас і Лотарингію, виплачувала 5 млрд. контрибуцію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408</TotalTime>
  <Words>688</Words>
  <Application>Microsoft Office PowerPoint</Application>
  <PresentationFormat>Экран (4:3)</PresentationFormat>
  <Paragraphs>103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Franklin Gothic Book</vt:lpstr>
      <vt:lpstr>Arial</vt:lpstr>
      <vt:lpstr>Franklin Gothic Medium</vt:lpstr>
      <vt:lpstr>Wingdings 2</vt:lpstr>
      <vt:lpstr>Calibri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Початок революції у Франції</dc:title>
  <dc:creator>Володимир</dc:creator>
  <cp:lastModifiedBy>Makas</cp:lastModifiedBy>
  <cp:revision>50</cp:revision>
  <dcterms:modified xsi:type="dcterms:W3CDTF">2012-04-22T11:09:18Z</dcterms:modified>
</cp:coreProperties>
</file>