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Генетичні захворювання людини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Виконала учениця 11-А</a:t>
            </a:r>
          </a:p>
          <a:p>
            <a:r>
              <a:rPr lang="uk-UA" dirty="0" smtClean="0"/>
              <a:t>Чеботарьова Олена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666678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Хвороба Альцгеймера</a:t>
            </a: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/>
              <a:t>Головний мозок людини похилого віку в </a:t>
            </a:r>
            <a:r>
              <a:rPr lang="uk-UA" dirty="0" smtClean="0"/>
              <a:t>нормі</a:t>
            </a:r>
            <a:endParaRPr lang="uk-UA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І </a:t>
            </a:r>
            <a:r>
              <a:rPr lang="uk-UA" dirty="0"/>
              <a:t>хворої на хворобу </a:t>
            </a:r>
            <a:r>
              <a:rPr lang="uk-UA" dirty="0" smtClean="0"/>
              <a:t>Альцгеймера</a:t>
            </a:r>
            <a:endParaRPr lang="uk-UA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7344816" cy="3430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6319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Ревматоїдний</a:t>
            </a:r>
            <a:r>
              <a:rPr lang="uk-UA" dirty="0" smtClean="0"/>
              <a:t> артрит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pPr algn="ctr"/>
            <a:r>
              <a:rPr lang="uk-UA" dirty="0" smtClean="0"/>
              <a:t>генетичний </a:t>
            </a:r>
            <a:r>
              <a:rPr lang="uk-UA" dirty="0"/>
              <a:t>дефект імунної системи</a:t>
            </a:r>
            <a:endParaRPr lang="ru-RU" dirty="0"/>
          </a:p>
          <a:p>
            <a:endParaRPr lang="uk-UA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76" y="2276872"/>
            <a:ext cx="4260824" cy="3015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7866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Хромосомні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b="1" dirty="0"/>
              <a:t>Відхилення в структурі і кількості хромосом</a:t>
            </a:r>
          </a:p>
          <a:p>
            <a:r>
              <a:rPr lang="uk-UA" dirty="0"/>
              <a:t>Синдром </a:t>
            </a:r>
            <a:r>
              <a:rPr lang="uk-UA" dirty="0" err="1"/>
              <a:t>Дауна</a:t>
            </a:r>
            <a:r>
              <a:rPr lang="uk-UA" dirty="0"/>
              <a:t>, </a:t>
            </a:r>
            <a:r>
              <a:rPr lang="uk-UA" dirty="0" err="1"/>
              <a:t>Патау</a:t>
            </a:r>
            <a:r>
              <a:rPr lang="uk-UA" dirty="0"/>
              <a:t>, </a:t>
            </a:r>
            <a:r>
              <a:rPr lang="uk-UA" dirty="0" err="1"/>
              <a:t>Едвардса</a:t>
            </a:r>
            <a:r>
              <a:rPr lang="uk-UA" dirty="0"/>
              <a:t>, </a:t>
            </a:r>
            <a:r>
              <a:rPr lang="uk-UA" dirty="0" err="1"/>
              <a:t>Шершевського</a:t>
            </a:r>
            <a:r>
              <a:rPr lang="uk-UA" dirty="0"/>
              <a:t> – </a:t>
            </a:r>
            <a:r>
              <a:rPr lang="uk-UA" dirty="0" err="1"/>
              <a:t>Тернера</a:t>
            </a:r>
            <a:r>
              <a:rPr lang="uk-UA" dirty="0"/>
              <a:t>, «котячого лементу» </a:t>
            </a:r>
            <a:r>
              <a:rPr lang="uk-UA" dirty="0" err="1"/>
              <a:t>т.і</a:t>
            </a:r>
            <a:r>
              <a:rPr lang="uk-UA" dirty="0"/>
              <a:t>.</a:t>
            </a:r>
            <a:endParaRPr lang="ru-RU" dirty="0"/>
          </a:p>
          <a:p>
            <a:endParaRPr lang="uk-UA" dirty="0"/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990" y="2034381"/>
            <a:ext cx="282702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3705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Хвороба </a:t>
            </a:r>
            <a:r>
              <a:rPr lang="uk-UA" dirty="0" err="1" smtClean="0"/>
              <a:t>дауна</a:t>
            </a:r>
            <a:endParaRPr lang="uk-UA" dirty="0"/>
          </a:p>
        </p:txBody>
      </p:sp>
      <p:sp>
        <p:nvSpPr>
          <p:cNvPr id="20" name="Объект 1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r>
              <a:rPr lang="uk-UA" dirty="0" smtClean="0"/>
              <a:t>Зайва </a:t>
            </a:r>
            <a:r>
              <a:rPr lang="uk-UA" dirty="0"/>
              <a:t>21 </a:t>
            </a:r>
            <a:r>
              <a:rPr lang="uk-UA" dirty="0" err="1" smtClean="0"/>
              <a:t>аутосома</a:t>
            </a:r>
            <a:r>
              <a:rPr lang="uk-UA" dirty="0" smtClean="0"/>
              <a:t>.</a:t>
            </a:r>
            <a:endParaRPr lang="ru-RU" dirty="0"/>
          </a:p>
          <a:p>
            <a:endParaRPr lang="uk-UA" dirty="0"/>
          </a:p>
        </p:txBody>
      </p:sp>
      <p:pic>
        <p:nvPicPr>
          <p:cNvPr id="21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55564"/>
            <a:ext cx="4038600" cy="3215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58768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Синдром «котячого лементу»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/>
              <a:t>втрата частини плеча п’ятої хромосоми</a:t>
            </a:r>
          </a:p>
          <a:p>
            <a:r>
              <a:rPr lang="uk-UA" dirty="0"/>
              <a:t>Наслідки: розумова відсталість, низька маса тіла, плач дитини, схожий на котяче нявкання</a:t>
            </a:r>
            <a:endParaRPr lang="ru-RU" dirty="0"/>
          </a:p>
          <a:p>
            <a:endParaRPr lang="uk-UA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468" y="1600200"/>
            <a:ext cx="32360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886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>
                <a:solidFill>
                  <a:srgbClr val="FF0000"/>
                </a:solidFill>
              </a:rPr>
              <a:t>Мітохондріальні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b="1" dirty="0"/>
              <a:t>пошкодження у молекулах ДНК мітохондрій:</a:t>
            </a:r>
            <a:r>
              <a:rPr lang="ru-RU" b="1" dirty="0"/>
              <a:t/>
            </a:r>
            <a:br>
              <a:rPr lang="ru-RU" b="1" dirty="0"/>
            </a:br>
            <a:r>
              <a:rPr lang="uk-UA" dirty="0"/>
              <a:t>синдром </a:t>
            </a:r>
            <a:r>
              <a:rPr lang="uk-UA" dirty="0" err="1"/>
              <a:t>Кірнса-Сейра</a:t>
            </a:r>
            <a:r>
              <a:rPr lang="uk-UA" dirty="0"/>
              <a:t>,  </a:t>
            </a:r>
            <a:r>
              <a:rPr lang="uk-UA" dirty="0" err="1"/>
              <a:t>Пірсона</a:t>
            </a:r>
            <a:r>
              <a:rPr lang="uk-UA" dirty="0"/>
              <a:t>, </a:t>
            </a:r>
          </a:p>
          <a:p>
            <a:r>
              <a:rPr lang="uk-UA" dirty="0" err="1"/>
              <a:t>міоклональна</a:t>
            </a:r>
            <a:r>
              <a:rPr lang="uk-UA" dirty="0"/>
              <a:t>  епілепсія , </a:t>
            </a:r>
            <a:r>
              <a:rPr lang="uk-UA" dirty="0" err="1"/>
              <a:t>міокардіопатія</a:t>
            </a:r>
            <a:endParaRPr lang="ru-RU" dirty="0"/>
          </a:p>
          <a:p>
            <a:endParaRPr lang="uk-UA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4759288" y="1584763"/>
            <a:ext cx="3816423" cy="448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1615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Синдром </a:t>
            </a:r>
            <a:r>
              <a:rPr lang="uk-UA" dirty="0" err="1" smtClean="0"/>
              <a:t>Пірсона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/>
              <a:t>порушення кровотворення, функцій підшлункової залози. Нерідко буває ниркова та печіночна недостатність . </a:t>
            </a:r>
            <a:endParaRPr lang="ru-RU" dirty="0"/>
          </a:p>
          <a:p>
            <a:endParaRPr lang="uk-UA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038600" cy="284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3060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Дякую за увагу!</a:t>
            </a:r>
            <a:endParaRPr lang="uk-UA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70354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Існують чотири типи генетичних хвороб людини: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cap="all" dirty="0" smtClean="0"/>
          </a:p>
          <a:p>
            <a:r>
              <a:rPr lang="ru-RU" b="1" cap="all" dirty="0" smtClean="0">
                <a:solidFill>
                  <a:srgbClr val="92D050"/>
                </a:solidFill>
              </a:rPr>
              <a:t>1</a:t>
            </a:r>
            <a:r>
              <a:rPr lang="ru-RU" b="1" cap="all" dirty="0">
                <a:solidFill>
                  <a:srgbClr val="92D050"/>
                </a:solidFill>
              </a:rPr>
              <a:t>) ОДНОГЕННІ/МОНО ГЕННІ ГЕНЕТИЧНІ </a:t>
            </a:r>
            <a:r>
              <a:rPr lang="ru-RU" b="1" cap="all" dirty="0" smtClean="0">
                <a:solidFill>
                  <a:srgbClr val="92D050"/>
                </a:solidFill>
              </a:rPr>
              <a:t>ХВОРОБИ;</a:t>
            </a:r>
            <a:endParaRPr lang="ru-RU" cap="all" dirty="0">
              <a:solidFill>
                <a:srgbClr val="92D050"/>
              </a:solidFill>
            </a:endParaRPr>
          </a:p>
          <a:p>
            <a:r>
              <a:rPr lang="uk-UA" b="1" cap="all" dirty="0">
                <a:solidFill>
                  <a:srgbClr val="92D050"/>
                </a:solidFill>
              </a:rPr>
              <a:t>2) </a:t>
            </a:r>
            <a:r>
              <a:rPr lang="uk-UA" b="1" cap="all" dirty="0" smtClean="0">
                <a:solidFill>
                  <a:srgbClr val="92D050"/>
                </a:solidFill>
              </a:rPr>
              <a:t>БАГАТОФАКТОРНІ </a:t>
            </a:r>
            <a:r>
              <a:rPr lang="uk-UA" b="1" cap="all" dirty="0">
                <a:solidFill>
                  <a:srgbClr val="92D050"/>
                </a:solidFill>
              </a:rPr>
              <a:t>/ ПОЛІГЕННІ ГЕНЕТИЧНІ </a:t>
            </a:r>
            <a:r>
              <a:rPr lang="uk-UA" b="1" cap="all" dirty="0" smtClean="0">
                <a:solidFill>
                  <a:srgbClr val="92D050"/>
                </a:solidFill>
              </a:rPr>
              <a:t>ХВОРОБИ;</a:t>
            </a:r>
            <a:endParaRPr lang="uk-UA" cap="all" dirty="0">
              <a:solidFill>
                <a:srgbClr val="92D050"/>
              </a:solidFill>
            </a:endParaRPr>
          </a:p>
          <a:p>
            <a:r>
              <a:rPr lang="uk-UA" b="1" cap="all" dirty="0">
                <a:solidFill>
                  <a:srgbClr val="92D050"/>
                </a:solidFill>
              </a:rPr>
              <a:t>3) ХРОМОСОМНІ ГЕНЕТИЧНІ </a:t>
            </a:r>
            <a:r>
              <a:rPr lang="uk-UA" b="1" cap="all" dirty="0" smtClean="0">
                <a:solidFill>
                  <a:srgbClr val="92D050"/>
                </a:solidFill>
              </a:rPr>
              <a:t>ХВОРОБИ;</a:t>
            </a:r>
            <a:endParaRPr lang="uk-UA" cap="all" dirty="0">
              <a:solidFill>
                <a:srgbClr val="92D050"/>
              </a:solidFill>
            </a:endParaRPr>
          </a:p>
          <a:p>
            <a:r>
              <a:rPr lang="uk-UA" b="1" cap="all" dirty="0">
                <a:solidFill>
                  <a:srgbClr val="92D050"/>
                </a:solidFill>
              </a:rPr>
              <a:t>4) МІТОХОНДРІАЛЬНІ ГЕНЕТИЧНІ </a:t>
            </a:r>
            <a:r>
              <a:rPr lang="uk-UA" b="1" cap="all" dirty="0" smtClean="0">
                <a:solidFill>
                  <a:srgbClr val="92D050"/>
                </a:solidFill>
              </a:rPr>
              <a:t>ХВОРОБИ</a:t>
            </a:r>
            <a:r>
              <a:rPr lang="uk-UA" b="1" cap="all" dirty="0" smtClean="0"/>
              <a:t>;</a:t>
            </a:r>
            <a:endParaRPr lang="uk-UA" cap="all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61836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>
                <a:solidFill>
                  <a:srgbClr val="FF0000"/>
                </a:solidFill>
              </a:rPr>
              <a:t>Моногенні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uk-UA" b="1" dirty="0"/>
          </a:p>
          <a:p>
            <a:endParaRPr lang="uk-UA" b="1" dirty="0" smtClean="0"/>
          </a:p>
          <a:p>
            <a:r>
              <a:rPr lang="uk-UA" b="1" dirty="0" smtClean="0"/>
              <a:t>Мутація </a:t>
            </a:r>
            <a:r>
              <a:rPr lang="uk-UA" b="1" dirty="0"/>
              <a:t>одного гена,</a:t>
            </a:r>
            <a:r>
              <a:rPr lang="uk-UA" dirty="0"/>
              <a:t> який кодує білок, в результаті – міняється структура білка</a:t>
            </a:r>
            <a:endParaRPr lang="ru-RU" dirty="0"/>
          </a:p>
          <a:p>
            <a:endParaRPr lang="uk-UA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r="26580"/>
          <a:stretch/>
        </p:blipFill>
        <p:spPr bwMode="auto">
          <a:xfrm>
            <a:off x="5580112" y="2060848"/>
            <a:ext cx="2423287" cy="330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2886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Муковісциздос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/>
              <a:t>Рецесивна патологія</a:t>
            </a:r>
          </a:p>
          <a:p>
            <a:r>
              <a:rPr lang="uk-UA" dirty="0"/>
              <a:t>хронічний процес в дихальних шляхах, порушення роботи підшлункової залози, підвищений вміст електролітів в потовій рідині та обструктивна </a:t>
            </a:r>
            <a:r>
              <a:rPr lang="uk-UA" dirty="0" err="1" smtClean="0"/>
              <a:t>азоспермія</a:t>
            </a:r>
            <a:r>
              <a:rPr lang="uk-UA" dirty="0" smtClean="0"/>
              <a:t> </a:t>
            </a:r>
            <a:r>
              <a:rPr lang="uk-UA" dirty="0"/>
              <a:t>у </a:t>
            </a:r>
            <a:r>
              <a:rPr lang="uk-UA" dirty="0" smtClean="0"/>
              <a:t>чоловіків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361" y="2276872"/>
            <a:ext cx="3925679" cy="2740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124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Серповидноклітинна</a:t>
            </a:r>
            <a:r>
              <a:rPr lang="uk-UA" dirty="0" smtClean="0"/>
              <a:t> анемія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 (хвороба </a:t>
            </a:r>
            <a:r>
              <a:rPr lang="uk-UA" dirty="0" err="1"/>
              <a:t>Аддісона-Бірмера</a:t>
            </a:r>
            <a:r>
              <a:rPr lang="uk-UA" dirty="0"/>
              <a:t>)</a:t>
            </a:r>
          </a:p>
          <a:p>
            <a:pPr marL="0" indent="0">
              <a:buNone/>
            </a:pPr>
            <a:r>
              <a:rPr lang="uk-UA" dirty="0"/>
              <a:t>  рецесивна патологія</a:t>
            </a:r>
          </a:p>
          <a:p>
            <a:r>
              <a:rPr lang="uk-UA" dirty="0"/>
              <a:t>спадкове порушенням синтезу гемоглобіну</a:t>
            </a:r>
          </a:p>
          <a:p>
            <a:r>
              <a:rPr lang="uk-UA" dirty="0"/>
              <a:t>Зміна форми еритроцитів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56792"/>
            <a:ext cx="3217181" cy="18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37419" y="3415710"/>
            <a:ext cx="2413992" cy="316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562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dirty="0" smtClean="0"/>
              <a:t>Хвороба </a:t>
            </a:r>
            <a:r>
              <a:rPr lang="uk-UA" sz="3600" dirty="0" err="1" smtClean="0"/>
              <a:t>Гантінгтона</a:t>
            </a:r>
            <a:endParaRPr lang="uk-UA" sz="36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 sz="2400" dirty="0" smtClean="0"/>
          </a:p>
          <a:p>
            <a:endParaRPr lang="uk-UA" sz="2400" dirty="0"/>
          </a:p>
          <a:p>
            <a:r>
              <a:rPr lang="uk-UA" sz="2400" dirty="0" smtClean="0"/>
              <a:t>білок </a:t>
            </a:r>
            <a:r>
              <a:rPr lang="uk-UA" sz="2400" dirty="0" err="1"/>
              <a:t>хантінгтін</a:t>
            </a:r>
            <a:r>
              <a:rPr lang="uk-UA" sz="2400" dirty="0"/>
              <a:t> з невідомою функцією, пошкоджує нейрони в мозку</a:t>
            </a:r>
          </a:p>
          <a:p>
            <a:endParaRPr lang="uk-UA" dirty="0"/>
          </a:p>
          <a:p>
            <a:endParaRPr lang="uk-UA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05064"/>
            <a:ext cx="36576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92696"/>
            <a:ext cx="311848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797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Фенілкетонурія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/>
              <a:t>Рецесивна патологія</a:t>
            </a:r>
          </a:p>
          <a:p>
            <a:r>
              <a:rPr lang="uk-UA" dirty="0"/>
              <a:t>Поломка гена у 12 хромосомі, який кодує фермент, що відповідає за один з етапів перетворення амінокислоти фенілаланіну</a:t>
            </a:r>
            <a:endParaRPr lang="ru-RU" dirty="0"/>
          </a:p>
          <a:p>
            <a:endParaRPr lang="uk-UA" dirty="0"/>
          </a:p>
        </p:txBody>
      </p:sp>
      <p:pic>
        <p:nvPicPr>
          <p:cNvPr id="1026" name="Picture 2" descr="C:\Users\Лена\Desktop\0207680013807074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737"/>
            <a:ext cx="4038600" cy="406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394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Полігенні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b="1" dirty="0"/>
              <a:t>Мутації в кількох генах. </a:t>
            </a:r>
          </a:p>
          <a:p>
            <a:r>
              <a:rPr lang="uk-UA" dirty="0"/>
              <a:t>Щоб хвороби проявилися, потрібні певні умови</a:t>
            </a:r>
            <a:endParaRPr lang="ru-RU" dirty="0"/>
          </a:p>
          <a:p>
            <a:endParaRPr lang="uk-UA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43264" y="1632011"/>
            <a:ext cx="4248471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74526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Альцгеймер</a:t>
            </a:r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Зайва активність генів, розташованих на 21-й хромосомі, посилює розвиток хвороби Альцгеймера, адже серед цих генів є такий, який кодує пов’язаний з цим захворюванням білок — </a:t>
            </a:r>
            <a:r>
              <a:rPr lang="uk-UA" dirty="0" err="1"/>
              <a:t>бета-амілоїдних</a:t>
            </a:r>
            <a:r>
              <a:rPr lang="uk-UA" dirty="0"/>
              <a:t> протеїн.</a:t>
            </a:r>
            <a:r>
              <a:rPr lang="uk-UA" b="1" i="1" dirty="0"/>
              <a:t/>
            </a:r>
            <a:br>
              <a:rPr lang="uk-UA" b="1" i="1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477502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257</Words>
  <Application>Microsoft Office PowerPoint</Application>
  <PresentationFormat>Экран (4:3)</PresentationFormat>
  <Paragraphs>58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Генетичні захворювання людини</vt:lpstr>
      <vt:lpstr>Існують чотири типи генетичних хвороб людини:</vt:lpstr>
      <vt:lpstr>Моногенні</vt:lpstr>
      <vt:lpstr>Муковісциздос </vt:lpstr>
      <vt:lpstr>Серповидноклітинна анемія</vt:lpstr>
      <vt:lpstr>Хвороба Гантінгтона</vt:lpstr>
      <vt:lpstr>Фенілкетонурія</vt:lpstr>
      <vt:lpstr>Полігенні</vt:lpstr>
      <vt:lpstr>Альцгеймер</vt:lpstr>
      <vt:lpstr>Хвороба Альцгеймера</vt:lpstr>
      <vt:lpstr>Ревматоїдний артрит</vt:lpstr>
      <vt:lpstr>Хромосомні</vt:lpstr>
      <vt:lpstr>Хвороба дауна</vt:lpstr>
      <vt:lpstr>Синдром «котячого лементу»</vt:lpstr>
      <vt:lpstr>Мітохондріальні</vt:lpstr>
      <vt:lpstr>Синдром Пірсона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Генетичні захворювання людини</dc:title>
  <dc:creator>Лена</dc:creator>
  <cp:lastModifiedBy>Лена</cp:lastModifiedBy>
  <cp:revision>7</cp:revision>
  <dcterms:created xsi:type="dcterms:W3CDTF">2014-11-13T18:24:32Z</dcterms:created>
  <dcterms:modified xsi:type="dcterms:W3CDTF">2014-11-13T19:43:54Z</dcterms:modified>
</cp:coreProperties>
</file>