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5" autoAdjust="0"/>
  </p:normalViewPr>
  <p:slideViewPr>
    <p:cSldViewPr>
      <p:cViewPr>
        <p:scale>
          <a:sx n="60" d="100"/>
          <a:sy n="60" d="100"/>
        </p:scale>
        <p:origin x="-16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0293-1810-4D7C-8CBD-68997E940A9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52A6-B9D2-43F4-B2AB-CE6A529B0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sic violins culture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45" y="0"/>
            <a:ext cx="1257304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8715404" cy="3429024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Паганіні: Скрипач Диявола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Неприємності</a:t>
            </a:r>
            <a:r>
              <a:rPr lang="ru-RU" dirty="0" smtClean="0"/>
              <a:t> </a:t>
            </a:r>
            <a:r>
              <a:rPr lang="ru-RU" dirty="0" smtClean="0"/>
              <a:t>не обходили </a:t>
            </a:r>
            <a:r>
              <a:rPr lang="ru-RU" dirty="0" err="1" smtClean="0"/>
              <a:t>музиканта</a:t>
            </a:r>
            <a:r>
              <a:rPr lang="ru-RU" dirty="0" smtClean="0"/>
              <a:t> як при </a:t>
            </a:r>
            <a:r>
              <a:rPr lang="ru-RU" dirty="0" err="1" smtClean="0"/>
              <a:t>житті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сам напустив </a:t>
            </a:r>
            <a:r>
              <a:rPr lang="ru-RU" dirty="0" err="1" smtClean="0"/>
              <a:t>багато</a:t>
            </a:r>
            <a:r>
              <a:rPr lang="ru-RU" dirty="0" smtClean="0"/>
              <a:t> туману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особи,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чуток про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нечистою силою.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єпископ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err="1" smtClean="0"/>
              <a:t>Ніцца</a:t>
            </a:r>
            <a:r>
              <a:rPr lang="ru-RU" dirty="0" smtClean="0"/>
              <a:t>, де </a:t>
            </a:r>
            <a:r>
              <a:rPr lang="ru-RU" dirty="0" err="1" smtClean="0"/>
              <a:t>лікувався</a:t>
            </a:r>
            <a:r>
              <a:rPr lang="ru-RU" dirty="0" smtClean="0"/>
              <a:t> </a:t>
            </a:r>
            <a:r>
              <a:rPr lang="ru-RU" dirty="0" err="1" smtClean="0"/>
              <a:t>музикант</a:t>
            </a:r>
            <a:r>
              <a:rPr lang="ru-RU" dirty="0" smtClean="0"/>
              <a:t>, заборонив </a:t>
            </a:r>
            <a:r>
              <a:rPr lang="ru-RU" dirty="0" err="1" smtClean="0"/>
              <a:t>правити</a:t>
            </a:r>
            <a:r>
              <a:rPr lang="ru-RU" dirty="0" smtClean="0"/>
              <a:t> </a:t>
            </a:r>
            <a:r>
              <a:rPr lang="ru-RU" dirty="0" err="1" smtClean="0"/>
              <a:t>заупокійну</a:t>
            </a:r>
            <a:r>
              <a:rPr lang="ru-RU" dirty="0" smtClean="0"/>
              <a:t> </a:t>
            </a:r>
            <a:r>
              <a:rPr lang="ru-RU" dirty="0" err="1" smtClean="0"/>
              <a:t>месу</a:t>
            </a:r>
            <a:r>
              <a:rPr lang="ru-RU" dirty="0" smtClean="0"/>
              <a:t>. Труп </a:t>
            </a:r>
            <a:r>
              <a:rPr lang="ru-RU" dirty="0" err="1" smtClean="0"/>
              <a:t>забальзамували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перевозили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схованки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 </a:t>
            </a:r>
            <a:r>
              <a:rPr lang="ru-RU" dirty="0" err="1" smtClean="0"/>
              <a:t>століття</a:t>
            </a:r>
            <a:r>
              <a:rPr lang="ru-RU" dirty="0" smtClean="0"/>
              <a:t> папа </a:t>
            </a:r>
            <a:r>
              <a:rPr lang="ru-RU" dirty="0" err="1" smtClean="0"/>
              <a:t>римський</a:t>
            </a:r>
            <a:r>
              <a:rPr lang="ru-RU" dirty="0" smtClean="0"/>
              <a:t> </a:t>
            </a:r>
            <a:r>
              <a:rPr lang="ru-RU" dirty="0" err="1" smtClean="0"/>
              <a:t>скасував</a:t>
            </a:r>
            <a:r>
              <a:rPr lang="ru-RU" dirty="0" smtClean="0"/>
              <a:t> </a:t>
            </a:r>
            <a:r>
              <a:rPr lang="ru-RU" dirty="0" err="1" smtClean="0"/>
              <a:t>суворе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єпископа</a:t>
            </a:r>
            <a:r>
              <a:rPr lang="ru-RU" dirty="0" smtClean="0"/>
              <a:t> </a:t>
            </a:r>
            <a:r>
              <a:rPr lang="ru-RU" dirty="0" err="1" smtClean="0"/>
              <a:t>Ніцци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поховане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Парма.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0"/>
            <a:ext cx="5286412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Все </a:t>
            </a:r>
            <a:r>
              <a:rPr lang="ru-RU" dirty="0" err="1" smtClean="0"/>
              <a:t>скрипкове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епох</a:t>
            </a:r>
            <a:r>
              <a:rPr lang="ru-RU" dirty="0" smtClean="0"/>
              <a:t> </a:t>
            </a:r>
            <a:r>
              <a:rPr lang="ru-RU" dirty="0" err="1" smtClean="0"/>
              <a:t>розвивалося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стилю </a:t>
            </a:r>
            <a:r>
              <a:rPr lang="ru-RU" dirty="0" err="1" smtClean="0"/>
              <a:t>Паганіні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уживання</a:t>
            </a:r>
            <a:r>
              <a:rPr lang="ru-RU" dirty="0" smtClean="0"/>
              <a:t> </a:t>
            </a:r>
            <a:r>
              <a:rPr lang="ru-RU" dirty="0" err="1" smtClean="0"/>
              <a:t>флажолетів</a:t>
            </a:r>
            <a:r>
              <a:rPr lang="ru-RU" dirty="0" smtClean="0"/>
              <a:t>, </a:t>
            </a:r>
            <a:r>
              <a:rPr lang="ru-RU" dirty="0" err="1" smtClean="0"/>
              <a:t>піцикато</a:t>
            </a:r>
            <a:r>
              <a:rPr lang="ru-RU" dirty="0" smtClean="0"/>
              <a:t>, </a:t>
            </a:r>
            <a:r>
              <a:rPr lang="ru-RU" dirty="0" err="1" smtClean="0"/>
              <a:t>подвійних</a:t>
            </a:r>
            <a:r>
              <a:rPr lang="ru-RU" dirty="0" smtClean="0"/>
              <a:t> нот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фігурацій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акомпанують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твори </a:t>
            </a:r>
            <a:r>
              <a:rPr lang="ru-RU" dirty="0" err="1" smtClean="0"/>
              <a:t>насичені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важкими</a:t>
            </a:r>
            <a:r>
              <a:rPr lang="ru-RU" dirty="0" smtClean="0"/>
              <a:t> </a:t>
            </a:r>
            <a:r>
              <a:rPr lang="ru-RU" dirty="0" err="1" smtClean="0"/>
              <a:t>пасажами</a:t>
            </a:r>
            <a:r>
              <a:rPr lang="ru-RU" dirty="0" smtClean="0"/>
              <a:t>, по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про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композицій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 — </a:t>
            </a:r>
            <a:r>
              <a:rPr lang="ru-RU" dirty="0" err="1" smtClean="0"/>
              <a:t>наприклад</a:t>
            </a:r>
            <a:r>
              <a:rPr lang="ru-RU" dirty="0" smtClean="0"/>
              <a:t>, Перший концерт ре мажор, </a:t>
            </a:r>
            <a:r>
              <a:rPr lang="ru-RU" dirty="0" err="1" smtClean="0"/>
              <a:t>Другий</a:t>
            </a:r>
            <a:r>
              <a:rPr lang="ru-RU" dirty="0" smtClean="0"/>
              <a:t> концерт </a:t>
            </a:r>
            <a:r>
              <a:rPr lang="ru-RU" dirty="0" err="1" smtClean="0"/>
              <a:t>сі-мінор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24 </a:t>
            </a:r>
            <a:r>
              <a:rPr lang="ru-RU" dirty="0" err="1" smtClean="0"/>
              <a:t>каприси</a:t>
            </a:r>
            <a:r>
              <a:rPr lang="ru-RU" dirty="0" smtClean="0"/>
              <a:t> —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почесне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репертуарі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www.cph.rcm.ac.uk/Programmes1/Images/Paganini%20coloured%20lithograph%201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286148" cy="436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858180" cy="4929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  24 </a:t>
            </a:r>
            <a:r>
              <a:rPr lang="ru-RU" dirty="0" err="1" smtClean="0"/>
              <a:t>каприси</a:t>
            </a:r>
            <a:r>
              <a:rPr lang="ru-RU" dirty="0" smtClean="0"/>
              <a:t>, для скрипки соло, </a:t>
            </a:r>
            <a:r>
              <a:rPr lang="ru-RU" dirty="0" smtClean="0"/>
              <a:t>Op.1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№1, ре мажор, </a:t>
            </a:r>
            <a:r>
              <a:rPr lang="de-DE" dirty="0" smtClean="0"/>
              <a:t>Op. 6 (1817)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№2, </a:t>
            </a:r>
            <a:r>
              <a:rPr lang="ru-RU" dirty="0" err="1" smtClean="0"/>
              <a:t>сі</a:t>
            </a:r>
            <a:r>
              <a:rPr lang="ru-RU" dirty="0" smtClean="0"/>
              <a:t> </a:t>
            </a:r>
            <a:r>
              <a:rPr lang="ru-RU" dirty="0" err="1" smtClean="0"/>
              <a:t>мінор</a:t>
            </a:r>
            <a:r>
              <a:rPr lang="ru-RU" dirty="0" smtClean="0"/>
              <a:t>, </a:t>
            </a:r>
            <a:r>
              <a:rPr lang="de-DE" dirty="0" smtClean="0"/>
              <a:t>Op. 7 (1826) (</a:t>
            </a:r>
            <a:r>
              <a:rPr lang="de-DE" i="1" dirty="0" smtClean="0"/>
              <a:t>La </a:t>
            </a:r>
            <a:r>
              <a:rPr lang="de-DE" i="1" dirty="0" err="1" smtClean="0"/>
              <a:t>Campanella</a:t>
            </a:r>
            <a:r>
              <a:rPr lang="de-DE" dirty="0" smtClean="0"/>
              <a:t>, </a:t>
            </a:r>
            <a:r>
              <a:rPr lang="ru-RU" i="1" dirty="0" err="1" smtClean="0"/>
              <a:t>дзвіночок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№3, </a:t>
            </a:r>
            <a:r>
              <a:rPr lang="ru-RU" dirty="0" err="1" smtClean="0"/>
              <a:t>мі</a:t>
            </a:r>
            <a:r>
              <a:rPr lang="ru-RU" dirty="0" smtClean="0"/>
              <a:t> мажор (1830)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№4, ре </a:t>
            </a:r>
            <a:r>
              <a:rPr lang="ru-RU" dirty="0" err="1" smtClean="0"/>
              <a:t>мінор</a:t>
            </a:r>
            <a:r>
              <a:rPr lang="ru-RU" dirty="0" smtClean="0"/>
              <a:t> (1830)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№5, ля </a:t>
            </a:r>
            <a:r>
              <a:rPr lang="ru-RU" dirty="0" err="1" smtClean="0"/>
              <a:t>мінор</a:t>
            </a:r>
            <a:r>
              <a:rPr lang="ru-RU" dirty="0" smtClean="0"/>
              <a:t> (1830)</a:t>
            </a:r>
          </a:p>
          <a:p>
            <a:r>
              <a:rPr lang="ru-RU" dirty="0" err="1" smtClean="0"/>
              <a:t>Скрипковий</a:t>
            </a:r>
            <a:r>
              <a:rPr lang="ru-RU" dirty="0" smtClean="0"/>
              <a:t> концерт №6, </a:t>
            </a:r>
            <a:r>
              <a:rPr lang="ru-RU" dirty="0" err="1" smtClean="0"/>
              <a:t>мі</a:t>
            </a:r>
            <a:r>
              <a:rPr lang="ru-RU" dirty="0" smtClean="0"/>
              <a:t> </a:t>
            </a:r>
            <a:r>
              <a:rPr lang="ru-RU" dirty="0" err="1" smtClean="0"/>
              <a:t>мінор</a:t>
            </a:r>
            <a:r>
              <a:rPr lang="ru-RU" dirty="0" smtClean="0"/>
              <a:t> (1815?).</a:t>
            </a:r>
          </a:p>
          <a:p>
            <a:r>
              <a:rPr lang="ru-RU" dirty="0" smtClean="0"/>
              <a:t>12 сонат для скрипки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гітари</a:t>
            </a:r>
            <a:r>
              <a:rPr lang="ru-RU" dirty="0" smtClean="0"/>
              <a:t> </a:t>
            </a:r>
            <a:r>
              <a:rPr lang="de-DE" dirty="0" smtClean="0"/>
              <a:t>Op. 2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3</a:t>
            </a:r>
          </a:p>
          <a:p>
            <a:r>
              <a:rPr lang="ru-RU" dirty="0" smtClean="0"/>
              <a:t>12 </a:t>
            </a:r>
            <a:r>
              <a:rPr lang="ru-RU" dirty="0" err="1" smtClean="0"/>
              <a:t>струнних</a:t>
            </a:r>
            <a:r>
              <a:rPr lang="ru-RU" dirty="0" smtClean="0"/>
              <a:t> </a:t>
            </a:r>
            <a:r>
              <a:rPr lang="ru-RU" dirty="0" err="1" smtClean="0"/>
              <a:t>квартетів</a:t>
            </a:r>
            <a:r>
              <a:rPr lang="ru-RU" dirty="0" smtClean="0"/>
              <a:t>, </a:t>
            </a:r>
            <a:r>
              <a:rPr lang="ru-RU" dirty="0" err="1" smtClean="0"/>
              <a:t>opus</a:t>
            </a:r>
            <a:r>
              <a:rPr lang="ru-RU" dirty="0" smtClean="0"/>
              <a:t> </a:t>
            </a:r>
            <a:r>
              <a:rPr lang="ru-RU" dirty="0" smtClean="0"/>
              <a:t>4</a:t>
            </a:r>
          </a:p>
          <a:p>
            <a:r>
              <a:rPr lang="it-IT" dirty="0" smtClean="0"/>
              <a:t>18 Centone di Sonate, для скрипки і гітари</a:t>
            </a:r>
          </a:p>
          <a:p>
            <a:r>
              <a:rPr lang="uk-UA" dirty="0" smtClean="0"/>
              <a:t>6 перекладань</a:t>
            </a:r>
          </a:p>
          <a:p>
            <a:r>
              <a:rPr lang="uk-UA" dirty="0" smtClean="0"/>
              <a:t>І близько 20 окремих творів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66"/>
            <a:ext cx="4643470" cy="628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Народився </a:t>
            </a:r>
            <a:r>
              <a:rPr lang="uk-UA" dirty="0" err="1" smtClean="0"/>
              <a:t>Нікколо</a:t>
            </a:r>
            <a:r>
              <a:rPr lang="uk-UA" dirty="0" smtClean="0"/>
              <a:t> Паганіні 27 </a:t>
            </a:r>
            <a:r>
              <a:rPr lang="uk-UA" dirty="0" smtClean="0"/>
              <a:t>жовтня 1782, </a:t>
            </a:r>
            <a:r>
              <a:rPr lang="uk-UA" dirty="0" smtClean="0"/>
              <a:t>Генуя. Він був </a:t>
            </a:r>
            <a:r>
              <a:rPr lang="ru-RU" dirty="0" smtClean="0"/>
              <a:t>другою </a:t>
            </a:r>
            <a:r>
              <a:rPr lang="ru-RU" dirty="0" err="1" smtClean="0"/>
              <a:t>дитиною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Антоніо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Терези</a:t>
            </a:r>
            <a:r>
              <a:rPr lang="ru-RU" dirty="0" smtClean="0"/>
              <a:t> </a:t>
            </a:r>
            <a:r>
              <a:rPr lang="ru-RU" dirty="0" err="1" smtClean="0"/>
              <a:t>Боччардо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шістьох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один час </a:t>
            </a:r>
            <a:r>
              <a:rPr lang="ru-RU" dirty="0" err="1" smtClean="0"/>
              <a:t>вантажником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в порту лавку, а при </a:t>
            </a:r>
            <a:r>
              <a:rPr lang="ru-RU" dirty="0" err="1" smtClean="0"/>
              <a:t>перепису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Генуї</a:t>
            </a:r>
            <a:r>
              <a:rPr lang="ru-RU" dirty="0" smtClean="0"/>
              <a:t>, </a:t>
            </a:r>
            <a:r>
              <a:rPr lang="ru-RU" dirty="0" err="1" smtClean="0"/>
              <a:t>виконаної</a:t>
            </a:r>
            <a:r>
              <a:rPr lang="ru-RU" dirty="0" smtClean="0"/>
              <a:t> за наказом Наполеона, названий «держателем </a:t>
            </a:r>
            <a:r>
              <a:rPr lang="ru-RU" dirty="0" err="1" smtClean="0"/>
              <a:t>мандолін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8434" name="Picture 2" descr="http://www.peoples.ru/art/music/classical/paganini/paganini_nicco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500462" cy="45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14290"/>
            <a:ext cx="4786346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   Коли хлопчикові виповнилося п'ять років, батько, помітивши здібності сина, почав вчити його музиці спочатку на мандоліні, а з шести років - на скрипці. За спогадами самого музиканта, батько суворо карав його, якщо він не виявляв належної старанності, і це згодом позначилося на його і без того слабкому здоров'ї. Однак </a:t>
            </a:r>
            <a:r>
              <a:rPr lang="uk-UA" dirty="0" err="1" smtClean="0"/>
              <a:t>Нікколо</a:t>
            </a:r>
            <a:r>
              <a:rPr lang="uk-UA" dirty="0" smtClean="0"/>
              <a:t> сам все більш захоплювався інструментом і </a:t>
            </a:r>
            <a:r>
              <a:rPr lang="uk-UA" dirty="0" err="1" smtClean="0"/>
              <a:t>усердно</a:t>
            </a:r>
            <a:r>
              <a:rPr lang="uk-UA" dirty="0" smtClean="0"/>
              <a:t> вправлявся, сподіваючись знайти ще невідомі поєднання звуків, які здивували б слухачів.</a:t>
            </a:r>
            <a:endParaRPr lang="uk-UA" dirty="0"/>
          </a:p>
        </p:txBody>
      </p:sp>
      <p:pic>
        <p:nvPicPr>
          <p:cNvPr id="19460" name="Picture 4" descr="http://900igr.net/data/muzyka/Skripka-i-balalajka.files/0005-006-Skrip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71810"/>
            <a:ext cx="2000264" cy="3483769"/>
          </a:xfrm>
          <a:prstGeom prst="rect">
            <a:avLst/>
          </a:prstGeom>
          <a:noFill/>
        </p:spPr>
      </p:pic>
      <p:pic>
        <p:nvPicPr>
          <p:cNvPr id="19458" name="Picture 2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09550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52"/>
            <a:ext cx="4929222" cy="6572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uk-UA" dirty="0" smtClean="0"/>
              <a:t>Хлопчиком він написав кілька творів (не збереглися) для скрипки, які були важкі, проте сам він їх успішно виконував. Незабаром батько </a:t>
            </a:r>
            <a:r>
              <a:rPr lang="uk-UA" dirty="0" err="1" smtClean="0"/>
              <a:t>Нікколо</a:t>
            </a:r>
            <a:r>
              <a:rPr lang="uk-UA" dirty="0" smtClean="0"/>
              <a:t> відправив сина на навчання скрипалеві </a:t>
            </a:r>
            <a:r>
              <a:rPr lang="uk-UA" dirty="0" err="1" smtClean="0"/>
              <a:t>Джованні</a:t>
            </a:r>
            <a:r>
              <a:rPr lang="uk-UA" dirty="0" smtClean="0"/>
              <a:t> </a:t>
            </a:r>
            <a:r>
              <a:rPr lang="uk-UA" dirty="0" err="1" smtClean="0"/>
              <a:t>Черветто</a:t>
            </a:r>
            <a:r>
              <a:rPr lang="uk-UA" dirty="0" smtClean="0"/>
              <a:t>. Одного разу його почув композитор </a:t>
            </a:r>
            <a:r>
              <a:rPr lang="uk-UA" dirty="0" err="1" smtClean="0"/>
              <a:t>Франческо</a:t>
            </a:r>
            <a:r>
              <a:rPr lang="uk-UA" dirty="0" smtClean="0"/>
              <a:t> </a:t>
            </a:r>
            <a:r>
              <a:rPr lang="uk-UA" dirty="0" err="1" smtClean="0"/>
              <a:t>Ньекко</a:t>
            </a:r>
            <a:r>
              <a:rPr lang="uk-UA" dirty="0" smtClean="0"/>
              <a:t>, який взявся консультувати юного музиканта. У тому ж році він пройшов навчання у Джакомо </a:t>
            </a:r>
            <a:r>
              <a:rPr lang="uk-UA" dirty="0" err="1" smtClean="0"/>
              <a:t>Коста</a:t>
            </a:r>
            <a:r>
              <a:rPr lang="uk-UA" dirty="0" smtClean="0"/>
              <a:t>, який запросив </a:t>
            </a:r>
            <a:r>
              <a:rPr lang="uk-UA" dirty="0" err="1" smtClean="0"/>
              <a:t>Нікколо</a:t>
            </a:r>
            <a:r>
              <a:rPr lang="uk-UA" dirty="0" smtClean="0"/>
              <a:t> грати в соборі Сан Лоренцо, капельмейстером якого він був. Невідомо, чи відвідував Паганіні школу, можливо читати і писати він навчився пізніше. У його листах, написаних у зрілому віці, зустрічаються орфографічні помилки, проте він мав деякими знаннями в літературі, історії, міфології.</a:t>
            </a:r>
            <a:endParaRPr lang="uk-UA" dirty="0"/>
          </a:p>
        </p:txBody>
      </p:sp>
      <p:pic>
        <p:nvPicPr>
          <p:cNvPr id="20482" name="Picture 2" descr="http://inmozartsfootsteps.com/wp-content/uploads/2011/01/pagan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245361" cy="436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286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На </a:t>
            </a:r>
            <a:r>
              <a:rPr lang="ru-RU" dirty="0" smtClean="0"/>
              <a:t>початку 1797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першу </a:t>
            </a:r>
            <a:r>
              <a:rPr lang="ru-RU" dirty="0" err="1" smtClean="0"/>
              <a:t>концертну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, в </a:t>
            </a:r>
            <a:r>
              <a:rPr lang="ru-RU" dirty="0" err="1" smtClean="0"/>
              <a:t>їх</a:t>
            </a:r>
            <a:r>
              <a:rPr lang="ru-RU" dirty="0" smtClean="0"/>
              <a:t> маршрут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включені</a:t>
            </a:r>
            <a:r>
              <a:rPr lang="ru-RU" dirty="0" smtClean="0"/>
              <a:t> </a:t>
            </a:r>
            <a:r>
              <a:rPr lang="ru-RU" dirty="0" err="1" smtClean="0"/>
              <a:t>Мілан</a:t>
            </a:r>
            <a:r>
              <a:rPr lang="ru-RU" dirty="0" smtClean="0"/>
              <a:t>, Болонья, </a:t>
            </a:r>
            <a:r>
              <a:rPr lang="ru-RU" dirty="0" err="1" smtClean="0"/>
              <a:t>Флоренція</a:t>
            </a:r>
            <a:r>
              <a:rPr lang="ru-RU" dirty="0" smtClean="0"/>
              <a:t>, </a:t>
            </a:r>
            <a:r>
              <a:rPr lang="ru-RU" dirty="0" err="1" smtClean="0"/>
              <a:t>Піза</a:t>
            </a:r>
            <a:r>
              <a:rPr lang="ru-RU" dirty="0" smtClean="0"/>
              <a:t>, </a:t>
            </a:r>
            <a:r>
              <a:rPr lang="ru-RU" dirty="0" err="1" smtClean="0"/>
              <a:t>Ліворно</a:t>
            </a:r>
            <a:r>
              <a:rPr lang="ru-RU" dirty="0" smtClean="0"/>
              <a:t>. У </a:t>
            </a:r>
            <a:r>
              <a:rPr lang="ru-RU" dirty="0" err="1" smtClean="0"/>
              <a:t>Ліворно</a:t>
            </a:r>
            <a:r>
              <a:rPr lang="ru-RU" dirty="0" smtClean="0"/>
              <a:t> </a:t>
            </a:r>
            <a:r>
              <a:rPr lang="ru-RU" dirty="0" err="1" smtClean="0"/>
              <a:t>Нікколо</a:t>
            </a:r>
            <a:r>
              <a:rPr lang="ru-RU" dirty="0" smtClean="0"/>
              <a:t> дав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концертів</a:t>
            </a:r>
            <a:r>
              <a:rPr lang="ru-RU" dirty="0" smtClean="0"/>
              <a:t>, </a:t>
            </a:r>
            <a:r>
              <a:rPr lang="ru-RU" dirty="0" err="1" smtClean="0"/>
              <a:t>решту</a:t>
            </a:r>
            <a:r>
              <a:rPr lang="ru-RU" dirty="0" smtClean="0"/>
              <a:t> часу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присвятив</a:t>
            </a:r>
            <a:r>
              <a:rPr lang="ru-RU" dirty="0" smtClean="0"/>
              <a:t> </a:t>
            </a:r>
            <a:r>
              <a:rPr lang="ru-RU" dirty="0" err="1" smtClean="0"/>
              <a:t>вдосконаленню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без </a:t>
            </a:r>
            <a:r>
              <a:rPr lang="ru-RU" dirty="0" err="1" smtClean="0"/>
              <a:t>викладачів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tuttaitalia.org/wp-content/uploads/2013/07/Livorno-ploshh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24061"/>
            <a:ext cx="9144000" cy="403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14290"/>
            <a:ext cx="5500726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      Неперевершений успіх Паганіні лежав не тільки в глибокому музичному даруванні цього артиста , але й у надзвичайної техніці , в бездоганній чистоті , з якою він виконував найскладніші пасажі , і в нових горизонтах скрипкової техніки , відкритих ним . Працюючи </a:t>
            </a:r>
            <a:r>
              <a:rPr lang="uk-UA" dirty="0" err="1" smtClean="0"/>
              <a:t>усердно</a:t>
            </a:r>
            <a:r>
              <a:rPr lang="uk-UA" dirty="0" smtClean="0"/>
              <a:t> над творами </a:t>
            </a:r>
            <a:r>
              <a:rPr lang="uk-UA" dirty="0" err="1" smtClean="0"/>
              <a:t>Кореллі</a:t>
            </a:r>
            <a:r>
              <a:rPr lang="uk-UA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Вівальді</a:t>
            </a:r>
            <a:r>
              <a:rPr lang="ru-RU" dirty="0" smtClean="0"/>
              <a:t> , </a:t>
            </a:r>
            <a:r>
              <a:rPr lang="ru-RU" dirty="0" err="1" smtClean="0"/>
              <a:t>Тартіні</a:t>
            </a:r>
            <a:r>
              <a:rPr lang="ru-RU" dirty="0" smtClean="0"/>
              <a:t> , </a:t>
            </a:r>
            <a:r>
              <a:rPr lang="ru-RU" dirty="0" err="1" smtClean="0"/>
              <a:t>Віотті</a:t>
            </a:r>
            <a:r>
              <a:rPr lang="ru-RU" dirty="0" smtClean="0"/>
              <a:t> , </a:t>
            </a:r>
            <a:r>
              <a:rPr lang="uk-UA" dirty="0" smtClean="0"/>
              <a:t>він усвідомлював 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багаті засоби скрипки не цілком ще вгадані цими авторами. Праця знаменитого </a:t>
            </a:r>
            <a:r>
              <a:rPr lang="uk-UA" dirty="0" err="1" smtClean="0"/>
              <a:t>Локателли</a:t>
            </a:r>
            <a:r>
              <a:rPr lang="uk-UA" dirty="0" smtClean="0"/>
              <a:t> </a:t>
            </a:r>
            <a:r>
              <a:rPr lang="ru-RU" dirty="0" smtClean="0"/>
              <a:t>« </a:t>
            </a:r>
            <a:r>
              <a:rPr lang="de-DE" dirty="0" err="1" smtClean="0"/>
              <a:t>L'Arte</a:t>
            </a:r>
            <a:r>
              <a:rPr lang="de-DE" dirty="0" smtClean="0"/>
              <a:t> di </a:t>
            </a:r>
            <a:r>
              <a:rPr lang="de-DE" dirty="0" err="1" smtClean="0"/>
              <a:t>nuova</a:t>
            </a:r>
            <a:r>
              <a:rPr lang="de-DE" dirty="0" smtClean="0"/>
              <a:t> </a:t>
            </a:r>
            <a:r>
              <a:rPr lang="de-DE" dirty="0" err="1" smtClean="0"/>
              <a:t>modulazione</a:t>
            </a:r>
            <a:r>
              <a:rPr lang="de-DE" dirty="0" smtClean="0"/>
              <a:t> » </a:t>
            </a:r>
            <a:r>
              <a:rPr lang="uk-UA" dirty="0" smtClean="0"/>
              <a:t>навела Паганіні на думку скористатися різними новими ефектами в скрипковій техніці. Різноманітність фарб , широке застосування натуральних і штучних флажолетів , швидке чергування піцикато з арко , дивно майстерне і різноманітне застосування стаккато , широке застосування подвійних нот і акордів , чудове різноманітність застосування смичка , твори для виконання на струні соль , присвячена княгині </a:t>
            </a:r>
            <a:r>
              <a:rPr lang="uk-UA" dirty="0" err="1" smtClean="0"/>
              <a:t>Елізе</a:t>
            </a:r>
            <a:r>
              <a:rPr lang="uk-UA" dirty="0" smtClean="0"/>
              <a:t> </a:t>
            </a:r>
            <a:r>
              <a:rPr lang="uk-UA" dirty="0" err="1" smtClean="0"/>
              <a:t>Бачоккі</a:t>
            </a:r>
            <a:r>
              <a:rPr lang="uk-UA" dirty="0" smtClean="0"/>
              <a:t> «Любовна сцена» на струнах ля і мі - все це приводило в подив публіку , знайомлячись з досі нечуваними скрипковими ефектами.</a:t>
            </a:r>
            <a:endParaRPr lang="uk-UA" dirty="0"/>
          </a:p>
        </p:txBody>
      </p:sp>
      <p:pic>
        <p:nvPicPr>
          <p:cNvPr id="22530" name="Picture 2" descr="http://upload.wikimedia.org/wikipedia/commons/f/f4/Nicolo_Paganini_by_Richard_James_L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02331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429288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віртуозом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володів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яскравою</a:t>
            </a:r>
            <a:r>
              <a:rPr lang="ru-RU" dirty="0" smtClean="0"/>
              <a:t> </a:t>
            </a:r>
            <a:r>
              <a:rPr lang="ru-RU" dirty="0" err="1" smtClean="0"/>
              <a:t>індивідуальністю</a:t>
            </a:r>
            <a:r>
              <a:rPr lang="ru-RU" dirty="0" smtClean="0"/>
              <a:t> , </a:t>
            </a:r>
            <a:r>
              <a:rPr lang="ru-RU" dirty="0" err="1" smtClean="0"/>
              <a:t>засновуючи</a:t>
            </a:r>
            <a:r>
              <a:rPr lang="ru-RU" dirty="0" smtClean="0"/>
              <a:t> свою </a:t>
            </a:r>
            <a:r>
              <a:rPr lang="ru-RU" dirty="0" err="1" smtClean="0"/>
              <a:t>гру</a:t>
            </a:r>
            <a:r>
              <a:rPr lang="ru-RU" dirty="0" smtClean="0"/>
              <a:t> на </a:t>
            </a:r>
            <a:r>
              <a:rPr lang="ru-RU" dirty="0" err="1" smtClean="0"/>
              <a:t>оригінальних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прийомах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непогрішною</a:t>
            </a:r>
            <a:r>
              <a:rPr lang="ru-RU" dirty="0" smtClean="0"/>
              <a:t> чистотою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впевненістю</a:t>
            </a:r>
            <a:r>
              <a:rPr lang="ru-RU" dirty="0" smtClean="0"/>
              <a:t>.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володів</a:t>
            </a:r>
            <a:r>
              <a:rPr lang="ru-RU" dirty="0" smtClean="0"/>
              <a:t> </a:t>
            </a:r>
            <a:r>
              <a:rPr lang="ru-RU" dirty="0" err="1" smtClean="0"/>
              <a:t>дорогоцінної</a:t>
            </a:r>
            <a:r>
              <a:rPr lang="ru-RU" dirty="0" smtClean="0"/>
              <a:t> </a:t>
            </a:r>
            <a:r>
              <a:rPr lang="ru-RU" dirty="0" err="1" smtClean="0"/>
              <a:t>колекцією</a:t>
            </a:r>
            <a:r>
              <a:rPr lang="ru-RU" dirty="0" smtClean="0"/>
              <a:t> скрипок </a:t>
            </a:r>
            <a:r>
              <a:rPr lang="ru-RU" dirty="0" err="1" smtClean="0"/>
              <a:t>Страдіварі</a:t>
            </a:r>
            <a:r>
              <a:rPr lang="ru-RU" dirty="0" smtClean="0"/>
              <a:t> , </a:t>
            </a:r>
            <a:r>
              <a:rPr lang="ru-RU" dirty="0" err="1" smtClean="0"/>
              <a:t>Гварнері</a:t>
            </a:r>
            <a:r>
              <a:rPr lang="ru-RU" dirty="0" smtClean="0"/>
              <a:t> , </a:t>
            </a:r>
            <a:r>
              <a:rPr lang="ru-RU" dirty="0" err="1" smtClean="0"/>
              <a:t>Аматі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свою </a:t>
            </a:r>
            <a:r>
              <a:rPr lang="ru-RU" dirty="0" err="1" smtClean="0"/>
              <a:t>чудову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улюблену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відому</a:t>
            </a:r>
            <a:r>
              <a:rPr lang="ru-RU" dirty="0" smtClean="0"/>
              <a:t> скрипку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Гварнері</a:t>
            </a:r>
            <a:r>
              <a:rPr lang="ru-RU" dirty="0" smtClean="0"/>
              <a:t> </a:t>
            </a:r>
            <a:r>
              <a:rPr lang="ru-RU" dirty="0" err="1" smtClean="0"/>
              <a:t>заповів</a:t>
            </a:r>
            <a:r>
              <a:rPr lang="ru-RU" dirty="0" smtClean="0"/>
              <a:t>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місту</a:t>
            </a:r>
            <a:r>
              <a:rPr lang="ru-RU" dirty="0" smtClean="0"/>
              <a:t> </a:t>
            </a:r>
            <a:r>
              <a:rPr lang="ru-RU" dirty="0" err="1" smtClean="0"/>
              <a:t>Генуї</a:t>
            </a:r>
            <a:r>
              <a:rPr lang="ru-RU" dirty="0" smtClean="0"/>
              <a:t> , не </a:t>
            </a:r>
            <a:r>
              <a:rPr lang="ru-RU" dirty="0" err="1" smtClean="0"/>
              <a:t>бажаючи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який-небудь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артист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грав</a:t>
            </a:r>
            <a:r>
              <a:rPr lang="ru-RU" dirty="0" smtClean="0"/>
              <a:t>. </a:t>
            </a:r>
            <a:r>
              <a:rPr lang="ru-RU" dirty="0" err="1" smtClean="0"/>
              <a:t>Уславлений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влучно</a:t>
            </a:r>
            <a:r>
              <a:rPr lang="ru-RU" dirty="0" smtClean="0"/>
              <a:t> назвав «</a:t>
            </a:r>
            <a:r>
              <a:rPr lang="ru-RU" dirty="0" err="1" smtClean="0"/>
              <a:t>Удова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».По </a:t>
            </a:r>
            <a:r>
              <a:rPr lang="ru-RU" dirty="0" err="1" smtClean="0"/>
              <a:t>заповіту</a:t>
            </a:r>
            <a:r>
              <a:rPr lang="ru-RU" dirty="0" smtClean="0"/>
              <a:t> </a:t>
            </a:r>
            <a:r>
              <a:rPr lang="ru-RU" dirty="0" err="1" smtClean="0"/>
              <a:t>музиканта</a:t>
            </a:r>
            <a:r>
              <a:rPr lang="ru-RU" dirty="0" smtClean="0"/>
              <a:t> «</a:t>
            </a:r>
            <a:r>
              <a:rPr lang="ru-RU" dirty="0" err="1" smtClean="0"/>
              <a:t>Удова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» передана у </a:t>
            </a:r>
            <a:r>
              <a:rPr lang="ru-RU" dirty="0" err="1" smtClean="0"/>
              <a:t>власність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Генуя.</a:t>
            </a:r>
            <a:endParaRPr lang="ru-RU" dirty="0"/>
          </a:p>
        </p:txBody>
      </p:sp>
      <p:pic>
        <p:nvPicPr>
          <p:cNvPr id="23556" name="Picture 4" descr="http://cs409330.vk.me/v409330024/74e4/G_UvmXQn2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27432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14290"/>
            <a:ext cx="5000660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Вченими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страждав</a:t>
            </a:r>
            <a:r>
              <a:rPr lang="ru-RU" dirty="0" smtClean="0"/>
              <a:t> </a:t>
            </a:r>
            <a:r>
              <a:rPr lang="ru-RU" dirty="0" err="1" smtClean="0"/>
              <a:t>рідкісним</a:t>
            </a:r>
            <a:r>
              <a:rPr lang="ru-RU" dirty="0" smtClean="0"/>
              <a:t> </a:t>
            </a:r>
            <a:r>
              <a:rPr lang="ru-RU" dirty="0" err="1" smtClean="0"/>
              <a:t>генетичним</a:t>
            </a:r>
            <a:r>
              <a:rPr lang="ru-RU" dirty="0" smtClean="0"/>
              <a:t> </a:t>
            </a:r>
            <a:r>
              <a:rPr lang="ru-RU" dirty="0" err="1" smtClean="0"/>
              <a:t>захворюванням</a:t>
            </a:r>
            <a:r>
              <a:rPr lang="ru-RU" dirty="0" smtClean="0"/>
              <a:t> - синдромом </a:t>
            </a:r>
            <a:r>
              <a:rPr lang="ru-RU" dirty="0" err="1" smtClean="0"/>
              <a:t>Марфана.Етот</a:t>
            </a:r>
            <a:r>
              <a:rPr lang="ru-RU" dirty="0" smtClean="0"/>
              <a:t> синдром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кінцівками</a:t>
            </a:r>
            <a:r>
              <a:rPr lang="ru-RU" dirty="0" smtClean="0"/>
              <a:t> , </a:t>
            </a:r>
            <a:r>
              <a:rPr lang="ru-RU" dirty="0" err="1" smtClean="0"/>
              <a:t>сколіозом</a:t>
            </a:r>
            <a:r>
              <a:rPr lang="ru-RU" dirty="0" smtClean="0"/>
              <a:t> , </a:t>
            </a:r>
            <a:r>
              <a:rPr lang="ru-RU" dirty="0" err="1" smtClean="0"/>
              <a:t>патологічної</a:t>
            </a:r>
            <a:r>
              <a:rPr lang="ru-RU" dirty="0" smtClean="0"/>
              <a:t> </a:t>
            </a:r>
            <a:r>
              <a:rPr lang="ru-RU" dirty="0" err="1" smtClean="0"/>
              <a:t>рухливістю</a:t>
            </a:r>
            <a:r>
              <a:rPr lang="ru-RU" dirty="0" smtClean="0"/>
              <a:t> в </a:t>
            </a:r>
            <a:r>
              <a:rPr lang="ru-RU" dirty="0" err="1" smtClean="0"/>
              <a:t>суглобах</a:t>
            </a:r>
            <a:r>
              <a:rPr lang="ru-RU" dirty="0" smtClean="0"/>
              <a:t> , проблемами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патологією</a:t>
            </a:r>
            <a:r>
              <a:rPr lang="ru-RU" dirty="0" smtClean="0"/>
              <a:t> </a:t>
            </a:r>
            <a:r>
              <a:rPr lang="ru-RU" dirty="0" err="1" smtClean="0"/>
              <a:t>аорти.Некоторие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синдрому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геніальністю</a:t>
            </a:r>
            <a:r>
              <a:rPr lang="ru-RU" dirty="0" smtClean="0"/>
              <a:t> 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геніев.Ето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надавало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своєрідну</a:t>
            </a:r>
            <a:r>
              <a:rPr lang="ru-RU" dirty="0" smtClean="0"/>
              <a:t> </a:t>
            </a:r>
            <a:r>
              <a:rPr lang="ru-RU" dirty="0" err="1" smtClean="0"/>
              <a:t>зовнішність</a:t>
            </a:r>
            <a:r>
              <a:rPr lang="ru-RU" dirty="0" smtClean="0"/>
              <a:t> ( </a:t>
            </a:r>
            <a:r>
              <a:rPr lang="ru-RU" dirty="0" err="1" smtClean="0"/>
              <a:t>горбань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котячим</a:t>
            </a:r>
            <a:r>
              <a:rPr lang="ru-RU" dirty="0" smtClean="0"/>
              <a:t> оком)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породжувало</a:t>
            </a:r>
            <a:r>
              <a:rPr lang="ru-RU" dirty="0" smtClean="0"/>
              <a:t> чутки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нечистою силою.</a:t>
            </a:r>
            <a:endParaRPr lang="ru-RU" dirty="0"/>
          </a:p>
        </p:txBody>
      </p:sp>
      <p:pic>
        <p:nvPicPr>
          <p:cNvPr id="24578" name="Picture 2" descr="http://www.viola-in-music.com/images/Paganini1831AllPos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500462" cy="467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usic wallpape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7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572560" cy="33575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smtClean="0"/>
              <a:t>шлях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перерваний</a:t>
            </a:r>
            <a:r>
              <a:rPr lang="ru-RU" dirty="0" smtClean="0"/>
              <a:t> у 1838 — причинами тому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підірване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музиканта</a:t>
            </a:r>
            <a:r>
              <a:rPr lang="ru-RU" dirty="0" smtClean="0"/>
              <a:t>, яке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погіршилося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ряд </a:t>
            </a:r>
            <a:r>
              <a:rPr lang="ru-RU" dirty="0" err="1" smtClean="0"/>
              <a:t>публічних</a:t>
            </a:r>
            <a:r>
              <a:rPr lang="ru-RU" dirty="0" smtClean="0"/>
              <a:t> </a:t>
            </a:r>
            <a:r>
              <a:rPr lang="ru-RU" dirty="0" err="1" smtClean="0"/>
              <a:t>скандалів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. Два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тяжкими.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 smtClean="0"/>
              <a:t>суглоби</a:t>
            </a:r>
            <a:r>
              <a:rPr lang="ru-RU" dirty="0" smtClean="0"/>
              <a:t>, кишки, горло.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важкими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 </a:t>
            </a:r>
            <a:r>
              <a:rPr lang="ru-RU" dirty="0" err="1" smtClean="0"/>
              <a:t>сухоти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зруйнували</a:t>
            </a:r>
            <a:r>
              <a:rPr lang="ru-RU" dirty="0" smtClean="0"/>
              <a:t> </a:t>
            </a:r>
            <a:r>
              <a:rPr lang="ru-RU" dirty="0" err="1" smtClean="0"/>
              <a:t>голосові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Паганіні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пропав голос.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вести </a:t>
            </a:r>
            <a:r>
              <a:rPr lang="ru-RU" dirty="0" err="1" smtClean="0"/>
              <a:t>діалог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перекладав</a:t>
            </a:r>
            <a:r>
              <a:rPr lang="ru-RU" dirty="0" smtClean="0"/>
              <a:t> </a:t>
            </a:r>
            <a:r>
              <a:rPr lang="ru-RU" dirty="0" err="1" smtClean="0"/>
              <a:t>батьківській</a:t>
            </a:r>
            <a:r>
              <a:rPr lang="ru-RU" dirty="0" smtClean="0"/>
              <a:t> </a:t>
            </a:r>
            <a:r>
              <a:rPr lang="ru-RU" dirty="0" err="1" smtClean="0"/>
              <a:t>шепіт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Помер </a:t>
            </a:r>
            <a:r>
              <a:rPr lang="ru-RU" dirty="0" err="1" smtClean="0"/>
              <a:t>Паганіні</a:t>
            </a:r>
            <a:r>
              <a:rPr lang="ru-RU" dirty="0" smtClean="0"/>
              <a:t> в </a:t>
            </a:r>
            <a:r>
              <a:rPr lang="ru-RU" dirty="0" err="1" smtClean="0"/>
              <a:t>Ніцці</a:t>
            </a:r>
            <a:r>
              <a:rPr lang="ru-RU" dirty="0" smtClean="0"/>
              <a:t> 27 </a:t>
            </a:r>
            <a:r>
              <a:rPr lang="ru-RU" dirty="0" err="1" smtClean="0"/>
              <a:t>травня</a:t>
            </a:r>
            <a:r>
              <a:rPr lang="ru-RU" dirty="0" smtClean="0"/>
              <a:t> 1840.</a:t>
            </a:r>
          </a:p>
          <a:p>
            <a:endParaRPr lang="ru-RU" dirty="0"/>
          </a:p>
        </p:txBody>
      </p:sp>
      <p:pic>
        <p:nvPicPr>
          <p:cNvPr id="25606" name="Picture 6" descr="http://www.allegrofilms.com/media/main_images_450x253/paganini_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5072"/>
            <a:ext cx="5429288" cy="305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Паганіні: Скрипач Диявола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2014-03-02T15:52:34Z</dcterms:created>
  <dcterms:modified xsi:type="dcterms:W3CDTF">2014-03-04T17:48:11Z</dcterms:modified>
</cp:coreProperties>
</file>