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64554-0AFE-4E1C-98B7-38178668F7D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5FA237-7432-4CD8-84B2-F9EACF13D1F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dirty="0" smtClean="0"/>
            <a:t>Єврейський опір поділявся на два види:</a:t>
          </a:r>
          <a:endParaRPr lang="ru-RU" dirty="0"/>
        </a:p>
      </dgm:t>
    </dgm:pt>
    <dgm:pt modelId="{F97032DB-3F22-488D-BBEE-C56E83C23058}" type="parTrans" cxnId="{5D44FB5E-A3AE-4701-B642-A97665793095}">
      <dgm:prSet/>
      <dgm:spPr/>
      <dgm:t>
        <a:bodyPr/>
        <a:lstStyle/>
        <a:p>
          <a:endParaRPr lang="ru-RU"/>
        </a:p>
      </dgm:t>
    </dgm:pt>
    <dgm:pt modelId="{DEFA78BC-B3FD-4F26-940A-17049505422D}" type="sibTrans" cxnId="{5D44FB5E-A3AE-4701-B642-A97665793095}">
      <dgm:prSet/>
      <dgm:spPr/>
      <dgm:t>
        <a:bodyPr/>
        <a:lstStyle/>
        <a:p>
          <a:endParaRPr lang="ru-RU"/>
        </a:p>
      </dgm:t>
    </dgm:pt>
    <dgm:pt modelId="{A272500B-AD36-4BBC-9DC6-F31CE724A89D}">
      <dgm:prSet phldrT="[Текст]"/>
      <dgm:spPr/>
      <dgm:t>
        <a:bodyPr/>
        <a:lstStyle/>
        <a:p>
          <a:r>
            <a:rPr lang="uk-UA" dirty="0" smtClean="0"/>
            <a:t>пасивний</a:t>
          </a:r>
          <a:endParaRPr lang="ru-RU" dirty="0"/>
        </a:p>
      </dgm:t>
    </dgm:pt>
    <dgm:pt modelId="{763475B4-FE2E-49EB-9B6A-FC4EC8F5E8C0}" type="parTrans" cxnId="{10E54F9B-06AC-4792-A40A-84A2F1EBD3B8}">
      <dgm:prSet/>
      <dgm:spPr/>
      <dgm:t>
        <a:bodyPr/>
        <a:lstStyle/>
        <a:p>
          <a:endParaRPr lang="ru-RU"/>
        </a:p>
      </dgm:t>
    </dgm:pt>
    <dgm:pt modelId="{42ACE6B6-1C83-4D24-805F-B4836F0AE482}" type="sibTrans" cxnId="{10E54F9B-06AC-4792-A40A-84A2F1EBD3B8}">
      <dgm:prSet/>
      <dgm:spPr/>
      <dgm:t>
        <a:bodyPr/>
        <a:lstStyle/>
        <a:p>
          <a:endParaRPr lang="ru-RU"/>
        </a:p>
      </dgm:t>
    </dgm:pt>
    <dgm:pt modelId="{A4A51969-404B-44F3-B5A1-CF1EA7EBD8AF}">
      <dgm:prSet phldrT="[Текст]"/>
      <dgm:spPr/>
      <dgm:t>
        <a:bodyPr/>
        <a:lstStyle/>
        <a:p>
          <a:r>
            <a:rPr lang="uk-UA" dirty="0" smtClean="0"/>
            <a:t>активний </a:t>
          </a:r>
          <a:endParaRPr lang="ru-RU" dirty="0"/>
        </a:p>
      </dgm:t>
    </dgm:pt>
    <dgm:pt modelId="{22BE9D3D-95AC-4AE5-B688-73555FCBDF4F}" type="parTrans" cxnId="{27767F18-B7C5-4D38-8DA5-2EE1DB442787}">
      <dgm:prSet/>
      <dgm:spPr/>
      <dgm:t>
        <a:bodyPr/>
        <a:lstStyle/>
        <a:p>
          <a:endParaRPr lang="ru-RU"/>
        </a:p>
      </dgm:t>
    </dgm:pt>
    <dgm:pt modelId="{E5BFBCB0-C457-4CEB-9B5D-129282A4737E}" type="sibTrans" cxnId="{27767F18-B7C5-4D38-8DA5-2EE1DB442787}">
      <dgm:prSet/>
      <dgm:spPr/>
      <dgm:t>
        <a:bodyPr/>
        <a:lstStyle/>
        <a:p>
          <a:endParaRPr lang="ru-RU"/>
        </a:p>
      </dgm:t>
    </dgm:pt>
    <dgm:pt modelId="{2025F4B8-E519-49E8-9FE6-9F909D29C1EF}" type="pres">
      <dgm:prSet presAssocID="{0D164554-0AFE-4E1C-98B7-38178668F7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13761F-8E58-4D38-9679-55AD3C709457}" type="pres">
      <dgm:prSet presAssocID="{025FA237-7432-4CD8-84B2-F9EACF13D1F2}" presName="root" presStyleCnt="0"/>
      <dgm:spPr/>
    </dgm:pt>
    <dgm:pt modelId="{EC1FB470-C5A8-4203-B551-96F93C68D8A0}" type="pres">
      <dgm:prSet presAssocID="{025FA237-7432-4CD8-84B2-F9EACF13D1F2}" presName="rootComposite" presStyleCnt="0"/>
      <dgm:spPr/>
    </dgm:pt>
    <dgm:pt modelId="{9A43D85A-57A5-4688-8FA1-49DF9709C7FD}" type="pres">
      <dgm:prSet presAssocID="{025FA237-7432-4CD8-84B2-F9EACF13D1F2}" presName="rootText" presStyleLbl="node1" presStyleIdx="0" presStyleCnt="1" custScaleX="236624" custScaleY="100554"/>
      <dgm:spPr/>
    </dgm:pt>
    <dgm:pt modelId="{F29EF6E4-19A1-4F43-9637-F218FD133880}" type="pres">
      <dgm:prSet presAssocID="{025FA237-7432-4CD8-84B2-F9EACF13D1F2}" presName="rootConnector" presStyleLbl="node1" presStyleIdx="0" presStyleCnt="1"/>
      <dgm:spPr/>
    </dgm:pt>
    <dgm:pt modelId="{80BCDA64-068C-4E22-AB1A-DA0014EB6F90}" type="pres">
      <dgm:prSet presAssocID="{025FA237-7432-4CD8-84B2-F9EACF13D1F2}" presName="childShape" presStyleCnt="0"/>
      <dgm:spPr/>
    </dgm:pt>
    <dgm:pt modelId="{47B86D71-6493-479D-B907-B04BE41CE608}" type="pres">
      <dgm:prSet presAssocID="{763475B4-FE2E-49EB-9B6A-FC4EC8F5E8C0}" presName="Name13" presStyleLbl="parChTrans1D2" presStyleIdx="0" presStyleCnt="2"/>
      <dgm:spPr/>
    </dgm:pt>
    <dgm:pt modelId="{4D19C641-D959-41A9-882D-DCE3E9BF4F8B}" type="pres">
      <dgm:prSet presAssocID="{A272500B-AD36-4BBC-9DC6-F31CE724A89D}" presName="childText" presStyleLbl="bgAcc1" presStyleIdx="0" presStyleCnt="2" custScaleX="14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5DCF0-2684-4658-AC24-C95FB603BA87}" type="pres">
      <dgm:prSet presAssocID="{22BE9D3D-95AC-4AE5-B688-73555FCBDF4F}" presName="Name13" presStyleLbl="parChTrans1D2" presStyleIdx="1" presStyleCnt="2"/>
      <dgm:spPr/>
    </dgm:pt>
    <dgm:pt modelId="{D27D056F-FD21-4A13-AD85-225C3BDCB217}" type="pres">
      <dgm:prSet presAssocID="{A4A51969-404B-44F3-B5A1-CF1EA7EBD8AF}" presName="childText" presStyleLbl="bgAcc1" presStyleIdx="1" presStyleCnt="2" custScaleX="145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454743-B3F8-4135-B0E3-B827EB2DF1E1}" type="presOf" srcId="{025FA237-7432-4CD8-84B2-F9EACF13D1F2}" destId="{F29EF6E4-19A1-4F43-9637-F218FD133880}" srcOrd="1" destOrd="0" presId="urn:microsoft.com/office/officeart/2005/8/layout/hierarchy3"/>
    <dgm:cxn modelId="{10E54F9B-06AC-4792-A40A-84A2F1EBD3B8}" srcId="{025FA237-7432-4CD8-84B2-F9EACF13D1F2}" destId="{A272500B-AD36-4BBC-9DC6-F31CE724A89D}" srcOrd="0" destOrd="0" parTransId="{763475B4-FE2E-49EB-9B6A-FC4EC8F5E8C0}" sibTransId="{42ACE6B6-1C83-4D24-805F-B4836F0AE482}"/>
    <dgm:cxn modelId="{75BD5250-BB1B-4C94-8647-6F50C9F30108}" type="presOf" srcId="{763475B4-FE2E-49EB-9B6A-FC4EC8F5E8C0}" destId="{47B86D71-6493-479D-B907-B04BE41CE608}" srcOrd="0" destOrd="0" presId="urn:microsoft.com/office/officeart/2005/8/layout/hierarchy3"/>
    <dgm:cxn modelId="{463C0008-FC7A-4943-97D3-D07EFEC9BA7F}" type="presOf" srcId="{A4A51969-404B-44F3-B5A1-CF1EA7EBD8AF}" destId="{D27D056F-FD21-4A13-AD85-225C3BDCB217}" srcOrd="0" destOrd="0" presId="urn:microsoft.com/office/officeart/2005/8/layout/hierarchy3"/>
    <dgm:cxn modelId="{D2F095F3-C139-4FA9-8B21-C459A4129E1E}" type="presOf" srcId="{22BE9D3D-95AC-4AE5-B688-73555FCBDF4F}" destId="{4915DCF0-2684-4658-AC24-C95FB603BA87}" srcOrd="0" destOrd="0" presId="urn:microsoft.com/office/officeart/2005/8/layout/hierarchy3"/>
    <dgm:cxn modelId="{5E132756-3D05-4B4B-84B4-80BEAB882812}" type="presOf" srcId="{025FA237-7432-4CD8-84B2-F9EACF13D1F2}" destId="{9A43D85A-57A5-4688-8FA1-49DF9709C7FD}" srcOrd="0" destOrd="0" presId="urn:microsoft.com/office/officeart/2005/8/layout/hierarchy3"/>
    <dgm:cxn modelId="{A3B0A795-6A4C-4CA6-B64C-793FB11AF8A2}" type="presOf" srcId="{A272500B-AD36-4BBC-9DC6-F31CE724A89D}" destId="{4D19C641-D959-41A9-882D-DCE3E9BF4F8B}" srcOrd="0" destOrd="0" presId="urn:microsoft.com/office/officeart/2005/8/layout/hierarchy3"/>
    <dgm:cxn modelId="{27767F18-B7C5-4D38-8DA5-2EE1DB442787}" srcId="{025FA237-7432-4CD8-84B2-F9EACF13D1F2}" destId="{A4A51969-404B-44F3-B5A1-CF1EA7EBD8AF}" srcOrd="1" destOrd="0" parTransId="{22BE9D3D-95AC-4AE5-B688-73555FCBDF4F}" sibTransId="{E5BFBCB0-C457-4CEB-9B5D-129282A4737E}"/>
    <dgm:cxn modelId="{44FAD48A-920E-4B45-8E65-B0B48ADF68E3}" type="presOf" srcId="{0D164554-0AFE-4E1C-98B7-38178668F7D9}" destId="{2025F4B8-E519-49E8-9FE6-9F909D29C1EF}" srcOrd="0" destOrd="0" presId="urn:microsoft.com/office/officeart/2005/8/layout/hierarchy3"/>
    <dgm:cxn modelId="{5D44FB5E-A3AE-4701-B642-A97665793095}" srcId="{0D164554-0AFE-4E1C-98B7-38178668F7D9}" destId="{025FA237-7432-4CD8-84B2-F9EACF13D1F2}" srcOrd="0" destOrd="0" parTransId="{F97032DB-3F22-488D-BBEE-C56E83C23058}" sibTransId="{DEFA78BC-B3FD-4F26-940A-17049505422D}"/>
    <dgm:cxn modelId="{347B169A-3B39-486C-A0CC-AC119593B2DD}" type="presParOf" srcId="{2025F4B8-E519-49E8-9FE6-9F909D29C1EF}" destId="{D213761F-8E58-4D38-9679-55AD3C709457}" srcOrd="0" destOrd="0" presId="urn:microsoft.com/office/officeart/2005/8/layout/hierarchy3"/>
    <dgm:cxn modelId="{FCB1C25C-F08B-4CC3-AA0E-B5D6D7FE3F8A}" type="presParOf" srcId="{D213761F-8E58-4D38-9679-55AD3C709457}" destId="{EC1FB470-C5A8-4203-B551-96F93C68D8A0}" srcOrd="0" destOrd="0" presId="urn:microsoft.com/office/officeart/2005/8/layout/hierarchy3"/>
    <dgm:cxn modelId="{4C986DA0-B3B5-4FAE-A323-75396688AE99}" type="presParOf" srcId="{EC1FB470-C5A8-4203-B551-96F93C68D8A0}" destId="{9A43D85A-57A5-4688-8FA1-49DF9709C7FD}" srcOrd="0" destOrd="0" presId="urn:microsoft.com/office/officeart/2005/8/layout/hierarchy3"/>
    <dgm:cxn modelId="{E5585E53-0371-49FA-9131-D1725A94E1C8}" type="presParOf" srcId="{EC1FB470-C5A8-4203-B551-96F93C68D8A0}" destId="{F29EF6E4-19A1-4F43-9637-F218FD133880}" srcOrd="1" destOrd="0" presId="urn:microsoft.com/office/officeart/2005/8/layout/hierarchy3"/>
    <dgm:cxn modelId="{604611B9-E3DD-4C4E-9869-D04DBE8B92D6}" type="presParOf" srcId="{D213761F-8E58-4D38-9679-55AD3C709457}" destId="{80BCDA64-068C-4E22-AB1A-DA0014EB6F90}" srcOrd="1" destOrd="0" presId="urn:microsoft.com/office/officeart/2005/8/layout/hierarchy3"/>
    <dgm:cxn modelId="{717CB480-3982-4DB9-AD2C-417F7F5F06CD}" type="presParOf" srcId="{80BCDA64-068C-4E22-AB1A-DA0014EB6F90}" destId="{47B86D71-6493-479D-B907-B04BE41CE608}" srcOrd="0" destOrd="0" presId="urn:microsoft.com/office/officeart/2005/8/layout/hierarchy3"/>
    <dgm:cxn modelId="{2EBF8A16-4677-4E2C-AEB2-3151A736F137}" type="presParOf" srcId="{80BCDA64-068C-4E22-AB1A-DA0014EB6F90}" destId="{4D19C641-D959-41A9-882D-DCE3E9BF4F8B}" srcOrd="1" destOrd="0" presId="urn:microsoft.com/office/officeart/2005/8/layout/hierarchy3"/>
    <dgm:cxn modelId="{B644BAE5-E1A0-4970-B056-86095C41B8E3}" type="presParOf" srcId="{80BCDA64-068C-4E22-AB1A-DA0014EB6F90}" destId="{4915DCF0-2684-4658-AC24-C95FB603BA87}" srcOrd="2" destOrd="0" presId="urn:microsoft.com/office/officeart/2005/8/layout/hierarchy3"/>
    <dgm:cxn modelId="{62FB0CAB-80BC-4EC9-BB60-6CCA4AD88B1C}" type="presParOf" srcId="{80BCDA64-068C-4E22-AB1A-DA0014EB6F90}" destId="{D27D056F-FD21-4A13-AD85-225C3BDCB21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43D85A-57A5-4688-8FA1-49DF9709C7FD}">
      <dsp:nvSpPr>
        <dsp:cNvPr id="0" name=""/>
        <dsp:cNvSpPr/>
      </dsp:nvSpPr>
      <dsp:spPr>
        <a:xfrm>
          <a:off x="415495" y="848"/>
          <a:ext cx="5289688" cy="11239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Єврейський опір поділявся на два види:</a:t>
          </a:r>
          <a:endParaRPr lang="ru-RU" sz="3700" kern="1200" dirty="0"/>
        </a:p>
      </dsp:txBody>
      <dsp:txXfrm>
        <a:off x="415495" y="848"/>
        <a:ext cx="5289688" cy="1123933"/>
      </dsp:txXfrm>
    </dsp:sp>
    <dsp:sp modelId="{47B86D71-6493-479D-B907-B04BE41CE608}">
      <dsp:nvSpPr>
        <dsp:cNvPr id="0" name=""/>
        <dsp:cNvSpPr/>
      </dsp:nvSpPr>
      <dsp:spPr>
        <a:xfrm>
          <a:off x="944464" y="1124782"/>
          <a:ext cx="528968" cy="838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306"/>
              </a:lnTo>
              <a:lnTo>
                <a:pt x="528968" y="8383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9C641-D959-41A9-882D-DCE3E9BF4F8B}">
      <dsp:nvSpPr>
        <dsp:cNvPr id="0" name=""/>
        <dsp:cNvSpPr/>
      </dsp:nvSpPr>
      <dsp:spPr>
        <a:xfrm>
          <a:off x="1473433" y="1404217"/>
          <a:ext cx="2652498" cy="1117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пасивний</a:t>
          </a:r>
          <a:endParaRPr lang="ru-RU" sz="4400" kern="1200" dirty="0"/>
        </a:p>
      </dsp:txBody>
      <dsp:txXfrm>
        <a:off x="1473433" y="1404217"/>
        <a:ext cx="2652498" cy="1117741"/>
      </dsp:txXfrm>
    </dsp:sp>
    <dsp:sp modelId="{4915DCF0-2684-4658-AC24-C95FB603BA87}">
      <dsp:nvSpPr>
        <dsp:cNvPr id="0" name=""/>
        <dsp:cNvSpPr/>
      </dsp:nvSpPr>
      <dsp:spPr>
        <a:xfrm>
          <a:off x="944464" y="1124782"/>
          <a:ext cx="528968" cy="2235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482"/>
              </a:lnTo>
              <a:lnTo>
                <a:pt x="528968" y="2235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D056F-FD21-4A13-AD85-225C3BDCB217}">
      <dsp:nvSpPr>
        <dsp:cNvPr id="0" name=""/>
        <dsp:cNvSpPr/>
      </dsp:nvSpPr>
      <dsp:spPr>
        <a:xfrm>
          <a:off x="1473433" y="2801394"/>
          <a:ext cx="2609559" cy="1117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активний </a:t>
          </a:r>
          <a:endParaRPr lang="ru-RU" sz="4400" kern="1200" dirty="0"/>
        </a:p>
      </dsp:txBody>
      <dsp:txXfrm>
        <a:off x="1473433" y="2801394"/>
        <a:ext cx="2609559" cy="1117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85A-B031-4F74-99AD-009ED263F994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1BBC-1CBA-40AE-813E-B242CFD2D3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85A-B031-4F74-99AD-009ED263F994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1BBC-1CBA-40AE-813E-B242CFD2D3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85A-B031-4F74-99AD-009ED263F994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1BBC-1CBA-40AE-813E-B242CFD2D3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85A-B031-4F74-99AD-009ED263F994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1BBC-1CBA-40AE-813E-B242CFD2D3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85A-B031-4F74-99AD-009ED263F994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1BBC-1CBA-40AE-813E-B242CFD2D3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5167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85A-B031-4F74-99AD-009ED263F994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1BBC-1CBA-40AE-813E-B242CFD2D3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85A-B031-4F74-99AD-009ED263F994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1BBC-1CBA-40AE-813E-B242CFD2D3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85A-B031-4F74-99AD-009ED263F994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1BBC-1CBA-40AE-813E-B242CFD2D3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85A-B031-4F74-99AD-009ED263F994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1BBC-1CBA-40AE-813E-B242CFD2D3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94D85A-B031-4F74-99AD-009ED263F994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CA1BBC-1CBA-40AE-813E-B242CFD2D3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5933122" cy="1938537"/>
          </a:xfrm>
        </p:spPr>
        <p:txBody>
          <a:bodyPr/>
          <a:lstStyle/>
          <a:p>
            <a:r>
              <a:rPr lang="uk-UA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Єврейський опір Голокосту</a:t>
            </a:r>
            <a:endParaRPr lang="uk-UA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3844890" cy="2113632"/>
          </a:xfrm>
        </p:spPr>
        <p:txBody>
          <a:bodyPr>
            <a:normAutofit/>
          </a:bodyPr>
          <a:lstStyle/>
          <a:p>
            <a:r>
              <a:rPr lang="uk-UA" b="1" dirty="0" smtClean="0"/>
              <a:t>Виконали:</a:t>
            </a:r>
          </a:p>
          <a:p>
            <a:r>
              <a:rPr lang="uk-UA" dirty="0" smtClean="0"/>
              <a:t>у</a:t>
            </a:r>
            <a:r>
              <a:rPr lang="uk-UA" dirty="0" smtClean="0"/>
              <a:t>чениці 11а класу,</a:t>
            </a:r>
          </a:p>
          <a:p>
            <a:r>
              <a:rPr lang="uk-UA" dirty="0" err="1" smtClean="0"/>
              <a:t>Портенко</a:t>
            </a:r>
            <a:r>
              <a:rPr lang="uk-UA" dirty="0" smtClean="0"/>
              <a:t> Вікторія, </a:t>
            </a:r>
            <a:r>
              <a:rPr lang="uk-UA" dirty="0" err="1" smtClean="0"/>
              <a:t>Чепеленко</a:t>
            </a:r>
            <a:r>
              <a:rPr lang="uk-UA" dirty="0" smtClean="0"/>
              <a:t> Катерина.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   Єврейський </a:t>
            </a:r>
            <a:r>
              <a:rPr lang="uk-UA" sz="3200" b="1" dirty="0" smtClean="0">
                <a:solidFill>
                  <a:srgbClr val="0070C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пір </a:t>
            </a:r>
            <a:r>
              <a:rPr lang="uk-UA" sz="3200" b="1" dirty="0" smtClean="0">
                <a:solidFill>
                  <a:srgbClr val="0070C0"/>
                </a:solidFill>
              </a:rPr>
              <a:t>в період Голокосту</a:t>
            </a:r>
            <a:r>
              <a:rPr lang="uk-UA" sz="3200" dirty="0" smtClean="0"/>
              <a:t> — організоване або спонтанне протистояння євреїв політиці нацистів їх союзників і колабораціоністів переслідуванню та знищенню євреїв в період з 1933 по 1945 роки</a:t>
            </a:r>
            <a:r>
              <a:rPr lang="uk-UA" sz="32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uk-UA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1763688" y="2780928"/>
          <a:ext cx="6120680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49347" cy="1327448"/>
          </a:xfrm>
        </p:spPr>
        <p:txBody>
          <a:bodyPr>
            <a:normAutofit/>
          </a:bodyPr>
          <a:lstStyle/>
          <a:p>
            <a:pPr algn="ctr"/>
            <a:r>
              <a:rPr lang="ru-RU" sz="53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Пасивний</a:t>
            </a:r>
            <a:r>
              <a:rPr lang="ru-RU" sz="5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оп</a:t>
            </a:r>
            <a:r>
              <a:rPr lang="uk-UA" sz="53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ір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Пасивними</a:t>
            </a:r>
            <a:r>
              <a:rPr lang="ru-RU" sz="2400" dirty="0" smtClean="0"/>
              <a:t> формами опору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будь-які</a:t>
            </a:r>
            <a:r>
              <a:rPr lang="ru-RU" sz="2400" dirty="0" smtClean="0"/>
              <a:t> </a:t>
            </a:r>
            <a:r>
              <a:rPr lang="ru-RU" sz="2400" b="1" u="sng" dirty="0" err="1" smtClean="0"/>
              <a:t>ненасильницькі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дії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виживанню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євреїв</a:t>
            </a:r>
            <a:r>
              <a:rPr lang="ru-RU" sz="2400" dirty="0" smtClean="0"/>
              <a:t>, </a:t>
            </a:r>
            <a:r>
              <a:rPr lang="ru-RU" sz="2400" dirty="0" err="1" smtClean="0"/>
              <a:t>всупереч</a:t>
            </a:r>
            <a:r>
              <a:rPr lang="ru-RU" sz="2400" dirty="0" smtClean="0"/>
              <a:t> планам </a:t>
            </a:r>
            <a:r>
              <a:rPr lang="ru-RU" sz="2400" dirty="0" err="1" smtClean="0"/>
              <a:t>нацистів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:</a:t>
            </a:r>
            <a:endParaRPr lang="uk-UA" sz="2400" dirty="0" smtClean="0"/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chemeClr val="tx1"/>
                </a:solidFill>
              </a:rPr>
              <a:t>нелегальна </a:t>
            </a:r>
            <a:r>
              <a:rPr lang="uk-UA" sz="2400" b="1" dirty="0" smtClean="0">
                <a:solidFill>
                  <a:schemeClr val="tx1"/>
                </a:solidFill>
              </a:rPr>
              <a:t>доставка їжі та медикаментів в гетто;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chemeClr val="tx1"/>
                </a:solidFill>
              </a:rPr>
              <a:t>підтримання </a:t>
            </a:r>
            <a:r>
              <a:rPr lang="uk-UA" sz="2400" b="1" dirty="0" smtClean="0">
                <a:solidFill>
                  <a:schemeClr val="tx1"/>
                </a:solidFill>
              </a:rPr>
              <a:t>особистої </a:t>
            </a:r>
            <a:r>
              <a:rPr lang="uk-UA" sz="2400" b="1" dirty="0" smtClean="0">
                <a:solidFill>
                  <a:schemeClr val="tx1"/>
                </a:solidFill>
              </a:rPr>
              <a:t>гігієни;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chemeClr val="tx1"/>
                </a:solidFill>
              </a:rPr>
              <a:t>створення </a:t>
            </a:r>
            <a:r>
              <a:rPr lang="uk-UA" sz="2400" b="1" dirty="0" smtClean="0">
                <a:solidFill>
                  <a:schemeClr val="tx1"/>
                </a:solidFill>
              </a:rPr>
              <a:t>медичних служб;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</a:rPr>
              <a:t>гетто </a:t>
            </a:r>
            <a:r>
              <a:rPr lang="ru-RU" sz="2400" b="1" dirty="0" err="1" smtClean="0">
                <a:solidFill>
                  <a:schemeClr val="tx1"/>
                </a:solidFill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</a:rPr>
              <a:t> в </a:t>
            </a:r>
            <a:r>
              <a:rPr lang="ru-RU" sz="2400" b="1" dirty="0" err="1" smtClean="0">
                <a:solidFill>
                  <a:schemeClr val="tx1"/>
                </a:solidFill>
              </a:rPr>
              <a:t>концтаборах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існували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підпільні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школи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професійні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курси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проводилися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культурні</a:t>
            </a:r>
            <a:r>
              <a:rPr lang="ru-RU" sz="2400" b="1" dirty="0" smtClean="0">
                <a:solidFill>
                  <a:schemeClr val="tx1"/>
                </a:solidFill>
              </a:rPr>
              <a:t> та </a:t>
            </a:r>
            <a:r>
              <a:rPr lang="ru-RU" sz="2400" b="1" dirty="0" err="1" smtClean="0">
                <a:solidFill>
                  <a:schemeClr val="tx1"/>
                </a:solidFill>
              </a:rPr>
              <a:t>релігійні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заходи</a:t>
            </a:r>
            <a:r>
              <a:rPr lang="ru-RU" sz="2400" dirty="0" smtClean="0"/>
              <a:t>.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      Проте головною внутрішньою проблемою для євреїв була </a:t>
            </a:r>
            <a:r>
              <a:rPr lang="uk-UA" sz="2400" b="1" u="sng" dirty="0" smtClean="0">
                <a:solidFill>
                  <a:schemeClr val="tx1"/>
                </a:solidFill>
              </a:rPr>
              <a:t>родинна відповідальність</a:t>
            </a:r>
            <a:r>
              <a:rPr lang="uk-UA" sz="2400" dirty="0" smtClean="0"/>
              <a:t>. Належати до руху опору – означало </a:t>
            </a:r>
            <a:r>
              <a:rPr lang="uk-UA" sz="2400" u="sng" dirty="0" smtClean="0"/>
              <a:t>прирікати свою родину на смерть</a:t>
            </a:r>
            <a:r>
              <a:rPr lang="uk-UA" sz="2400" dirty="0" smtClean="0"/>
              <a:t>, а не просто наражати на певний ризик.</a:t>
            </a:r>
          </a:p>
          <a:p>
            <a:pPr>
              <a:buNone/>
            </a:pPr>
            <a:endParaRPr lang="uk-UA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616624"/>
          </a:xfrm>
        </p:spPr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активних</a:t>
            </a:r>
            <a:r>
              <a:rPr lang="ru-RU" dirty="0" smtClean="0"/>
              <a:t> форм опору </a:t>
            </a:r>
            <a:r>
              <a:rPr lang="ru-RU" dirty="0" err="1" smtClean="0"/>
              <a:t>існували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підготовка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організація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втеч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 гетто та </a:t>
            </a:r>
            <a:r>
              <a:rPr lang="ru-RU" b="1" dirty="0" err="1" smtClean="0">
                <a:solidFill>
                  <a:schemeClr val="tx1"/>
                </a:solidFill>
              </a:rPr>
              <a:t>концтаборів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переправлення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євреїв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безпечну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територію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нейтральних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країн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озброєні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повстання</a:t>
            </a:r>
            <a:r>
              <a:rPr lang="ru-RU" b="1" dirty="0" smtClean="0">
                <a:solidFill>
                  <a:schemeClr val="tx1"/>
                </a:solidFill>
              </a:rPr>
              <a:t> в гетто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концтаборах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участь у </a:t>
            </a:r>
            <a:r>
              <a:rPr lang="ru-RU" b="1" dirty="0" err="1" smtClean="0">
                <a:solidFill>
                  <a:schemeClr val="tx1"/>
                </a:solidFill>
              </a:rPr>
              <a:t>партизанській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боротьбі</a:t>
            </a:r>
            <a:r>
              <a:rPr lang="ru-RU" b="1" dirty="0" smtClean="0">
                <a:solidFill>
                  <a:schemeClr val="tx1"/>
                </a:solidFill>
              </a:rPr>
              <a:t> , </a:t>
            </a:r>
            <a:r>
              <a:rPr lang="ru-RU" b="1" dirty="0" err="1" smtClean="0">
                <a:solidFill>
                  <a:schemeClr val="tx1"/>
                </a:solidFill>
              </a:rPr>
              <a:t>диверсії</a:t>
            </a:r>
            <a:r>
              <a:rPr lang="ru-RU" b="1" dirty="0" smtClean="0">
                <a:solidFill>
                  <a:schemeClr val="tx1"/>
                </a:solidFill>
              </a:rPr>
              <a:t> та саботаж на </a:t>
            </a:r>
            <a:r>
              <a:rPr lang="ru-RU" b="1" dirty="0" err="1" smtClean="0">
                <a:solidFill>
                  <a:schemeClr val="tx1"/>
                </a:solidFill>
              </a:rPr>
              <a:t>німецьких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підприємствах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endParaRPr lang="uk-UA" b="1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49347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Активний</a:t>
            </a:r>
            <a:r>
              <a:rPr lang="ru-RU" sz="5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</a:t>
            </a:r>
            <a:r>
              <a:rPr lang="uk-UA" sz="53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ір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412568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31840" y="6488668"/>
            <a:ext cx="342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Підпільники</a:t>
            </a:r>
            <a:r>
              <a:rPr lang="ru-RU" dirty="0" smtClean="0"/>
              <a:t> </a:t>
            </a:r>
            <a:r>
              <a:rPr lang="ru-RU" dirty="0" err="1" smtClean="0"/>
              <a:t>вільнюського</a:t>
            </a:r>
            <a:r>
              <a:rPr lang="ru-RU" dirty="0" smtClean="0"/>
              <a:t> гетто.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8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0"/>
            <a:ext cx="6516798" cy="662136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Варшавське повстання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/>
              <a:t>Німецькі</a:t>
            </a:r>
            <a:r>
              <a:rPr lang="ru-RU" sz="1400" dirty="0" smtClean="0"/>
              <a:t> </a:t>
            </a:r>
            <a:r>
              <a:rPr lang="ru-RU" sz="1400" dirty="0" err="1" smtClean="0"/>
              <a:t>солдати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допитують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євреїв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повстання</a:t>
            </a:r>
            <a:r>
              <a:rPr lang="ru-RU" sz="1400" dirty="0" smtClean="0"/>
              <a:t> у </a:t>
            </a:r>
            <a:r>
              <a:rPr lang="ru-RU" sz="1400" dirty="0" err="1" smtClean="0"/>
              <a:t>Варшавському</a:t>
            </a:r>
            <a:r>
              <a:rPr lang="ru-RU" sz="1400" dirty="0" smtClean="0"/>
              <a:t> гетто в 1943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. </a:t>
            </a:r>
            <a:r>
              <a:rPr lang="ru-RU" sz="1400" dirty="0" err="1" smtClean="0"/>
              <a:t>Тисячі</a:t>
            </a:r>
            <a:r>
              <a:rPr lang="ru-RU" sz="1400" dirty="0" smtClean="0"/>
              <a:t> людей померли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хвороб </a:t>
            </a:r>
            <a:r>
              <a:rPr lang="ru-RU" sz="1400" dirty="0" err="1" smtClean="0"/>
              <a:t>і</a:t>
            </a:r>
            <a:r>
              <a:rPr lang="ru-RU" sz="1400" dirty="0" smtClean="0"/>
              <a:t> голоду в </a:t>
            </a:r>
            <a:r>
              <a:rPr lang="ru-RU" sz="1400" dirty="0" err="1" smtClean="0"/>
              <a:t>переповненому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Варшавському</a:t>
            </a:r>
            <a:r>
              <a:rPr lang="ru-RU" sz="1400" dirty="0" smtClean="0"/>
              <a:t> гетто, </a:t>
            </a:r>
            <a:r>
              <a:rPr lang="ru-RU" sz="1400" dirty="0" err="1" smtClean="0"/>
              <a:t>куди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в </a:t>
            </a:r>
            <a:r>
              <a:rPr lang="ru-RU" sz="1400" dirty="0" err="1" smtClean="0"/>
              <a:t>жовтні</a:t>
            </a:r>
            <a:r>
              <a:rPr lang="ru-RU" sz="1400" dirty="0" smtClean="0"/>
              <a:t> 1940 року </a:t>
            </a:r>
            <a:r>
              <a:rPr lang="ru-RU" sz="1400" dirty="0" err="1" smtClean="0"/>
              <a:t>німці</a:t>
            </a:r>
            <a:r>
              <a:rPr lang="ru-RU" sz="1400" dirty="0" smtClean="0"/>
              <a:t> </a:t>
            </a:r>
            <a:r>
              <a:rPr lang="ru-RU" sz="1400" dirty="0" err="1" smtClean="0"/>
              <a:t>зігнали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понад</a:t>
            </a:r>
            <a:r>
              <a:rPr lang="ru-RU" sz="1400" dirty="0" smtClean="0"/>
              <a:t> 3 </a:t>
            </a:r>
            <a:r>
              <a:rPr lang="ru-RU" sz="1400" dirty="0" err="1" smtClean="0"/>
              <a:t>мільйонів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польських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євреїв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Повстання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окупації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Європи</a:t>
            </a:r>
            <a:r>
              <a:rPr lang="ru-RU" sz="1400" dirty="0" smtClean="0"/>
              <a:t> нацистами у </a:t>
            </a:r>
            <a:r>
              <a:rPr lang="ru-RU" sz="1400" dirty="0" err="1" smtClean="0"/>
              <a:t>Варшавському</a:t>
            </a:r>
            <a:r>
              <a:rPr lang="ru-RU" sz="1400" dirty="0" smtClean="0"/>
              <a:t> гетто </a:t>
            </a:r>
            <a:r>
              <a:rPr lang="ru-RU" sz="1400" dirty="0" err="1" smtClean="0"/>
              <a:t>відбулося</a:t>
            </a:r>
            <a:r>
              <a:rPr lang="ru-RU" sz="1400" dirty="0" smtClean="0"/>
              <a:t> </a:t>
            </a:r>
            <a:r>
              <a:rPr lang="ru-RU" sz="1400" b="1" dirty="0" smtClean="0"/>
              <a:t>19 </a:t>
            </a:r>
            <a:r>
              <a:rPr lang="ru-RU" sz="1400" b="1" dirty="0" err="1" smtClean="0"/>
              <a:t>квітня</a:t>
            </a:r>
            <a:r>
              <a:rPr lang="ru-RU" sz="1400" b="1" dirty="0" smtClean="0"/>
              <a:t> 1943 року</a:t>
            </a:r>
            <a:r>
              <a:rPr lang="ru-RU" sz="1400" dirty="0" smtClean="0"/>
              <a:t>. У </a:t>
            </a:r>
            <a:r>
              <a:rPr lang="ru-RU" sz="1400" dirty="0" err="1" smtClean="0"/>
              <a:t>ході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бунту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вбито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7000 </a:t>
            </a:r>
            <a:r>
              <a:rPr lang="ru-RU" sz="1400" dirty="0" err="1" smtClean="0"/>
              <a:t>захисників</a:t>
            </a:r>
            <a:r>
              <a:rPr lang="ru-RU" sz="1400" dirty="0" smtClean="0"/>
              <a:t> гетто та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6000 </a:t>
            </a:r>
            <a:r>
              <a:rPr lang="ru-RU" sz="1400" dirty="0" err="1" smtClean="0"/>
              <a:t>згоріли</a:t>
            </a:r>
            <a:r>
              <a:rPr lang="ru-RU" sz="1400" dirty="0" smtClean="0"/>
              <a:t> </a:t>
            </a:r>
            <a:r>
              <a:rPr lang="ru-RU" sz="1400" dirty="0" err="1" smtClean="0"/>
              <a:t>живцем</a:t>
            </a:r>
            <a:r>
              <a:rPr lang="ru-RU" sz="1400" dirty="0" smtClean="0"/>
              <a:t> в </a:t>
            </a:r>
            <a:r>
              <a:rPr lang="ru-RU" sz="1400" dirty="0" err="1" smtClean="0"/>
              <a:t>результаті</a:t>
            </a:r>
            <a:r>
              <a:rPr lang="ru-RU" sz="1400" dirty="0" smtClean="0"/>
              <a:t> </a:t>
            </a:r>
            <a:r>
              <a:rPr lang="ru-RU" sz="1400" dirty="0" err="1" smtClean="0"/>
              <a:t>масових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підпалів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будівель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боку </a:t>
            </a:r>
            <a:r>
              <a:rPr lang="ru-RU" sz="1400" dirty="0" err="1" smtClean="0"/>
              <a:t>німецьких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військ</a:t>
            </a:r>
            <a:r>
              <a:rPr lang="ru-RU" sz="1400" dirty="0" smtClean="0"/>
              <a:t> </a:t>
            </a:r>
            <a:r>
              <a:rPr lang="ru-RU" sz="1400" dirty="0" smtClean="0"/>
              <a:t>.Люди</a:t>
            </a:r>
            <a:r>
              <a:rPr lang="ru-RU" sz="1400" dirty="0" smtClean="0"/>
              <a:t>.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залишилися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живих</a:t>
            </a:r>
            <a:r>
              <a:rPr lang="ru-RU" sz="1400" dirty="0" smtClean="0"/>
              <a:t>, а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15 </a:t>
            </a:r>
            <a:r>
              <a:rPr lang="ru-RU" sz="1400" dirty="0" err="1" smtClean="0"/>
              <a:t>тисяч</a:t>
            </a:r>
            <a:r>
              <a:rPr lang="ru-RU" sz="1400" dirty="0" smtClean="0"/>
              <a:t> </a:t>
            </a:r>
            <a:r>
              <a:rPr lang="ru-RU" sz="1400" dirty="0" err="1" smtClean="0"/>
              <a:t>осіб</a:t>
            </a:r>
            <a:r>
              <a:rPr lang="ru-RU" sz="1400" dirty="0" smtClean="0"/>
              <a:t>,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відправлені</a:t>
            </a:r>
            <a:r>
              <a:rPr lang="ru-RU" sz="1400" dirty="0" smtClean="0"/>
              <a:t> в </a:t>
            </a:r>
            <a:r>
              <a:rPr lang="ru-RU" sz="1400" dirty="0" err="1" smtClean="0"/>
              <a:t>табір</a:t>
            </a:r>
            <a:r>
              <a:rPr lang="ru-RU" sz="1400" dirty="0" smtClean="0"/>
              <a:t> </a:t>
            </a:r>
            <a:r>
              <a:rPr lang="ru-RU" sz="1400" dirty="0" err="1" smtClean="0"/>
              <a:t>смерті</a:t>
            </a:r>
            <a:r>
              <a:rPr lang="ru-RU" sz="1400" dirty="0" smtClean="0"/>
              <a:t> </a:t>
            </a:r>
            <a:r>
              <a:rPr lang="ru-RU" sz="1400" dirty="0" err="1" smtClean="0"/>
              <a:t>Треблінка</a:t>
            </a:r>
            <a:r>
              <a:rPr lang="ru-RU" sz="1400" dirty="0" smtClean="0"/>
              <a:t>. 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1943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Чоловік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везе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Варшавського</a:t>
            </a:r>
            <a:r>
              <a:rPr lang="ru-RU" dirty="0" smtClean="0">
                <a:solidFill>
                  <a:schemeClr val="bg1"/>
                </a:solidFill>
              </a:rPr>
              <a:t> гетто </a:t>
            </a:r>
            <a:r>
              <a:rPr lang="ru-RU" dirty="0" err="1" smtClean="0">
                <a:solidFill>
                  <a:schemeClr val="bg1"/>
                </a:solidFill>
              </a:rPr>
              <a:t>тіла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євреїв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Щоранку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вулиць</a:t>
            </a:r>
            <a:r>
              <a:rPr lang="ru-RU" dirty="0" smtClean="0">
                <a:solidFill>
                  <a:schemeClr val="bg1"/>
                </a:solidFill>
              </a:rPr>
              <a:t> прибирали по </a:t>
            </a:r>
            <a:r>
              <a:rPr lang="ru-RU" dirty="0" err="1" smtClean="0">
                <a:solidFill>
                  <a:schemeClr val="bg1"/>
                </a:solidFill>
              </a:rPr>
              <a:t>кілька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десятків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трупів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Тіла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померлих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голоду </a:t>
            </a:r>
            <a:r>
              <a:rPr lang="ru-RU" dirty="0" err="1" smtClean="0">
                <a:solidFill>
                  <a:schemeClr val="bg1"/>
                </a:solidFill>
              </a:rPr>
              <a:t>євреїв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спалювалися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глибоких</a:t>
            </a:r>
            <a:r>
              <a:rPr lang="ru-RU" dirty="0" smtClean="0">
                <a:solidFill>
                  <a:schemeClr val="bg1"/>
                </a:solidFill>
              </a:rPr>
              <a:t> ямах.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823" y="0"/>
            <a:ext cx="92118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08520" y="6211669"/>
            <a:ext cx="92525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Німецькі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солдати</a:t>
            </a:r>
            <a:r>
              <a:rPr lang="ru-RU" dirty="0" smtClean="0">
                <a:solidFill>
                  <a:schemeClr val="bg1"/>
                </a:solidFill>
              </a:rPr>
              <a:t> 19 </a:t>
            </a:r>
            <a:r>
              <a:rPr lang="ru-RU" dirty="0" err="1" smtClean="0">
                <a:solidFill>
                  <a:schemeClr val="bg1"/>
                </a:solidFill>
              </a:rPr>
              <a:t>квітня</a:t>
            </a:r>
            <a:r>
              <a:rPr lang="ru-RU" dirty="0" smtClean="0">
                <a:solidFill>
                  <a:schemeClr val="bg1"/>
                </a:solidFill>
              </a:rPr>
              <a:t> 1943 </a:t>
            </a:r>
            <a:r>
              <a:rPr lang="ru-RU" dirty="0" err="1" smtClean="0">
                <a:solidFill>
                  <a:schemeClr val="bg1"/>
                </a:solidFill>
              </a:rPr>
              <a:t>супроводжують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Варшавське</a:t>
            </a:r>
            <a:r>
              <a:rPr lang="ru-RU" dirty="0" smtClean="0">
                <a:solidFill>
                  <a:schemeClr val="bg1"/>
                </a:solidFill>
              </a:rPr>
              <a:t> гетто </a:t>
            </a:r>
            <a:r>
              <a:rPr lang="ru-RU" dirty="0" err="1" smtClean="0">
                <a:solidFill>
                  <a:schemeClr val="bg1"/>
                </a:solidFill>
              </a:rPr>
              <a:t>групу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євреїв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маленькі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50810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810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332656"/>
            <a:ext cx="3635896" cy="61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Варшавське</a:t>
            </a:r>
            <a:r>
              <a:rPr lang="ru-RU" sz="2400" dirty="0" smtClean="0"/>
              <a:t> гетто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ліквідовано</a:t>
            </a:r>
            <a:r>
              <a:rPr lang="ru-RU" sz="2400" dirty="0" smtClean="0"/>
              <a:t>. 7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(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56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) </a:t>
            </a:r>
            <a:r>
              <a:rPr lang="ru-RU" sz="2400" dirty="0" err="1" smtClean="0"/>
              <a:t>схоплених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євреїв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розстріляні</a:t>
            </a:r>
            <a:r>
              <a:rPr lang="ru-RU" sz="2400" dirty="0" smtClean="0"/>
              <a:t>,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переправлені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таборів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смерті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концентраційних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таборів</a:t>
            </a:r>
            <a:r>
              <a:rPr lang="ru-RU" sz="2400" dirty="0" smtClean="0"/>
              <a:t>. </a:t>
            </a:r>
            <a:r>
              <a:rPr lang="ru-RU" sz="2400" dirty="0" smtClean="0"/>
              <a:t>На фото </a:t>
            </a:r>
            <a:r>
              <a:rPr lang="ru-RU" sz="2400" dirty="0" err="1" smtClean="0"/>
              <a:t>зображені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руїни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зруйнованого</a:t>
            </a:r>
            <a:r>
              <a:rPr lang="ru-RU" sz="2400" dirty="0" smtClean="0"/>
              <a:t> солдатами СС гетто. </a:t>
            </a:r>
            <a:r>
              <a:rPr lang="ru-RU" sz="2400" dirty="0" err="1" smtClean="0"/>
              <a:t>Варшавське</a:t>
            </a:r>
            <a:r>
              <a:rPr lang="ru-RU" sz="2400" dirty="0" smtClean="0"/>
              <a:t> гетто </a:t>
            </a:r>
            <a:r>
              <a:rPr lang="ru-RU" sz="2400" dirty="0" err="1" smtClean="0"/>
              <a:t>проіснувало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час там </a:t>
            </a:r>
            <a:r>
              <a:rPr lang="ru-RU" sz="2400" dirty="0" err="1" smtClean="0"/>
              <a:t>загинули</a:t>
            </a:r>
            <a:r>
              <a:rPr lang="ru-RU" sz="2400" dirty="0" smtClean="0"/>
              <a:t> 300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євреїв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Євреї</a:t>
            </a:r>
            <a:r>
              <a:rPr lang="ru-RU" sz="2800" dirty="0" smtClean="0"/>
              <a:t> не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покірливою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масою</a:t>
            </a:r>
            <a:r>
              <a:rPr lang="ru-RU" sz="2800" dirty="0" smtClean="0"/>
              <a:t>, яку вели на </a:t>
            </a:r>
            <a:r>
              <a:rPr lang="ru-RU" sz="2800" dirty="0" err="1" smtClean="0"/>
              <a:t>заклання</a:t>
            </a:r>
            <a:r>
              <a:rPr lang="ru-RU" sz="2800" dirty="0" smtClean="0"/>
              <a:t>. В </a:t>
            </a:r>
            <a:r>
              <a:rPr lang="ru-RU" sz="2800" dirty="0" err="1" smtClean="0"/>
              <a:t>таборі</a:t>
            </a:r>
            <a:r>
              <a:rPr lang="ru-RU" sz="2800" dirty="0" smtClean="0"/>
              <a:t> </a:t>
            </a:r>
            <a:r>
              <a:rPr lang="ru-RU" sz="2800" dirty="0" err="1" smtClean="0"/>
              <a:t>смерті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Освенцімі</a:t>
            </a:r>
            <a:r>
              <a:rPr lang="ru-RU" sz="2800" dirty="0" smtClean="0"/>
              <a:t> 135 </a:t>
            </a:r>
            <a:r>
              <a:rPr lang="ru-RU" sz="2800" dirty="0" err="1" smtClean="0"/>
              <a:t>грецьких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євреїв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підірвали</a:t>
            </a:r>
            <a:r>
              <a:rPr lang="ru-RU" sz="2800" dirty="0" smtClean="0"/>
              <a:t> два </a:t>
            </a:r>
            <a:r>
              <a:rPr lang="ru-RU" sz="2800" dirty="0" err="1" smtClean="0"/>
              <a:t>крематорії</a:t>
            </a:r>
            <a:r>
              <a:rPr lang="ru-RU" sz="2800" dirty="0" smtClean="0"/>
              <a:t>, </a:t>
            </a:r>
            <a:r>
              <a:rPr lang="ru-RU" sz="2800" dirty="0" err="1" smtClean="0"/>
              <a:t>знищили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декількох</a:t>
            </a:r>
            <a:r>
              <a:rPr lang="ru-RU" sz="2800" dirty="0" smtClean="0"/>
              <a:t> </a:t>
            </a:r>
            <a:r>
              <a:rPr lang="ru-RU" sz="2800" dirty="0" err="1" smtClean="0"/>
              <a:t>есесівців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перерізали</a:t>
            </a:r>
            <a:r>
              <a:rPr lang="ru-RU" sz="2800" dirty="0" smtClean="0"/>
              <a:t> колючий </a:t>
            </a:r>
            <a:r>
              <a:rPr lang="ru-RU" sz="2800" dirty="0" err="1" smtClean="0"/>
              <a:t>дріт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вибралися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межі</a:t>
            </a:r>
            <a:r>
              <a:rPr lang="ru-RU" sz="2800" dirty="0" smtClean="0"/>
              <a:t> табору. </a:t>
            </a:r>
            <a:r>
              <a:rPr lang="ru-RU" sz="2800" dirty="0" err="1" smtClean="0"/>
              <a:t>Повстання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євреїв</a:t>
            </a:r>
            <a:r>
              <a:rPr lang="ru-RU" sz="2800" dirty="0" smtClean="0"/>
              <a:t> </a:t>
            </a:r>
            <a:r>
              <a:rPr lang="ru-RU" sz="2800" dirty="0" err="1" smtClean="0"/>
              <a:t>спалахували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у </a:t>
            </a:r>
            <a:r>
              <a:rPr lang="ru-RU" sz="2800" dirty="0" err="1" smtClean="0"/>
              <a:t>Треблінці</a:t>
            </a:r>
            <a:r>
              <a:rPr lang="ru-RU" sz="2800" dirty="0" smtClean="0"/>
              <a:t>, </a:t>
            </a:r>
            <a:r>
              <a:rPr lang="ru-RU" sz="2800" dirty="0" err="1" smtClean="0"/>
              <a:t>Заксенхаузені</a:t>
            </a:r>
            <a:r>
              <a:rPr lang="ru-RU" sz="2800" dirty="0" smtClean="0"/>
              <a:t>, </a:t>
            </a:r>
            <a:r>
              <a:rPr lang="ru-RU" sz="2800" dirty="0" err="1" smtClean="0"/>
              <a:t>Собіборі</a:t>
            </a:r>
            <a:r>
              <a:rPr lang="ru-RU" sz="2800" dirty="0" smtClean="0"/>
              <a:t>. В </a:t>
            </a:r>
            <a:r>
              <a:rPr lang="ru-RU" sz="2800" dirty="0" err="1" smtClean="0"/>
              <a:t>останньому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повстанці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знищили</a:t>
            </a:r>
            <a:r>
              <a:rPr lang="ru-RU" sz="2800" dirty="0" smtClean="0"/>
              <a:t> 16 </a:t>
            </a:r>
            <a:r>
              <a:rPr lang="ru-RU" sz="2800" dirty="0" err="1" smtClean="0"/>
              <a:t>нацистів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r>
              <a:rPr lang="ru-RU" sz="2800" dirty="0" smtClean="0"/>
              <a:t>За </a:t>
            </a:r>
            <a:r>
              <a:rPr lang="ru-RU" sz="2800" dirty="0" err="1" smtClean="0"/>
              <a:t>підрахунками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істориків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гетто, </a:t>
            </a:r>
            <a:r>
              <a:rPr lang="ru-RU" sz="2800" dirty="0" err="1" smtClean="0"/>
              <a:t>трудових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таборів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ешелонів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направлених</a:t>
            </a:r>
            <a:r>
              <a:rPr lang="ru-RU" sz="2800" dirty="0" smtClean="0"/>
              <a:t> у </a:t>
            </a:r>
            <a:r>
              <a:rPr lang="ru-RU" sz="2800" dirty="0" err="1" smtClean="0"/>
              <a:t>табори</a:t>
            </a:r>
            <a:r>
              <a:rPr lang="ru-RU" sz="2800" dirty="0" smtClean="0"/>
              <a:t> </a:t>
            </a:r>
            <a:r>
              <a:rPr lang="ru-RU" sz="2800" dirty="0" err="1" smtClean="0"/>
              <a:t>смерті</a:t>
            </a:r>
            <a:r>
              <a:rPr lang="ru-RU" sz="2800" dirty="0" smtClean="0"/>
              <a:t>, втекли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160 тис. </a:t>
            </a:r>
            <a:r>
              <a:rPr lang="ru-RU" sz="2800" dirty="0" err="1" smtClean="0"/>
              <a:t>чоловік</a:t>
            </a:r>
            <a:r>
              <a:rPr lang="ru-RU" sz="2800" dirty="0" smtClean="0"/>
              <a:t>. </a:t>
            </a:r>
            <a:r>
              <a:rPr lang="ru-RU" sz="2800" dirty="0" err="1" smtClean="0"/>
              <a:t>Більшість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них </a:t>
            </a:r>
            <a:r>
              <a:rPr lang="ru-RU" sz="2800" dirty="0" err="1" smtClean="0"/>
              <a:t>загинула</a:t>
            </a:r>
            <a:r>
              <a:rPr lang="ru-RU" sz="2800" dirty="0" smtClean="0"/>
              <a:t> – до </a:t>
            </a:r>
            <a:r>
              <a:rPr lang="ru-RU" sz="2800" dirty="0" err="1" smtClean="0"/>
              <a:t>партизанських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загонів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добирався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середньому</a:t>
            </a:r>
            <a:r>
              <a:rPr lang="ru-RU" sz="2800" dirty="0" smtClean="0"/>
              <a:t> один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п’яти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втікачів</a:t>
            </a:r>
            <a:r>
              <a:rPr lang="ru-RU" sz="2800" dirty="0" smtClean="0"/>
              <a:t>. </a:t>
            </a:r>
            <a:r>
              <a:rPr lang="ru-RU" sz="2800" dirty="0" err="1" smtClean="0"/>
              <a:t>Тисячі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євреїв</a:t>
            </a:r>
            <a:r>
              <a:rPr lang="ru-RU" sz="2800" dirty="0" smtClean="0"/>
              <a:t> </a:t>
            </a:r>
            <a:r>
              <a:rPr lang="ru-RU" sz="2800" dirty="0" err="1" smtClean="0"/>
              <a:t>боролися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партизанських</a:t>
            </a:r>
            <a:r>
              <a:rPr lang="ru-RU" sz="2800" dirty="0" smtClean="0"/>
              <a:t> загонах, у тому </a:t>
            </a:r>
            <a:r>
              <a:rPr lang="ru-RU" sz="2800" dirty="0" err="1" smtClean="0"/>
              <a:t>числі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єврейських</a:t>
            </a:r>
            <a:r>
              <a:rPr lang="ru-RU" sz="2800" dirty="0" smtClean="0"/>
              <a:t>, на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Росії</a:t>
            </a:r>
            <a:r>
              <a:rPr lang="ru-RU" sz="2800" dirty="0" smtClean="0"/>
              <a:t> до </a:t>
            </a:r>
            <a:r>
              <a:rPr lang="ru-RU" sz="2800" dirty="0" err="1" smtClean="0"/>
              <a:t>Італії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3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99</TotalTime>
  <Words>493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Тема23</vt:lpstr>
      <vt:lpstr>Єврейський опір Голокосту</vt:lpstr>
      <vt:lpstr>Слайд 2</vt:lpstr>
      <vt:lpstr>Пасивний опір </vt:lpstr>
      <vt:lpstr>Активний опір </vt:lpstr>
      <vt:lpstr>Варшавське повстання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Єврейський опір Голокосту</dc:title>
  <dc:creator>Пользователь</dc:creator>
  <cp:lastModifiedBy>blablabla</cp:lastModifiedBy>
  <cp:revision>11</cp:revision>
  <dcterms:created xsi:type="dcterms:W3CDTF">2013-09-22T18:18:22Z</dcterms:created>
  <dcterms:modified xsi:type="dcterms:W3CDTF">2013-09-22T19:59:48Z</dcterms:modified>
</cp:coreProperties>
</file>