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832" autoAdjust="0"/>
  </p:normalViewPr>
  <p:slideViewPr>
    <p:cSldViewPr>
      <p:cViewPr>
        <p:scale>
          <a:sx n="70" d="100"/>
          <a:sy n="70" d="100"/>
        </p:scale>
        <p:origin x="-138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F8995-EFF8-4243-A268-830EA74A0558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EDCB6-E452-4A88-AA40-DEDED8C060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EDCB6-E452-4A88-AA40-DEDED8C0600D}" type="slidenum">
              <a:rPr lang="uk-UA" smtClean="0"/>
              <a:t>12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1FB9-1241-4792-A501-FB3A00F35B5B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9E9A-6473-4863-B86F-A384172CDDBD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1FB9-1241-4792-A501-FB3A00F35B5B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9E9A-6473-4863-B86F-A384172CDD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1FB9-1241-4792-A501-FB3A00F35B5B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9E9A-6473-4863-B86F-A384172CDD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1FB9-1241-4792-A501-FB3A00F35B5B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9E9A-6473-4863-B86F-A384172CDD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1FB9-1241-4792-A501-FB3A00F35B5B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9E9A-6473-4863-B86F-A384172CDDBD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1FB9-1241-4792-A501-FB3A00F35B5B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9E9A-6473-4863-B86F-A384172CDD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1FB9-1241-4792-A501-FB3A00F35B5B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9E9A-6473-4863-B86F-A384172CDD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1FB9-1241-4792-A501-FB3A00F35B5B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9E9A-6473-4863-B86F-A384172CDD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1FB9-1241-4792-A501-FB3A00F35B5B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9E9A-6473-4863-B86F-A384172CDD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1FB9-1241-4792-A501-FB3A00F35B5B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D9E9A-6473-4863-B86F-A384172CDD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F1FB9-1241-4792-A501-FB3A00F35B5B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C8D9E9A-6473-4863-B86F-A384172CDDBD}" type="slidenum">
              <a:rPr lang="uk-UA" smtClean="0"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1F1FB9-1241-4792-A501-FB3A00F35B5B}" type="datetimeFigureOut">
              <a:rPr lang="uk-UA" smtClean="0"/>
              <a:t>26.01.2014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C8D9E9A-6473-4863-B86F-A384172CDDBD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k.wikipedia.org/wiki/%D0%A1%D1%83%D1%85%D0%BE%D0%B4%D1%96%D0%B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5%D0%BC%D0%B0%D1%80%D0%B8" TargetMode="External"/><Relationship Id="rId5" Type="http://schemas.openxmlformats.org/officeDocument/2006/relationships/hyperlink" Target="http://uk.wikipedia.org/wiki/%D0%A2%D0%B8%D1%81%D1%8F%D1%87%D0%BE%D0%BB%D1%96%D1%82%D1%82%D1%8F" TargetMode="External"/><Relationship Id="rId4" Type="http://schemas.openxmlformats.org/officeDocument/2006/relationships/hyperlink" Target="http://uk.wikipedia.org/wiki/%D0%93%D0%BE%D0%B4%D0%B8%D0%BD%D0%B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1%D0%BE%D0%BD%D1%8F%D1%87%D0%BD%D0%B0_%D1%80%D0%B0%D0%B4%D1%96%D0%B0%D1%86%D1%96%D1%8F" TargetMode="External"/><Relationship Id="rId2" Type="http://schemas.openxmlformats.org/officeDocument/2006/relationships/hyperlink" Target="http://uk.wikipedia.org/wiki/%D0%97%D0%B5%D0%BC%D0%BD%D0%B0_%D0%BA%D1%83%D0%BB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uk.wikipedia.org/wiki/%D0%A1%D0%B8%D0%BB%D0%B0_%D1%82%D1%8F%D0%B6%D1%96%D0%BD%D0%BD%D1%8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E%D0%B7%D0%B5%D1%80%D0%BE" TargetMode="External"/><Relationship Id="rId13" Type="http://schemas.openxmlformats.org/officeDocument/2006/relationships/hyperlink" Target="http://uk.wikipedia.org/wiki/%D0%90%D0%B3%D1%80%D0%B5%D0%B3%D0%B0%D1%82%D0%BD%D0%B8%D0%B9_%D1%81%D1%82%D0%B0%D0%BD" TargetMode="External"/><Relationship Id="rId18" Type="http://schemas.openxmlformats.org/officeDocument/2006/relationships/hyperlink" Target="http://uk.wikipedia.org/wiki/%D0%96%D0%B8%D1%82%D1%82%D1%94%D0%B4%D1%96%D1%8F%D0%BB%D1%8C%D0%BD%D1%96%D1%81%D1%82%D1%8C" TargetMode="External"/><Relationship Id="rId3" Type="http://schemas.openxmlformats.org/officeDocument/2006/relationships/hyperlink" Target="http://uk.wikipedia.org/wiki/%D0%93%D1%96%D0%B4%D1%80%D0%BE%D1%81%D1%84%D0%B5%D1%80%D0%B0" TargetMode="External"/><Relationship Id="rId7" Type="http://schemas.openxmlformats.org/officeDocument/2006/relationships/hyperlink" Target="http://uk.wikipedia.org/wiki/%D0%9F%D1%80%D1%96%D1%81%D0%BD%D0%B0_%D0%B2%D0%BE%D0%B4%D0%B0" TargetMode="External"/><Relationship Id="rId12" Type="http://schemas.openxmlformats.org/officeDocument/2006/relationships/hyperlink" Target="http://uk.wikipedia.org/wiki/%D0%9F%D0%B0%D1%80%D0%B0" TargetMode="External"/><Relationship Id="rId17" Type="http://schemas.openxmlformats.org/officeDocument/2006/relationships/hyperlink" Target="http://uk.wikipedia.org/wiki/%D0%9E%D1%80%D0%B3%D0%B0%D0%BD%D1%96%D0%B7%D0%BC" TargetMode="External"/><Relationship Id="rId2" Type="http://schemas.openxmlformats.org/officeDocument/2006/relationships/hyperlink" Target="http://uk.wikipedia.org/wiki/%D0%92%D0%BE%D0%B4%D0%B0" TargetMode="External"/><Relationship Id="rId16" Type="http://schemas.openxmlformats.org/officeDocument/2006/relationships/hyperlink" Target="http://uk.wikipedia.org/wiki/%D0%93%D0%B0%D0%B7" TargetMode="External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E%D0%BA%D0%B5%D0%B0%D0%BD" TargetMode="External"/><Relationship Id="rId11" Type="http://schemas.openxmlformats.org/officeDocument/2006/relationships/hyperlink" Target="http://uk.wikipedia.org/wiki/%D2%90%D1%80%D1%83%D0%BD%D1%82%D0%BE%D0%B2%D1%96_%D0%B2%D0%BE%D0%B4%D0%B8" TargetMode="External"/><Relationship Id="rId5" Type="http://schemas.openxmlformats.org/officeDocument/2006/relationships/hyperlink" Target="http://uk.wikipedia.org/wiki/%D0%9C%D0%BE%D1%80%D0%B5" TargetMode="External"/><Relationship Id="rId15" Type="http://schemas.openxmlformats.org/officeDocument/2006/relationships/hyperlink" Target="http://uk.wikipedia.org/wiki/%D0%A2%D0%B2%D0%B5%D1%80%D0%B4%D0%B5_%D1%82%D1%96%D0%BB%D0%BE" TargetMode="External"/><Relationship Id="rId10" Type="http://schemas.openxmlformats.org/officeDocument/2006/relationships/hyperlink" Target="http://uk.wikipedia.org/wiki/%D0%9B%D1%8C%D0%BE%D0%B4%D0%BE%D0%B2%D0%B8%D0%BA" TargetMode="External"/><Relationship Id="rId19" Type="http://schemas.openxmlformats.org/officeDocument/2006/relationships/image" Target="../media/image7.jpeg"/><Relationship Id="rId4" Type="http://schemas.openxmlformats.org/officeDocument/2006/relationships/hyperlink" Target="http://uk.wikipedia.org/w/index.php?title=%D0%A1%D0%BE%D0%BB%D0%BE%D0%BD%D0%B0_%D0%B2%D0%BE%D0%B4%D0%B0&amp;action=edit&amp;redlink=1" TargetMode="External"/><Relationship Id="rId9" Type="http://schemas.openxmlformats.org/officeDocument/2006/relationships/hyperlink" Target="http://uk.wikipedia.org/wiki/%D0%A0%D1%96%D1%87%D0%BA%D0%B0" TargetMode="External"/><Relationship Id="rId14" Type="http://schemas.openxmlformats.org/officeDocument/2006/relationships/hyperlink" Target="http://uk.wikipedia.org/wiki/%D0%A0%D1%96%D0%B4%D0%B8%D0%BD%D0%B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E%D0%B4%D0%BE%D0%B9%D0%BC%D0%B0" TargetMode="External"/><Relationship Id="rId3" Type="http://schemas.openxmlformats.org/officeDocument/2006/relationships/hyperlink" Target="http://uk.wikipedia.org/wiki/%D0%97%D0%B5%D0%BC%D0%BD%D0%B0_%D0%BF%D0%BE%D0%B2%D0%B5%D1%80%D1%85%D0%BD%D1%8F" TargetMode="External"/><Relationship Id="rId7" Type="http://schemas.openxmlformats.org/officeDocument/2006/relationships/hyperlink" Target="http://uk.wikipedia.org/wiki/%D0%9E%D0%BF%D0%B0%D0%B4%D0%B8" TargetMode="External"/><Relationship Id="rId2" Type="http://schemas.openxmlformats.org/officeDocument/2006/relationships/hyperlink" Target="http://uk.wikipedia.org/wiki/%D0%90%D1%82%D0%BC%D0%BE%D1%81%D1%84%D0%B5%D1%80%D0%B0_%D0%97%D0%B5%D0%BC%D0%BB%D1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E%D0%BD%D0%B4%D0%B5%D0%BD%D1%81%D0%B0%D1%86%D1%96%D1%8F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://uk.wikipedia.org/wiki/%D0%92%D0%BE%D0%B4%D1%8F%D0%BD%D0%B0_%D0%BF%D0%B0%D1%80%D0%B0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uk.wikipedia.org/wiki/%D0%92%D0%B8%D0%BF%D0%B0%D1%80%D0%BE%D0%B2%D1%83%D0%B2%D0%B0%D0%BD%D0%BD%D1%8F" TargetMode="External"/><Relationship Id="rId9" Type="http://schemas.openxmlformats.org/officeDocument/2006/relationships/hyperlink" Target="http://uk.wikipedia.org/wiki/%D0%9F%D1%96%D0%B4%D0%B7%D0%B5%D0%BC%D0%BD%D1%96_%D0%B2%D0%BE%D0%B4%D0%B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0%D1%82%D0%B5%D1%80%D0%B8%D0%BA" TargetMode="External"/><Relationship Id="rId2" Type="http://schemas.openxmlformats.org/officeDocument/2006/relationships/hyperlink" Target="http://uk.wikipedia.org/wiki/%D0%92%D1%96%D1%82%D0%B5%D1%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type="ctrTitle"/>
          </p:nvPr>
        </p:nvSpPr>
        <p:spPr>
          <a:xfrm rot="942215">
            <a:off x="127628" y="1793627"/>
            <a:ext cx="8845402" cy="2483174"/>
          </a:xfrm>
        </p:spPr>
        <p:txBody>
          <a:bodyPr>
            <a:prstTxWarp prst="textWave1">
              <a:avLst/>
            </a:prstTxWarp>
          </a:bodyPr>
          <a:lstStyle/>
          <a:p>
            <a:r>
              <a:rPr lang="uk-UA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Кругообіг </a:t>
            </a:r>
            <a:r>
              <a:rPr lang="uk-UA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води </a:t>
            </a:r>
            <a:r>
              <a:rPr lang="uk-UA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</a:t>
            </a:r>
            <a:r>
              <a:rPr lang="en-US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uk-UA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природі</a:t>
            </a:r>
            <a:endParaRPr lang="uk-UA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084"/>
            <a:ext cx="8929718" cy="3571924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Внутрішньоконтинентальний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кругообіг</a:t>
            </a:r>
            <a:r>
              <a:rPr lang="ru-RU" dirty="0" smtClean="0"/>
              <a:t> 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— вода,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випарувалась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над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поверхнею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tooltip="Суходіл"/>
              </a:rPr>
              <a:t>суходолу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знову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випадає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суходіл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вигляді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атмосферних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опадів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>
              <a:buNone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Зрештою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опади 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процесі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руху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знову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досягають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Світового   </a:t>
            </a:r>
          </a:p>
          <a:p>
            <a:pPr>
              <a:buNone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                                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окена</a:t>
            </a:r>
            <a:endParaRPr lang="uk-UA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uk-UA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530" name="Picture 2" descr="http://upload.wikimedia.org/wikipedia/commons/thumb/5/57/Konvektionsregen.jpg/200px-Konvektionsreg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571744"/>
            <a:ext cx="3571900" cy="2714644"/>
          </a:xfrm>
          <a:prstGeom prst="rect">
            <a:avLst/>
          </a:prstGeom>
          <a:noFill/>
        </p:spPr>
      </p:pic>
      <p:pic>
        <p:nvPicPr>
          <p:cNvPr id="22532" name="Picture 4" descr="http://moyaosvita.com.ua/wp-content/uploads/2013/10/atmosferny_opadi_u_gora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643446"/>
            <a:ext cx="4786314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http://www.lenagold.ru/fon/clipart/v/voda/voda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5619750"/>
            <a:ext cx="3000396" cy="123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lenagold.ru/fon/clipart/g/glob/glob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0" y="5143500"/>
            <a:ext cx="161925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www.lenagold.ru/fon/clipart/v/voda/voda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57826"/>
            <a:ext cx="1905000" cy="1500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Швидкість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4500594"/>
          </a:xfrm>
        </p:spPr>
        <p:txBody>
          <a:bodyPr>
            <a:normAutofit fontScale="85000" lnSpcReduction="10000"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Швидкість перенесення різних видів води змінюється в широких межах, тому і періоди витрат, і періоди поновлення води також різні. Вони змінюються від декількох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tooltip="Година"/>
              </a:rPr>
              <a:t>годин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до декількох десятків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tooltip="Тисячоліття"/>
              </a:rPr>
              <a:t>тисячоліть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Запаси ґрунтової вологи мають приблизно річний період накопичення і витрат. Атмосферна волога, що утворюється при випаровуванні води з океанів, морів та суходолу й існує у вигляді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tooltip="Хмари"/>
              </a:rPr>
              <a:t>хмар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поновлюється в середньому через вісім днів.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Води, що входять до складу живих організмів, поновлюються протягом декількох годин. Це найактивніша форма водообміну.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6" name="Picture 10" descr="http://www.lenagold.ru/fon/clipart/o/obl/oblaka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1000108"/>
            <a:ext cx="1905000" cy="123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8" descr="http://www.lenagold.ru/fon/clipart/o/obl/oblaka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000108"/>
            <a:ext cx="1905000" cy="123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www.lenagold.ru/fon/clipart/o/obl/oblaka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928670"/>
            <a:ext cx="1905000" cy="123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www.lenagold.ru/fon/clipart/o/obl/oblaka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857232"/>
            <a:ext cx="1905000" cy="123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71536" y="1928802"/>
            <a:ext cx="10001320" cy="4389120"/>
          </a:xfrm>
        </p:spPr>
        <p:txBody>
          <a:bodyPr>
            <a:prstTxWarp prst="textArchUpPour">
              <a:avLst>
                <a:gd name="adj1" fmla="val 11413749"/>
                <a:gd name="adj2" fmla="val 44101"/>
              </a:avLst>
            </a:prstTxWarp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uk-UA" dirty="0"/>
          </a:p>
        </p:txBody>
      </p:sp>
      <p:pic>
        <p:nvPicPr>
          <p:cNvPr id="24578" name="Picture 2" descr="http://www.lenagold.ru/fon/clipart/o/obl/oblaka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2285984" cy="123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92" name="Picture 16" descr="http://www.lenagold.ru/fon/clipart/v/voda/voda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5619750"/>
            <a:ext cx="1905000" cy="1238250"/>
          </a:xfrm>
          <a:prstGeom prst="rect">
            <a:avLst/>
          </a:prstGeom>
          <a:noFill/>
        </p:spPr>
      </p:pic>
      <p:pic>
        <p:nvPicPr>
          <p:cNvPr id="24594" name="Picture 18" descr="http://www.lenagold.ru/fon/clipart/v/voda/voda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5619750"/>
            <a:ext cx="1905000" cy="1238250"/>
          </a:xfrm>
          <a:prstGeom prst="rect">
            <a:avLst/>
          </a:prstGeom>
          <a:noFill/>
        </p:spPr>
      </p:pic>
      <p:pic>
        <p:nvPicPr>
          <p:cNvPr id="24596" name="Picture 20" descr="http://www.lenagold.ru/fon/clipart/v/voda/voda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5619750"/>
            <a:ext cx="2143108" cy="1238250"/>
          </a:xfrm>
          <a:prstGeom prst="rect">
            <a:avLst/>
          </a:prstGeom>
          <a:noFill/>
        </p:spPr>
      </p:pic>
      <p:pic>
        <p:nvPicPr>
          <p:cNvPr id="24598" name="Picture 22" descr="http://www.lenagold.ru/fon/clipart/v/voda/voda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619750"/>
            <a:ext cx="1905000" cy="1238250"/>
          </a:xfrm>
          <a:prstGeom prst="rect">
            <a:avLst/>
          </a:prstGeom>
          <a:noFill/>
        </p:spPr>
      </p:pic>
      <p:pic>
        <p:nvPicPr>
          <p:cNvPr id="24600" name="Picture 24" descr="http://www.lenagold.ru/fon/clipart/v/voda/voda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5619750"/>
            <a:ext cx="1905000" cy="1238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 l="-3000" t="-10000" r="-10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2286016"/>
          </a:xfrm>
        </p:spPr>
        <p:txBody>
          <a:bodyPr>
            <a:normAutofit/>
          </a:bodyPr>
          <a:lstStyle/>
          <a:p>
            <a:r>
              <a:rPr lang="vi-V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Кругоо́біг води́ — безперервний процес обертання води на </a:t>
            </a:r>
            <a:r>
              <a:rPr lang="vi-V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tooltip="Земна куля"/>
              </a:rPr>
              <a:t>земній кулі</a:t>
            </a:r>
            <a:r>
              <a:rPr lang="vi-V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vi-V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vi-V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відбувається </a:t>
            </a:r>
            <a:r>
              <a:rPr lang="vi-V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 впливом </a:t>
            </a:r>
            <a:r>
              <a:rPr lang="vi-V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tooltip="Сонячна радіація"/>
              </a:rPr>
              <a:t>сонячної радіації</a:t>
            </a:r>
            <a:r>
              <a:rPr lang="vi-V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і дії </a:t>
            </a:r>
            <a:r>
              <a:rPr lang="vi-V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tooltip="Сила тяжіння"/>
              </a:rPr>
              <a:t>сили тяжіння</a:t>
            </a:r>
            <a:r>
              <a:rPr lang="vi-V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0" name="Picture 6" descr="http://zadacha.uanet.biz/uploads/52/2c/522c15786f72785573914a53bd8b7916/KRUGOOBIG-VOD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1163">
            <a:off x="2587321" y="2940757"/>
            <a:ext cx="5965049" cy="3461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http://www.lenagold.ru/fon/clipart/l/list/zel/list1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99278">
            <a:off x="150254" y="4122659"/>
            <a:ext cx="2241244" cy="1456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8229600" cy="2357454"/>
          </a:xfrm>
        </p:spPr>
        <p:txBody>
          <a:bodyPr>
            <a:normAutofit fontScale="92500" lnSpcReduction="2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.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Океанічні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відклади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2.Озерні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відклади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3.Клітковина в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річних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кільцях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дерев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4.Сніг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льодовиковий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лід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5.Підземні води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глибокого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залягання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6.Відклади в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печерах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4" descr="http://www.lnu.edu.ua/faculty/geology/phis_geo/fourman/E-books-FVV/Interactive%20books/Meteorology/Maljunku/Climate-system.jpg"/>
          <p:cNvPicPr>
            <a:picLocks noChangeAspect="1" noChangeArrowheads="1"/>
          </p:cNvPicPr>
          <p:nvPr/>
        </p:nvPicPr>
        <p:blipFill>
          <a:blip r:embed="rId2"/>
          <a:srcRect b="3773"/>
          <a:stretch>
            <a:fillRect/>
          </a:stretch>
        </p:blipFill>
        <p:spPr bwMode="auto">
          <a:xfrm>
            <a:off x="0" y="3000372"/>
            <a:ext cx="9144000" cy="3857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://www.lenagold.ru/fon/clipart/v/voda/voda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928670"/>
            <a:ext cx="161925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072098"/>
          </a:xfrm>
        </p:spPr>
        <p:txBody>
          <a:bodyPr>
            <a:normAutofit fontScale="775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Три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чверті поверхні земної кулі вкриті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tooltip="Вода"/>
              </a:rPr>
              <a:t>водою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Водну оболонку землі називають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tooltip="Гідросфера"/>
              </a:rPr>
              <a:t>гідросферою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Більшу її частину становить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tooltip="Солона вода (ще не написана)"/>
              </a:rPr>
              <a:t>солона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tooltip="Солона вода (ще не написана)"/>
              </a:rPr>
              <a:t>вода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tooltip="Море"/>
              </a:rPr>
              <a:t>морів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і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tooltip="Океан"/>
              </a:rPr>
              <a:t>океанів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а меншу —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7" tooltip="Прісна вода"/>
              </a:rPr>
              <a:t>прісна вода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8" tooltip="Озеро"/>
              </a:rPr>
              <a:t>озер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9" tooltip="Річка"/>
              </a:rPr>
              <a:t>річок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0" tooltip="Льодовик"/>
              </a:rPr>
              <a:t>льодовиків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1" tooltip="Ґрунтові води"/>
              </a:rPr>
              <a:t>ґрунтові води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та водяна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2" tooltip="Пара"/>
              </a:rPr>
              <a:t>пара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землі вода існує в трьох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3" tooltip="Агрегатний стан"/>
              </a:rPr>
              <a:t>агрегатних станах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4" tooltip="Рідина"/>
              </a:rPr>
              <a:t>рідкому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5" tooltip="Тверде тіло"/>
              </a:rPr>
              <a:t>твердому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та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6" tooltip="Газ"/>
              </a:rPr>
              <a:t>газоподібному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Без води неможливе існування живих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7" tooltip="Організм"/>
              </a:rPr>
              <a:t>організмів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У будь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якому</a:t>
            </a:r>
          </a:p>
          <a:p>
            <a:pPr>
              <a:buNone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організмі вода є середовищем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</a:p>
          <a:p>
            <a:pPr>
              <a:buNone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 якому відбуваються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хімічні</a:t>
            </a:r>
          </a:p>
          <a:p>
            <a:pPr>
              <a:buNone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реакції, без яких не можуть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жити</a:t>
            </a:r>
          </a:p>
          <a:p>
            <a:pPr>
              <a:buNone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живі організми. Вода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є</a:t>
            </a:r>
          </a:p>
          <a:p>
            <a:pPr>
              <a:buNone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найціннішою та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найнеобхіднішою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речовиною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для</a:t>
            </a:r>
          </a:p>
          <a:p>
            <a:pPr>
              <a:buNone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18" tooltip="Життєдіяльність"/>
              </a:rPr>
              <a:t>життєдіяльності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живих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>
              <a:buNone/>
            </a:pP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організмів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uk-UA" b="1" dirty="0">
              <a:ln/>
              <a:solidFill>
                <a:schemeClr val="accent3"/>
              </a:solidFill>
            </a:endParaRPr>
          </a:p>
        </p:txBody>
      </p:sp>
      <p:pic>
        <p:nvPicPr>
          <p:cNvPr id="6" name="Picture 2" descr="http://www.grafamania.net/uploads/posts/2009-06/1245957078_2.jpg"/>
          <p:cNvPicPr>
            <a:picLocks noChangeAspect="1" noChangeArrowheads="1"/>
          </p:cNvPicPr>
          <p:nvPr/>
        </p:nvPicPr>
        <p:blipFill>
          <a:blip r:embed="rId19"/>
          <a:srcRect l="1538" t="61000" r="1562" b="4500"/>
          <a:stretch>
            <a:fillRect/>
          </a:stretch>
        </p:blipFill>
        <p:spPr bwMode="auto">
          <a:xfrm>
            <a:off x="0" y="5786454"/>
            <a:ext cx="9144000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www.proza.ru/pics/2012/07/23/34.jpg"/>
          <p:cNvPicPr>
            <a:picLocks noChangeAspect="1" noChangeArrowheads="1"/>
          </p:cNvPicPr>
          <p:nvPr/>
        </p:nvPicPr>
        <p:blipFill>
          <a:blip r:embed="rId20"/>
          <a:srcRect l="625" t="22946"/>
          <a:stretch>
            <a:fillRect/>
          </a:stretch>
        </p:blipFill>
        <p:spPr bwMode="auto">
          <a:xfrm>
            <a:off x="5786446" y="3143248"/>
            <a:ext cx="335755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3571900"/>
          </a:xfrm>
        </p:spPr>
        <p:txBody>
          <a:bodyPr>
            <a:normAutofit fontScale="92500" lnSpcReduction="20000"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Постійний обмін вологою між гідросферою,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tooltip="Атмосфера Землі"/>
              </a:rPr>
              <a:t>атмосферою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і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tooltip="Земна поверхня"/>
              </a:rPr>
              <a:t>земною поверхнею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що складається з процесів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 tooltip="Випаровування"/>
              </a:rPr>
              <a:t>випаровування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перенесення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tooltip="Водяна пара"/>
              </a:rPr>
              <a:t>водяної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 tooltip="Водяна пара"/>
              </a:rPr>
              <a:t>пари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в атмосфері, її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6" tooltip="Конденсація"/>
              </a:rPr>
              <a:t>конденсації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в атмосфері, випадання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7" tooltip="Опади"/>
              </a:rPr>
              <a:t>опадів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і стоку, отримав назву кругообігу води в природі (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вологообіг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). Атмосферні опади частково випаровуються, частково утворюють тимчасові та постійні водотоки й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8" tooltip="Водойма"/>
              </a:rPr>
              <a:t>водойми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частково просочується в землю і утворюють 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9" tooltip="Підземні води"/>
              </a:rPr>
              <a:t>підземні води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uk-UA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434" name="Picture 2" descr="http://gonefishing.org.ua/sites/default/files/vyvchennya_vodoymy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286256"/>
            <a:ext cx="4786314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upload.wikimedia.org/wikipedia/commons/7/7f/Shipo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4" y="4286280"/>
            <a:ext cx="4214842" cy="257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2" name="Picture 12" descr="http://www.lenagold.ru/fon/clipart/v/voda/voda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619750"/>
            <a:ext cx="2786050" cy="12382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Види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9001156" cy="4389120"/>
          </a:xfrm>
        </p:spPr>
        <p:txBody>
          <a:bodyPr>
            <a:normAutofit/>
          </a:bodyPr>
          <a:lstStyle/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Розрізняють декілька видів </a:t>
            </a:r>
            <a:r>
              <a:rPr lang="uk-UA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колообігу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природі:</a:t>
            </a:r>
            <a:endParaRPr lang="uk-UA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Великий, або світовий,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кругообіг .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Малий, або океанічний, кругообіг .</a:t>
            </a:r>
          </a:p>
          <a:p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Внутрішньоконтинентальний кругообіг.</a:t>
            </a:r>
            <a:endParaRPr lang="uk-UA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uk-UA" dirty="0"/>
          </a:p>
        </p:txBody>
      </p:sp>
      <p:pic>
        <p:nvPicPr>
          <p:cNvPr id="7" name="Рисунок 6" descr="0_a1f10_363f19b9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286124"/>
            <a:ext cx="3333750" cy="3333750"/>
          </a:xfrm>
          <a:prstGeom prst="rect">
            <a:avLst/>
          </a:prstGeom>
        </p:spPr>
      </p:pic>
      <p:pic>
        <p:nvPicPr>
          <p:cNvPr id="20486" name="Picture 6" descr="http://www.lenagold.ru/fon/clipart/v/voda/voda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19750"/>
            <a:ext cx="2285984" cy="1238250"/>
          </a:xfrm>
          <a:prstGeom prst="rect">
            <a:avLst/>
          </a:prstGeom>
          <a:noFill/>
        </p:spPr>
      </p:pic>
      <p:pic>
        <p:nvPicPr>
          <p:cNvPr id="20488" name="Picture 8" descr="http://www.lenagold.ru/fon/clipart/v/voda/voda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5619750"/>
            <a:ext cx="1905000" cy="1238250"/>
          </a:xfrm>
          <a:prstGeom prst="rect">
            <a:avLst/>
          </a:prstGeom>
          <a:noFill/>
        </p:spPr>
      </p:pic>
      <p:pic>
        <p:nvPicPr>
          <p:cNvPr id="20490" name="Picture 10" descr="http://www.lenagold.ru/fon/clipart/v/voda/voda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5619750"/>
            <a:ext cx="2214578" cy="1238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335758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Великий,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світовий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кругообіг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</a:t>
            </a:r>
            <a:r>
              <a:rPr lang="ru-RU" dirty="0" smtClean="0"/>
              <a:t>—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водяна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пара,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утворилася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над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поверхнею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океанів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переноситься 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tooltip="Вітер"/>
              </a:rPr>
              <a:t>вітрами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на 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 tooltip="Материк"/>
              </a:rPr>
              <a:t>материки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випадає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там у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вигляді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атмосферних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опадів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повертається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океан у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вигляді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стоку. У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процесі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вологообігу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змінюється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якість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води: при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випаровуванні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солона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морська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вода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перетворюється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прісну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забруднена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—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очищається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uk-UA" dirty="0"/>
          </a:p>
        </p:txBody>
      </p:sp>
      <p:pic>
        <p:nvPicPr>
          <p:cNvPr id="19458" name="Picture 2" descr="http://svit24.net/images/stories/articles/2013/Tecnology/10-2013/09/atlantic-ocean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3380"/>
            <a:ext cx="9144000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229600" cy="4389120"/>
          </a:xfrm>
        </p:spPr>
        <p:txBody>
          <a:bodyPr/>
          <a:lstStyle/>
          <a:p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Малий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або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океанічний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кругообіг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—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водяна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пара,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утворилася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над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поверхнею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океану,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сконденсується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випадає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вигляді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опадів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знову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океан.</a:t>
            </a:r>
          </a:p>
          <a:p>
            <a:endParaRPr lang="uk-UA" dirty="0"/>
          </a:p>
        </p:txBody>
      </p:sp>
      <p:pic>
        <p:nvPicPr>
          <p:cNvPr id="21506" name="Picture 2" descr="http://upload.wikimedia.org/wikipedia/commons/1/1a/Cloud_over_yucatan_mexico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44000">
            <a:off x="2041287" y="3148838"/>
            <a:ext cx="6715172" cy="3290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10" name="Picture 6" descr="http://www.artgide.com/uploads/posts/photoshop/a4e91c6447c3caf6370aeec437d8a705.jpg"/>
          <p:cNvPicPr>
            <a:picLocks noChangeAspect="1" noChangeArrowheads="1"/>
          </p:cNvPicPr>
          <p:nvPr/>
        </p:nvPicPr>
        <p:blipFill>
          <a:blip r:embed="rId3"/>
          <a:srcRect l="60000" t="31656" r="625" b="41558"/>
          <a:stretch>
            <a:fillRect/>
          </a:stretch>
        </p:blipFill>
        <p:spPr bwMode="auto">
          <a:xfrm rot="1059840">
            <a:off x="7592852" y="2118022"/>
            <a:ext cx="1417891" cy="1098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http://www.lenagold.ru/fon/clipart/v/voda/voda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86058"/>
            <a:ext cx="1905000" cy="171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6" name="Picture 12" descr="http://www.lenagold.ru/fon/clipart/v/voda/voda6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286256"/>
            <a:ext cx="1905000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</TotalTime>
  <Words>100</Words>
  <Application>Microsoft Office PowerPoint</Application>
  <PresentationFormat>Экран (4:3)</PresentationFormat>
  <Paragraphs>35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Кругообіг води в природі</vt:lpstr>
      <vt:lpstr>Слайд 2</vt:lpstr>
      <vt:lpstr>Слайд 3</vt:lpstr>
      <vt:lpstr>Слайд 4</vt:lpstr>
      <vt:lpstr>Слайд 5</vt:lpstr>
      <vt:lpstr>Слайд 6</vt:lpstr>
      <vt:lpstr>Види </vt:lpstr>
      <vt:lpstr>Слайд 8</vt:lpstr>
      <vt:lpstr>Слайд 9</vt:lpstr>
      <vt:lpstr>Слайд 10</vt:lpstr>
      <vt:lpstr>Швидкість 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Sergey</cp:lastModifiedBy>
  <cp:revision>14</cp:revision>
  <dcterms:created xsi:type="dcterms:W3CDTF">2014-01-26T17:10:54Z</dcterms:created>
  <dcterms:modified xsi:type="dcterms:W3CDTF">2014-01-26T19:28:22Z</dcterms:modified>
</cp:coreProperties>
</file>